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384" r:id="rId2"/>
    <p:sldId id="551" r:id="rId3"/>
    <p:sldId id="541" r:id="rId4"/>
    <p:sldId id="549" r:id="rId5"/>
    <p:sldId id="543" r:id="rId6"/>
    <p:sldId id="548" r:id="rId7"/>
    <p:sldId id="544" r:id="rId8"/>
    <p:sldId id="550" r:id="rId9"/>
    <p:sldId id="547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C0"/>
    <a:srgbClr val="77CB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812"/>
    <p:restoredTop sz="95788"/>
  </p:normalViewPr>
  <p:slideViewPr>
    <p:cSldViewPr snapToGrid="0" snapToObjects="1">
      <p:cViewPr varScale="1">
        <p:scale>
          <a:sx n="128" d="100"/>
          <a:sy n="128" d="100"/>
        </p:scale>
        <p:origin x="20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8C0C3-CBBF-914B-816E-E9DAA067FA1F}" type="datetimeFigureOut">
              <a:rPr lang="en-US" smtClean="0"/>
              <a:t>4/26/24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987D7B-8A36-BA45-ACA6-9101156FD0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9552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2792FC-98CB-8E4A-A0B3-91D001CA32F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47986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2A3C73-FE57-DC76-D91C-D4ED3AE1A9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>
            <a:extLst>
              <a:ext uri="{FF2B5EF4-FFF2-40B4-BE49-F238E27FC236}">
                <a16:creationId xmlns:a16="http://schemas.microsoft.com/office/drawing/2014/main" id="{40EE25C4-92A2-3729-C17D-9E3FA08FC64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0" name="Notes Placeholder 2">
            <a:extLst>
              <a:ext uri="{FF2B5EF4-FFF2-40B4-BE49-F238E27FC236}">
                <a16:creationId xmlns:a16="http://schemas.microsoft.com/office/drawing/2014/main" id="{549CC3F9-D8A8-251B-B90B-E3B948BCA4B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2531" name="Slide Number Placeholder 3">
            <a:extLst>
              <a:ext uri="{FF2B5EF4-FFF2-40B4-BE49-F238E27FC236}">
                <a16:creationId xmlns:a16="http://schemas.microsoft.com/office/drawing/2014/main" id="{1EC70B82-8726-992E-FB89-E72F72ADC63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BA5564B4-4D97-864E-A134-A985D33A5DDA}" type="slidenum">
              <a:rPr lang="en-GB" sz="1200"/>
              <a:pPr/>
              <a:t>2</a:t>
            </a:fld>
            <a:endParaRPr lang="en-GB" sz="1200"/>
          </a:p>
        </p:txBody>
      </p:sp>
    </p:spTree>
    <p:extLst>
      <p:ext uri="{BB962C8B-B14F-4D97-AF65-F5344CB8AC3E}">
        <p14:creationId xmlns:p14="http://schemas.microsoft.com/office/powerpoint/2010/main" val="15448261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BA5564B4-4D97-864E-A134-A985D33A5DDA}" type="slidenum">
              <a:rPr lang="en-GB" sz="1200"/>
              <a:pPr/>
              <a:t>3</a:t>
            </a:fld>
            <a:endParaRPr lang="en-GB" sz="1200"/>
          </a:p>
        </p:txBody>
      </p:sp>
    </p:spTree>
    <p:extLst>
      <p:ext uri="{BB962C8B-B14F-4D97-AF65-F5344CB8AC3E}">
        <p14:creationId xmlns:p14="http://schemas.microsoft.com/office/powerpoint/2010/main" val="39341532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9A9ACA-62A9-52B0-23AC-77685D888A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>
            <a:extLst>
              <a:ext uri="{FF2B5EF4-FFF2-40B4-BE49-F238E27FC236}">
                <a16:creationId xmlns:a16="http://schemas.microsoft.com/office/drawing/2014/main" id="{D70C3BD7-382D-4CDB-16A2-2A99B8FA6B1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0" name="Notes Placeholder 2">
            <a:extLst>
              <a:ext uri="{FF2B5EF4-FFF2-40B4-BE49-F238E27FC236}">
                <a16:creationId xmlns:a16="http://schemas.microsoft.com/office/drawing/2014/main" id="{D67FED82-A00E-0135-B8C4-5F3044942EF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2531" name="Slide Number Placeholder 3">
            <a:extLst>
              <a:ext uri="{FF2B5EF4-FFF2-40B4-BE49-F238E27FC236}">
                <a16:creationId xmlns:a16="http://schemas.microsoft.com/office/drawing/2014/main" id="{C4518256-7811-8E44-AAAD-44814F57F94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BA5564B4-4D97-864E-A134-A985D33A5DDA}" type="slidenum">
              <a:rPr lang="en-GB" sz="1200"/>
              <a:pPr/>
              <a:t>4</a:t>
            </a:fld>
            <a:endParaRPr lang="en-GB" sz="1200"/>
          </a:p>
        </p:txBody>
      </p:sp>
    </p:spTree>
    <p:extLst>
      <p:ext uri="{BB962C8B-B14F-4D97-AF65-F5344CB8AC3E}">
        <p14:creationId xmlns:p14="http://schemas.microsoft.com/office/powerpoint/2010/main" val="17910308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BA5564B4-4D97-864E-A134-A985D33A5DDA}" type="slidenum">
              <a:rPr lang="en-GB" sz="1200"/>
              <a:pPr/>
              <a:t>5</a:t>
            </a:fld>
            <a:endParaRPr lang="en-GB" sz="1200"/>
          </a:p>
        </p:txBody>
      </p:sp>
    </p:spTree>
    <p:extLst>
      <p:ext uri="{BB962C8B-B14F-4D97-AF65-F5344CB8AC3E}">
        <p14:creationId xmlns:p14="http://schemas.microsoft.com/office/powerpoint/2010/main" val="17230778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90A1B7-5CC1-5C2F-EB43-6335842B50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>
            <a:extLst>
              <a:ext uri="{FF2B5EF4-FFF2-40B4-BE49-F238E27FC236}">
                <a16:creationId xmlns:a16="http://schemas.microsoft.com/office/drawing/2014/main" id="{180C09EC-774D-255E-F50D-0F6E0B7ADD4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0" name="Notes Placeholder 2">
            <a:extLst>
              <a:ext uri="{FF2B5EF4-FFF2-40B4-BE49-F238E27FC236}">
                <a16:creationId xmlns:a16="http://schemas.microsoft.com/office/drawing/2014/main" id="{D7F80B89-3BDF-BBE5-1860-E36616417A3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2531" name="Slide Number Placeholder 3">
            <a:extLst>
              <a:ext uri="{FF2B5EF4-FFF2-40B4-BE49-F238E27FC236}">
                <a16:creationId xmlns:a16="http://schemas.microsoft.com/office/drawing/2014/main" id="{329B2A77-4751-86EC-029C-53E3ADDD6F7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BA5564B4-4D97-864E-A134-A985D33A5DDA}" type="slidenum">
              <a:rPr lang="en-GB" sz="1200"/>
              <a:pPr/>
              <a:t>6</a:t>
            </a:fld>
            <a:endParaRPr lang="en-GB" sz="1200"/>
          </a:p>
        </p:txBody>
      </p:sp>
    </p:spTree>
    <p:extLst>
      <p:ext uri="{BB962C8B-B14F-4D97-AF65-F5344CB8AC3E}">
        <p14:creationId xmlns:p14="http://schemas.microsoft.com/office/powerpoint/2010/main" val="5593842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92792FC-98CB-8E4A-A0B3-91D001CA32F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2627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31E761-E8A5-06AC-FDFD-68B63BD03F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>
            <a:extLst>
              <a:ext uri="{FF2B5EF4-FFF2-40B4-BE49-F238E27FC236}">
                <a16:creationId xmlns:a16="http://schemas.microsoft.com/office/drawing/2014/main" id="{486CDE8D-DCC0-D768-D600-4F6E4AEBABF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0" name="Notes Placeholder 2">
            <a:extLst>
              <a:ext uri="{FF2B5EF4-FFF2-40B4-BE49-F238E27FC236}">
                <a16:creationId xmlns:a16="http://schemas.microsoft.com/office/drawing/2014/main" id="{C233B4EB-67CA-F9C3-5844-F3C321C1D02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2531" name="Slide Number Placeholder 3">
            <a:extLst>
              <a:ext uri="{FF2B5EF4-FFF2-40B4-BE49-F238E27FC236}">
                <a16:creationId xmlns:a16="http://schemas.microsoft.com/office/drawing/2014/main" id="{094CF0D8-9059-8D55-3421-328AC7DD292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BA5564B4-4D97-864E-A134-A985D33A5DDA}" type="slidenum">
              <a:rPr lang="en-GB" sz="1200"/>
              <a:pPr/>
              <a:t>8</a:t>
            </a:fld>
            <a:endParaRPr lang="en-GB" sz="1200"/>
          </a:p>
        </p:txBody>
      </p:sp>
    </p:spTree>
    <p:extLst>
      <p:ext uri="{BB962C8B-B14F-4D97-AF65-F5344CB8AC3E}">
        <p14:creationId xmlns:p14="http://schemas.microsoft.com/office/powerpoint/2010/main" val="24593175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BA5564B4-4D97-864E-A134-A985D33A5DDA}" type="slidenum">
              <a:rPr lang="en-GB" sz="1200"/>
              <a:pPr/>
              <a:t>9</a:t>
            </a:fld>
            <a:endParaRPr lang="en-GB" sz="1200"/>
          </a:p>
        </p:txBody>
      </p:sp>
    </p:spTree>
    <p:extLst>
      <p:ext uri="{BB962C8B-B14F-4D97-AF65-F5344CB8AC3E}">
        <p14:creationId xmlns:p14="http://schemas.microsoft.com/office/powerpoint/2010/main" val="10275837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B4E2C7-87C5-E44C-9E9D-F310780BAA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8E7318-7DC7-6D4C-B50E-41F5F647AC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587A91-9550-7D44-B8D6-4CFF21F65F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8641F-528A-7644-9F04-DE8DE0FF1C6E}" type="datetimeFigureOut">
              <a:rPr lang="en-US" smtClean="0"/>
              <a:t>4/26/24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D241AB-2E57-1B43-B014-6188EA4846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0FAE6B-B102-5141-811F-F8039FD3B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6FEFC-3106-3445-8B66-9E79FC133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1761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F80F24-CA99-384E-B9BB-E230853F5D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25260C1-E513-1C4B-B80F-FE70B76C93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839C58-7FDA-A641-A9D6-D388B970E0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8641F-528A-7644-9F04-DE8DE0FF1C6E}" type="datetimeFigureOut">
              <a:rPr lang="en-US" smtClean="0"/>
              <a:t>4/26/24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3AE344-A2FC-CC43-B4CC-ED8737BB34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5DEDAE-5BF1-5349-93E0-8204C1399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6FEFC-3106-3445-8B66-9E79FC133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0857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B3A6873-FDFB-F241-B3ED-1519577AA02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D89CF7E-74C3-834B-B9B7-7546206AFC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DB2501-D1CB-AD45-B913-9A51C2E992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8641F-528A-7644-9F04-DE8DE0FF1C6E}" type="datetimeFigureOut">
              <a:rPr lang="en-US" smtClean="0"/>
              <a:t>4/26/24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6E2B62-77E6-1445-8B5D-1C1B10F62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A868F4-935B-5C4F-80D8-09725274A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6FEFC-3106-3445-8B66-9E79FC133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22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F4FDD4-E418-B94B-8737-2BE093D5FD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C5BD06-7305-9F43-916A-3433AB128A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2E5706-7EB1-E248-A12A-85D9CB00A3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8641F-528A-7644-9F04-DE8DE0FF1C6E}" type="datetimeFigureOut">
              <a:rPr lang="en-US" smtClean="0"/>
              <a:t>4/26/24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CD8219-A3DA-6D4F-AE52-89F12A1576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4B7021-316F-9D44-A4DF-CFDA67F3F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6FEFC-3106-3445-8B66-9E79FC133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958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50560E-76F7-D841-B8FD-71252B52C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8A915DD-0064-5E4B-B3F5-82047F17F5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75397D-5557-8649-BC58-5D8BB5EE6B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8641F-528A-7644-9F04-DE8DE0FF1C6E}" type="datetimeFigureOut">
              <a:rPr lang="en-US" smtClean="0"/>
              <a:t>4/26/24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58B2A8-A95D-F441-8955-62475FC8B1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707D7D-A828-5545-A245-9ABBA1D604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6FEFC-3106-3445-8B66-9E79FC133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056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59F612-52A1-264D-B60F-455445D593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C996A2-C0F6-3742-A04F-D679F89AB3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03BCD5-C9B4-C54E-9BBA-FC985E45B9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94C396-5849-5E46-8964-AB360BC839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8641F-528A-7644-9F04-DE8DE0FF1C6E}" type="datetimeFigureOut">
              <a:rPr lang="en-US" smtClean="0"/>
              <a:t>4/26/24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7FF039-8033-A64C-AFA7-2DD510FB8B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69378E-8ADD-F249-9262-D6A0AA674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6FEFC-3106-3445-8B66-9E79FC133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774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176ED6-781D-4A46-9BF9-0CE5E8AE27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2F2A79-5048-0743-8526-E1D9353184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673AFF-10BD-FB44-99D8-0B48E20FBF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E4029C3-C5F5-8B4E-97D4-9589D9E46A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BCB40DB-412D-7C47-84D3-2190A80C7DE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2A34B7F-6918-E84F-99EA-D3A72F7E1D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8641F-528A-7644-9F04-DE8DE0FF1C6E}" type="datetimeFigureOut">
              <a:rPr lang="en-US" smtClean="0"/>
              <a:t>4/26/24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CDC28BA-F0A2-2D48-A6F7-C61E19E23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DD872E7-4593-414B-812C-33876DBDC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6FEFC-3106-3445-8B66-9E79FC133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050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B762AB-BC0B-E74B-A70A-02A6949FE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2EE7D44-9CBD-9141-9033-5D09C9171B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8641F-528A-7644-9F04-DE8DE0FF1C6E}" type="datetimeFigureOut">
              <a:rPr lang="en-US" smtClean="0"/>
              <a:t>4/26/24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6BCD95-40B5-084E-949B-598415F67D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9E8BE7-76FD-314A-9081-554E87FCA3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6FEFC-3106-3445-8B66-9E79FC133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866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439D747-AF44-BE4F-A922-4E017F6013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8641F-528A-7644-9F04-DE8DE0FF1C6E}" type="datetimeFigureOut">
              <a:rPr lang="en-US" smtClean="0"/>
              <a:t>4/26/24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53CB7B0-23B6-2F49-8B25-631B1B8E38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453DA3-30B9-7E4B-AB27-6E46BC05B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6FEFC-3106-3445-8B66-9E79FC133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4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F42DBF-E151-FB47-8111-8F48765420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0AD0CF-6291-3A4D-908C-752FB35A9A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B310BF-AF9F-AC4B-8A9C-4C6B9E4B75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09C30FF-8CB4-D846-AECD-CCF3D96DB3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8641F-528A-7644-9F04-DE8DE0FF1C6E}" type="datetimeFigureOut">
              <a:rPr lang="en-US" smtClean="0"/>
              <a:t>4/26/24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5DB21F-2145-0F4A-9FD6-C716605F7D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55A285-6CFF-6F4A-945C-B4616B5D8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6FEFC-3106-3445-8B66-9E79FC133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3861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520A59-8689-5045-B154-F007610B66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0F4903C-8BA0-924D-A19D-BC30B72BAE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2B81A6-DC90-A944-A3B2-7AE7552E6E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33C298-5F95-964A-8E4F-7246DF9D57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8641F-528A-7644-9F04-DE8DE0FF1C6E}" type="datetimeFigureOut">
              <a:rPr lang="en-US" smtClean="0"/>
              <a:t>4/26/24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519419-98E0-704E-BEB1-9042C7F215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0256D6-E235-1E4D-A3A7-D6E6C3F60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6FEFC-3106-3445-8B66-9E79FC133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128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0130008-B77A-B14B-BFE4-60E529E9CC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5B39CE-184A-A24B-B993-13F4847A32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6567ED-1691-9F4A-9F6D-AA194FD765A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58641F-528A-7644-9F04-DE8DE0FF1C6E}" type="datetimeFigureOut">
              <a:rPr lang="en-US" smtClean="0"/>
              <a:t>4/26/24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17477C-BB5A-284B-B299-6CE42DB229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2BBD6C-2470-1040-A271-EF110768F2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D6FEFC-3106-3445-8B66-9E79FC133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129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7">
            <a:extLst>
              <a:ext uri="{FF2B5EF4-FFF2-40B4-BE49-F238E27FC236}">
                <a16:creationId xmlns:a16="http://schemas.microsoft.com/office/drawing/2014/main" id="{6FD8D71E-DD24-2348-A07C-BC7A92F482A7}"/>
              </a:ext>
            </a:extLst>
          </p:cNvPr>
          <p:cNvSpPr txBox="1">
            <a:spLocks/>
          </p:cNvSpPr>
          <p:nvPr/>
        </p:nvSpPr>
        <p:spPr>
          <a:xfrm>
            <a:off x="492794" y="4343401"/>
            <a:ext cx="11206410" cy="1882232"/>
          </a:xfrm>
          <a:prstGeom prst="rect">
            <a:avLst/>
          </a:prstGeom>
          <a:solidFill>
            <a:srgbClr val="00B050">
              <a:alpha val="40392"/>
            </a:srgb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en-US" sz="3400" b="1" dirty="0">
                <a:latin typeface="Avenir Next" panose="020B0503020202020204" pitchFamily="34" charset="0"/>
              </a:rPr>
              <a:t>Dmitri Nepogodiev</a:t>
            </a:r>
            <a:endParaRPr lang="en-US" sz="500" b="1" dirty="0">
              <a:latin typeface="Avenir Next" panose="020B0503020202020204" pitchFamily="34" charset="0"/>
            </a:endParaRPr>
          </a:p>
          <a:p>
            <a:pPr algn="ctr">
              <a:spcBef>
                <a:spcPts val="0"/>
              </a:spcBef>
            </a:pPr>
            <a:r>
              <a:rPr lang="en-US" sz="3400" dirty="0">
                <a:latin typeface="Avenir Next" panose="020B0503020202020204" pitchFamily="34" charset="0"/>
              </a:rPr>
              <a:t>Clinical Lecturer in Public Health</a:t>
            </a:r>
          </a:p>
          <a:p>
            <a:pPr algn="ctr">
              <a:spcBef>
                <a:spcPts val="0"/>
              </a:spcBef>
            </a:pPr>
            <a:endParaRPr lang="en-US" sz="500" dirty="0">
              <a:latin typeface="Avenir Next" panose="020B0503020202020204" pitchFamily="34" charset="0"/>
            </a:endParaRPr>
          </a:p>
          <a:p>
            <a:pPr algn="ctr">
              <a:spcBef>
                <a:spcPts val="0"/>
              </a:spcBef>
            </a:pPr>
            <a:r>
              <a:rPr lang="en-US" sz="3400" dirty="0">
                <a:latin typeface="Avenir Next" panose="020B0503020202020204" pitchFamily="34" charset="0"/>
              </a:rPr>
              <a:t>University of Birmingham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4617D3B-5173-B543-A072-149928C2428C}"/>
              </a:ext>
            </a:extLst>
          </p:cNvPr>
          <p:cNvSpPr/>
          <p:nvPr/>
        </p:nvSpPr>
        <p:spPr>
          <a:xfrm>
            <a:off x="219920" y="219920"/>
            <a:ext cx="11771453" cy="6447099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5AAAF14-C3A1-3249-81EB-9BDC89F9ADB4}"/>
              </a:ext>
            </a:extLst>
          </p:cNvPr>
          <p:cNvSpPr/>
          <p:nvPr/>
        </p:nvSpPr>
        <p:spPr>
          <a:xfrm>
            <a:off x="145234" y="128700"/>
            <a:ext cx="11901533" cy="6600600"/>
          </a:xfrm>
          <a:prstGeom prst="rect">
            <a:avLst/>
          </a:prstGeom>
          <a:noFill/>
          <a:ln w="1143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2400" dirty="0">
              <a:solidFill>
                <a:srgbClr val="F9199D"/>
              </a:solidFill>
              <a:latin typeface="Calibri" panose="020F0502020204030204"/>
            </a:endParaRPr>
          </a:p>
        </p:txBody>
      </p:sp>
      <p:sp>
        <p:nvSpPr>
          <p:cNvPr id="6" name="Title 17">
            <a:extLst>
              <a:ext uri="{FF2B5EF4-FFF2-40B4-BE49-F238E27FC236}">
                <a16:creationId xmlns:a16="http://schemas.microsoft.com/office/drawing/2014/main" id="{D07A7D34-75A8-AF4D-BE2B-056756616F35}"/>
              </a:ext>
            </a:extLst>
          </p:cNvPr>
          <p:cNvSpPr txBox="1">
            <a:spLocks/>
          </p:cNvSpPr>
          <p:nvPr/>
        </p:nvSpPr>
        <p:spPr>
          <a:xfrm>
            <a:off x="204190" y="1915688"/>
            <a:ext cx="11783619" cy="1354665"/>
          </a:xfrm>
          <a:prstGeom prst="rect">
            <a:avLst/>
          </a:prstGeom>
        </p:spPr>
        <p:txBody>
          <a:bodyPr vert="horz" lIns="121920" tIns="60960" rIns="121920" bIns="60960" rtlCol="0" anchor="t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6000" b="1" dirty="0">
                <a:effectLst/>
                <a:latin typeface="Avenir Next" panose="020B0503020202020204" pitchFamily="34" charset="0"/>
              </a:rPr>
              <a:t>DRAGON TRIAL</a:t>
            </a:r>
            <a:endParaRPr lang="en-GB" sz="7200" b="1" dirty="0">
              <a:effectLst/>
              <a:latin typeface="Avenir Next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48019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070D8C-C68D-39C5-86BD-04D876FC87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>
            <a:extLst>
              <a:ext uri="{FF2B5EF4-FFF2-40B4-BE49-F238E27FC236}">
                <a16:creationId xmlns:a16="http://schemas.microsoft.com/office/drawing/2014/main" id="{9CD64665-7D60-1D66-8564-121AF97EC073}"/>
              </a:ext>
            </a:extLst>
          </p:cNvPr>
          <p:cNvSpPr/>
          <p:nvPr/>
        </p:nvSpPr>
        <p:spPr>
          <a:xfrm>
            <a:off x="145234" y="128700"/>
            <a:ext cx="11901533" cy="6600600"/>
          </a:xfrm>
          <a:prstGeom prst="rect">
            <a:avLst/>
          </a:prstGeom>
          <a:noFill/>
          <a:ln w="1143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2400" dirty="0">
              <a:solidFill>
                <a:schemeClr val="tx1"/>
              </a:solidFill>
              <a:latin typeface="Calibri" panose="020F0502020204030204"/>
            </a:endParaRPr>
          </a:p>
        </p:txBody>
      </p:sp>
      <p:sp>
        <p:nvSpPr>
          <p:cNvPr id="47" name="Title 17">
            <a:extLst>
              <a:ext uri="{FF2B5EF4-FFF2-40B4-BE49-F238E27FC236}">
                <a16:creationId xmlns:a16="http://schemas.microsoft.com/office/drawing/2014/main" id="{5C99D212-1C2D-DF46-E6AA-5E21164F87C5}"/>
              </a:ext>
            </a:extLst>
          </p:cNvPr>
          <p:cNvSpPr txBox="1">
            <a:spLocks/>
          </p:cNvSpPr>
          <p:nvPr/>
        </p:nvSpPr>
        <p:spPr>
          <a:xfrm>
            <a:off x="350002" y="323266"/>
            <a:ext cx="11495807" cy="710233"/>
          </a:xfrm>
          <a:prstGeom prst="rect">
            <a:avLst/>
          </a:prstGeom>
          <a:solidFill>
            <a:srgbClr val="00B050">
              <a:alpha val="66000"/>
            </a:srgb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4000" b="1" dirty="0">
                <a:latin typeface="Avenir Next" panose="020B0503020202020204" pitchFamily="34" charset="0"/>
                <a:cs typeface="Arial" panose="020B0604020202020204" pitchFamily="34" charset="0"/>
              </a:rPr>
              <a:t>Wider green surgery </a:t>
            </a:r>
            <a:r>
              <a:rPr lang="en-US" sz="4000" b="1" dirty="0" err="1">
                <a:latin typeface="Avenir Next" panose="020B0503020202020204" pitchFamily="34" charset="0"/>
                <a:cs typeface="Arial" panose="020B0604020202020204" pitchFamily="34" charset="0"/>
              </a:rPr>
              <a:t>programme</a:t>
            </a:r>
            <a:endParaRPr lang="en-US" sz="4000" dirty="0">
              <a:latin typeface="Avenir Next" panose="020B0503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: Rounded Corners 4">
            <a:extLst>
              <a:ext uri="{FF2B5EF4-FFF2-40B4-BE49-F238E27FC236}">
                <a16:creationId xmlns:a16="http://schemas.microsoft.com/office/drawing/2014/main" id="{7057A329-2A13-7044-3831-430781C8DB72}"/>
              </a:ext>
            </a:extLst>
          </p:cNvPr>
          <p:cNvSpPr/>
          <p:nvPr/>
        </p:nvSpPr>
        <p:spPr>
          <a:xfrm>
            <a:off x="1862250" y="1689549"/>
            <a:ext cx="6715219" cy="36595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400" dirty="0">
                <a:solidFill>
                  <a:schemeClr val="tx1"/>
                </a:solidFill>
              </a:rPr>
              <a:t>Successful colorectal surgery research group with clinical trials expertise</a:t>
            </a:r>
          </a:p>
        </p:txBody>
      </p:sp>
      <p:sp>
        <p:nvSpPr>
          <p:cNvPr id="5" name="Rectangle: Rounded Corners 6">
            <a:extLst>
              <a:ext uri="{FF2B5EF4-FFF2-40B4-BE49-F238E27FC236}">
                <a16:creationId xmlns:a16="http://schemas.microsoft.com/office/drawing/2014/main" id="{1EEDB534-A68E-1D47-3E0F-E5B6F2C7D1A0}"/>
              </a:ext>
            </a:extLst>
          </p:cNvPr>
          <p:cNvSpPr/>
          <p:nvPr/>
        </p:nvSpPr>
        <p:spPr>
          <a:xfrm>
            <a:off x="350002" y="1689549"/>
            <a:ext cx="1399285" cy="36595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400" dirty="0">
                <a:solidFill>
                  <a:schemeClr val="tx1"/>
                </a:solidFill>
              </a:rPr>
              <a:t>Starting point</a:t>
            </a:r>
          </a:p>
        </p:txBody>
      </p:sp>
      <p:sp>
        <p:nvSpPr>
          <p:cNvPr id="6" name="Rectangle: Rounded Corners 7">
            <a:extLst>
              <a:ext uri="{FF2B5EF4-FFF2-40B4-BE49-F238E27FC236}">
                <a16:creationId xmlns:a16="http://schemas.microsoft.com/office/drawing/2014/main" id="{5940FACC-3BB0-459C-B807-D971A7EB2431}"/>
              </a:ext>
            </a:extLst>
          </p:cNvPr>
          <p:cNvSpPr/>
          <p:nvPr/>
        </p:nvSpPr>
        <p:spPr>
          <a:xfrm>
            <a:off x="350002" y="2196391"/>
            <a:ext cx="1399285" cy="36595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400" dirty="0">
                <a:solidFill>
                  <a:schemeClr val="tx1"/>
                </a:solidFill>
              </a:rPr>
              <a:t>COVID-19</a:t>
            </a:r>
          </a:p>
        </p:txBody>
      </p:sp>
      <p:sp>
        <p:nvSpPr>
          <p:cNvPr id="7" name="Rectangle: Rounded Corners 8">
            <a:extLst>
              <a:ext uri="{FF2B5EF4-FFF2-40B4-BE49-F238E27FC236}">
                <a16:creationId xmlns:a16="http://schemas.microsoft.com/office/drawing/2014/main" id="{FA53F806-9C0D-040D-58A3-1FA5AF929142}"/>
              </a:ext>
            </a:extLst>
          </p:cNvPr>
          <p:cNvSpPr/>
          <p:nvPr/>
        </p:nvSpPr>
        <p:spPr>
          <a:xfrm>
            <a:off x="1862250" y="2196391"/>
            <a:ext cx="6715219" cy="36595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400" dirty="0">
                <a:solidFill>
                  <a:schemeClr val="tx1"/>
                </a:solidFill>
              </a:rPr>
              <a:t>Developed global pan-specialty surgical network as a research response to the pandemic  </a:t>
            </a:r>
          </a:p>
        </p:txBody>
      </p:sp>
      <p:sp>
        <p:nvSpPr>
          <p:cNvPr id="9" name="Rectangle: Rounded Corners 9">
            <a:extLst>
              <a:ext uri="{FF2B5EF4-FFF2-40B4-BE49-F238E27FC236}">
                <a16:creationId xmlns:a16="http://schemas.microsoft.com/office/drawing/2014/main" id="{D200A25B-26F4-EB35-0CFC-26806511C919}"/>
              </a:ext>
            </a:extLst>
          </p:cNvPr>
          <p:cNvSpPr/>
          <p:nvPr/>
        </p:nvSpPr>
        <p:spPr>
          <a:xfrm>
            <a:off x="350002" y="2703233"/>
            <a:ext cx="1399285" cy="36595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400" dirty="0">
                <a:solidFill>
                  <a:schemeClr val="tx1"/>
                </a:solidFill>
              </a:rPr>
              <a:t>Post-pandemic</a:t>
            </a:r>
          </a:p>
        </p:txBody>
      </p:sp>
      <p:sp>
        <p:nvSpPr>
          <p:cNvPr id="10" name="Rectangle: Rounded Corners 10">
            <a:extLst>
              <a:ext uri="{FF2B5EF4-FFF2-40B4-BE49-F238E27FC236}">
                <a16:creationId xmlns:a16="http://schemas.microsoft.com/office/drawing/2014/main" id="{82EC64D0-7152-879D-B74A-B4FBA2A64E61}"/>
              </a:ext>
            </a:extLst>
          </p:cNvPr>
          <p:cNvSpPr/>
          <p:nvPr/>
        </p:nvSpPr>
        <p:spPr>
          <a:xfrm>
            <a:off x="1862251" y="2703233"/>
            <a:ext cx="6715218" cy="36595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400" dirty="0">
                <a:solidFill>
                  <a:schemeClr val="tx1"/>
                </a:solidFill>
              </a:rPr>
              <a:t>Aim to leverage network to tackle cross-cutting post-pandemic challenges </a:t>
            </a:r>
          </a:p>
        </p:txBody>
      </p:sp>
      <p:sp>
        <p:nvSpPr>
          <p:cNvPr id="11" name="Rectangle: Rounded Corners 11">
            <a:extLst>
              <a:ext uri="{FF2B5EF4-FFF2-40B4-BE49-F238E27FC236}">
                <a16:creationId xmlns:a16="http://schemas.microsoft.com/office/drawing/2014/main" id="{B233479A-3BEB-80CC-E89D-69626F1E65E0}"/>
              </a:ext>
            </a:extLst>
          </p:cNvPr>
          <p:cNvSpPr/>
          <p:nvPr/>
        </p:nvSpPr>
        <p:spPr>
          <a:xfrm>
            <a:off x="350002" y="3591496"/>
            <a:ext cx="1399285" cy="36595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400" dirty="0">
                <a:solidFill>
                  <a:schemeClr val="tx1"/>
                </a:solidFill>
              </a:rPr>
              <a:t>Anaesthesia</a:t>
            </a:r>
          </a:p>
        </p:txBody>
      </p:sp>
      <p:sp>
        <p:nvSpPr>
          <p:cNvPr id="12" name="Rectangle: Rounded Corners 12">
            <a:extLst>
              <a:ext uri="{FF2B5EF4-FFF2-40B4-BE49-F238E27FC236}">
                <a16:creationId xmlns:a16="http://schemas.microsoft.com/office/drawing/2014/main" id="{A673E047-05A5-FF5F-F371-2582271F83A5}"/>
              </a:ext>
            </a:extLst>
          </p:cNvPr>
          <p:cNvSpPr/>
          <p:nvPr/>
        </p:nvSpPr>
        <p:spPr>
          <a:xfrm>
            <a:off x="1862250" y="3591496"/>
            <a:ext cx="6715217" cy="36595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400" dirty="0">
                <a:solidFill>
                  <a:schemeClr val="tx1"/>
                </a:solidFill>
              </a:rPr>
              <a:t>Initiatives to reduce nitrous oxide</a:t>
            </a:r>
          </a:p>
        </p:txBody>
      </p:sp>
      <p:sp>
        <p:nvSpPr>
          <p:cNvPr id="13" name="Rectangle: Rounded Corners 13">
            <a:extLst>
              <a:ext uri="{FF2B5EF4-FFF2-40B4-BE49-F238E27FC236}">
                <a16:creationId xmlns:a16="http://schemas.microsoft.com/office/drawing/2014/main" id="{953F0798-7F98-738C-0E13-2E4E255CF338}"/>
              </a:ext>
            </a:extLst>
          </p:cNvPr>
          <p:cNvSpPr/>
          <p:nvPr/>
        </p:nvSpPr>
        <p:spPr>
          <a:xfrm>
            <a:off x="350001" y="1308129"/>
            <a:ext cx="8227467" cy="24053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400" b="1" dirty="0">
                <a:solidFill>
                  <a:schemeClr val="tx1"/>
                </a:solidFill>
              </a:rPr>
              <a:t>Background</a:t>
            </a:r>
          </a:p>
        </p:txBody>
      </p:sp>
      <p:sp>
        <p:nvSpPr>
          <p:cNvPr id="14" name="Rectangle: Rounded Corners 14">
            <a:extLst>
              <a:ext uri="{FF2B5EF4-FFF2-40B4-BE49-F238E27FC236}">
                <a16:creationId xmlns:a16="http://schemas.microsoft.com/office/drawing/2014/main" id="{2FC0887D-2DAA-5A32-27EA-5699B1A8D27E}"/>
              </a:ext>
            </a:extLst>
          </p:cNvPr>
          <p:cNvSpPr/>
          <p:nvPr/>
        </p:nvSpPr>
        <p:spPr>
          <a:xfrm>
            <a:off x="350002" y="3210076"/>
            <a:ext cx="8227466" cy="240534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400" b="1" dirty="0">
                <a:solidFill>
                  <a:schemeClr val="tx1"/>
                </a:solidFill>
              </a:rPr>
              <a:t>Green surgery research programme</a:t>
            </a:r>
          </a:p>
        </p:txBody>
      </p:sp>
      <p:sp>
        <p:nvSpPr>
          <p:cNvPr id="15" name="Rectangle: Rounded Corners 15">
            <a:extLst>
              <a:ext uri="{FF2B5EF4-FFF2-40B4-BE49-F238E27FC236}">
                <a16:creationId xmlns:a16="http://schemas.microsoft.com/office/drawing/2014/main" id="{8F7D9904-D612-6C17-95A2-D6470C3AC10C}"/>
              </a:ext>
            </a:extLst>
          </p:cNvPr>
          <p:cNvSpPr/>
          <p:nvPr/>
        </p:nvSpPr>
        <p:spPr>
          <a:xfrm>
            <a:off x="350002" y="4098338"/>
            <a:ext cx="1399285" cy="36595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400" dirty="0">
                <a:solidFill>
                  <a:schemeClr val="tx1"/>
                </a:solidFill>
              </a:rPr>
              <a:t>DRAGON</a:t>
            </a:r>
          </a:p>
        </p:txBody>
      </p:sp>
      <p:sp>
        <p:nvSpPr>
          <p:cNvPr id="16" name="Rectangle: Rounded Corners 16">
            <a:extLst>
              <a:ext uri="{FF2B5EF4-FFF2-40B4-BE49-F238E27FC236}">
                <a16:creationId xmlns:a16="http://schemas.microsoft.com/office/drawing/2014/main" id="{10B056E4-40A1-945B-9AE3-317ABB7B40B8}"/>
              </a:ext>
            </a:extLst>
          </p:cNvPr>
          <p:cNvSpPr/>
          <p:nvPr/>
        </p:nvSpPr>
        <p:spPr>
          <a:xfrm>
            <a:off x="1862251" y="4098338"/>
            <a:ext cx="6715216" cy="36595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400" dirty="0">
                <a:solidFill>
                  <a:schemeClr val="tx1"/>
                </a:solidFill>
              </a:rPr>
              <a:t>Cluster-randomised trial testing reusable versus single-use theatre drapes and gowns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B20C303-837A-BF70-B8CC-3E59F313EF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2481" y="3591496"/>
            <a:ext cx="3089517" cy="189490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11A66BC-9681-9D54-5929-23707E7F1D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60748" y="1653054"/>
            <a:ext cx="2981249" cy="1050180"/>
          </a:xfrm>
          <a:prstGeom prst="rect">
            <a:avLst/>
          </a:prstGeom>
        </p:spPr>
      </p:pic>
      <p:sp>
        <p:nvSpPr>
          <p:cNvPr id="21" name="Rectangle: Rounded Corners 4">
            <a:extLst>
              <a:ext uri="{FF2B5EF4-FFF2-40B4-BE49-F238E27FC236}">
                <a16:creationId xmlns:a16="http://schemas.microsoft.com/office/drawing/2014/main" id="{FD3CEC4A-AFE3-B680-1EAD-6E44C17E15F7}"/>
              </a:ext>
            </a:extLst>
          </p:cNvPr>
          <p:cNvSpPr/>
          <p:nvPr/>
        </p:nvSpPr>
        <p:spPr>
          <a:xfrm>
            <a:off x="1862249" y="5007267"/>
            <a:ext cx="6715215" cy="36595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400" dirty="0">
                <a:solidFill>
                  <a:schemeClr val="tx1"/>
                </a:solidFill>
              </a:rPr>
              <a:t>290 people attended inaugural Research for Greener Surgery Conference in Dec 2023</a:t>
            </a:r>
          </a:p>
        </p:txBody>
      </p:sp>
      <p:sp>
        <p:nvSpPr>
          <p:cNvPr id="22" name="Rectangle: Rounded Corners 6">
            <a:extLst>
              <a:ext uri="{FF2B5EF4-FFF2-40B4-BE49-F238E27FC236}">
                <a16:creationId xmlns:a16="http://schemas.microsoft.com/office/drawing/2014/main" id="{ADB73E9B-C515-EC6D-23E8-A058CA3FAF5E}"/>
              </a:ext>
            </a:extLst>
          </p:cNvPr>
          <p:cNvSpPr/>
          <p:nvPr/>
        </p:nvSpPr>
        <p:spPr>
          <a:xfrm>
            <a:off x="350001" y="5007267"/>
            <a:ext cx="1399286" cy="36595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400" dirty="0">
                <a:solidFill>
                  <a:schemeClr val="tx1"/>
                </a:solidFill>
              </a:rPr>
              <a:t>Conference</a:t>
            </a:r>
          </a:p>
        </p:txBody>
      </p:sp>
      <p:sp>
        <p:nvSpPr>
          <p:cNvPr id="23" name="Rectangle: Rounded Corners 7">
            <a:extLst>
              <a:ext uri="{FF2B5EF4-FFF2-40B4-BE49-F238E27FC236}">
                <a16:creationId xmlns:a16="http://schemas.microsoft.com/office/drawing/2014/main" id="{E58B7550-1C27-06D6-180D-78C7B61AA57B}"/>
              </a:ext>
            </a:extLst>
          </p:cNvPr>
          <p:cNvSpPr/>
          <p:nvPr/>
        </p:nvSpPr>
        <p:spPr>
          <a:xfrm>
            <a:off x="350001" y="5514109"/>
            <a:ext cx="1399286" cy="36595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400" dirty="0">
                <a:solidFill>
                  <a:schemeClr val="tx1"/>
                </a:solidFill>
              </a:rPr>
              <a:t>DRAGON</a:t>
            </a:r>
          </a:p>
        </p:txBody>
      </p:sp>
      <p:sp>
        <p:nvSpPr>
          <p:cNvPr id="24" name="Rectangle: Rounded Corners 8">
            <a:extLst>
              <a:ext uri="{FF2B5EF4-FFF2-40B4-BE49-F238E27FC236}">
                <a16:creationId xmlns:a16="http://schemas.microsoft.com/office/drawing/2014/main" id="{D581863A-C17A-223A-4DE6-01EB0D7A61DE}"/>
              </a:ext>
            </a:extLst>
          </p:cNvPr>
          <p:cNvSpPr/>
          <p:nvPr/>
        </p:nvSpPr>
        <p:spPr>
          <a:xfrm>
            <a:off x="1862249" y="5514109"/>
            <a:ext cx="6715215" cy="36595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400" dirty="0">
                <a:solidFill>
                  <a:schemeClr val="tx1"/>
                </a:solidFill>
              </a:rPr>
              <a:t>Protocol submitted to NHS ethics</a:t>
            </a:r>
          </a:p>
        </p:txBody>
      </p:sp>
      <p:sp>
        <p:nvSpPr>
          <p:cNvPr id="25" name="Rectangle: Rounded Corners 9">
            <a:extLst>
              <a:ext uri="{FF2B5EF4-FFF2-40B4-BE49-F238E27FC236}">
                <a16:creationId xmlns:a16="http://schemas.microsoft.com/office/drawing/2014/main" id="{22748625-AB88-678D-F417-CBB4614C699C}"/>
              </a:ext>
            </a:extLst>
          </p:cNvPr>
          <p:cNvSpPr/>
          <p:nvPr/>
        </p:nvSpPr>
        <p:spPr>
          <a:xfrm>
            <a:off x="350001" y="6020951"/>
            <a:ext cx="1399286" cy="36595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400" dirty="0">
                <a:solidFill>
                  <a:schemeClr val="tx1"/>
                </a:solidFill>
              </a:rPr>
              <a:t>Modelling</a:t>
            </a:r>
          </a:p>
        </p:txBody>
      </p:sp>
      <p:sp>
        <p:nvSpPr>
          <p:cNvPr id="26" name="Rectangle: Rounded Corners 10">
            <a:extLst>
              <a:ext uri="{FF2B5EF4-FFF2-40B4-BE49-F238E27FC236}">
                <a16:creationId xmlns:a16="http://schemas.microsoft.com/office/drawing/2014/main" id="{4CFDAA89-D7CE-C96B-145E-DA2FA4FEEE39}"/>
              </a:ext>
            </a:extLst>
          </p:cNvPr>
          <p:cNvSpPr/>
          <p:nvPr/>
        </p:nvSpPr>
        <p:spPr>
          <a:xfrm>
            <a:off x="1862249" y="6020951"/>
            <a:ext cx="6715215" cy="365957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400" dirty="0">
                <a:solidFill>
                  <a:schemeClr val="tx1"/>
                </a:solidFill>
              </a:rPr>
              <a:t>Carbon model completed to evaluate routine glove change (CHEETAH trial)</a:t>
            </a:r>
          </a:p>
        </p:txBody>
      </p:sp>
      <p:sp>
        <p:nvSpPr>
          <p:cNvPr id="27" name="Rectangle: Rounded Corners 13">
            <a:extLst>
              <a:ext uri="{FF2B5EF4-FFF2-40B4-BE49-F238E27FC236}">
                <a16:creationId xmlns:a16="http://schemas.microsoft.com/office/drawing/2014/main" id="{C119E3D5-FAC6-43A5-F132-34D84C88F998}"/>
              </a:ext>
            </a:extLst>
          </p:cNvPr>
          <p:cNvSpPr/>
          <p:nvPr/>
        </p:nvSpPr>
        <p:spPr>
          <a:xfrm>
            <a:off x="350001" y="4625847"/>
            <a:ext cx="8227464" cy="24053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400" b="1" dirty="0">
                <a:solidFill>
                  <a:schemeClr val="tx1"/>
                </a:solidFill>
              </a:rPr>
              <a:t>Progress update</a:t>
            </a:r>
          </a:p>
        </p:txBody>
      </p:sp>
    </p:spTree>
    <p:extLst>
      <p:ext uri="{BB962C8B-B14F-4D97-AF65-F5344CB8AC3E}">
        <p14:creationId xmlns:p14="http://schemas.microsoft.com/office/powerpoint/2010/main" val="1158956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>
            <a:extLst>
              <a:ext uri="{FF2B5EF4-FFF2-40B4-BE49-F238E27FC236}">
                <a16:creationId xmlns:a16="http://schemas.microsoft.com/office/drawing/2014/main" id="{E4CD2F2E-9D3E-754A-B0CF-AA8C31780F00}"/>
              </a:ext>
            </a:extLst>
          </p:cNvPr>
          <p:cNvSpPr/>
          <p:nvPr/>
        </p:nvSpPr>
        <p:spPr>
          <a:xfrm>
            <a:off x="145234" y="128700"/>
            <a:ext cx="11901533" cy="6600600"/>
          </a:xfrm>
          <a:prstGeom prst="rect">
            <a:avLst/>
          </a:prstGeom>
          <a:noFill/>
          <a:ln w="1143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2400" dirty="0">
              <a:solidFill>
                <a:schemeClr val="tx1"/>
              </a:solidFill>
              <a:latin typeface="Calibri" panose="020F0502020204030204"/>
            </a:endParaRPr>
          </a:p>
        </p:txBody>
      </p:sp>
      <p:sp>
        <p:nvSpPr>
          <p:cNvPr id="47" name="Title 17">
            <a:extLst>
              <a:ext uri="{FF2B5EF4-FFF2-40B4-BE49-F238E27FC236}">
                <a16:creationId xmlns:a16="http://schemas.microsoft.com/office/drawing/2014/main" id="{69802CE5-C1FC-9247-B2F3-BF865117CFEC}"/>
              </a:ext>
            </a:extLst>
          </p:cNvPr>
          <p:cNvSpPr txBox="1">
            <a:spLocks/>
          </p:cNvSpPr>
          <p:nvPr/>
        </p:nvSpPr>
        <p:spPr>
          <a:xfrm>
            <a:off x="350002" y="323266"/>
            <a:ext cx="11495807" cy="710233"/>
          </a:xfrm>
          <a:prstGeom prst="rect">
            <a:avLst/>
          </a:prstGeom>
          <a:solidFill>
            <a:srgbClr val="00B050">
              <a:alpha val="66000"/>
            </a:srgb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4000" b="1" dirty="0">
                <a:latin typeface="Avenir Next" panose="020B0503020202020204" pitchFamily="34" charset="0"/>
                <a:cs typeface="Arial" panose="020B0604020202020204" pitchFamily="34" charset="0"/>
              </a:rPr>
              <a:t>Reusable drapes and gowns</a:t>
            </a:r>
            <a:endParaRPr lang="en-US" sz="4000" dirty="0">
              <a:latin typeface="Avenir Next" panose="020B0503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17">
            <a:extLst>
              <a:ext uri="{FF2B5EF4-FFF2-40B4-BE49-F238E27FC236}">
                <a16:creationId xmlns:a16="http://schemas.microsoft.com/office/drawing/2014/main" id="{46650B30-417D-4E6C-A7F6-F167010E81BE}"/>
              </a:ext>
            </a:extLst>
          </p:cNvPr>
          <p:cNvSpPr txBox="1">
            <a:spLocks/>
          </p:cNvSpPr>
          <p:nvPr/>
        </p:nvSpPr>
        <p:spPr>
          <a:xfrm>
            <a:off x="705201" y="1228065"/>
            <a:ext cx="11140608" cy="5201489"/>
          </a:xfrm>
          <a:prstGeom prst="rect">
            <a:avLst/>
          </a:prstGeom>
        </p:spPr>
        <p:txBody>
          <a:bodyPr vert="horz" lIns="121920" tIns="60960" rIns="121920" bIns="60960" rtlCol="0" anchor="t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189" indent="-457189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en-GB" sz="2000" dirty="0">
                <a:latin typeface="Avenir Next" panose="020B0503020202020204" pitchFamily="34" charset="0"/>
              </a:rPr>
              <a:t>Both single-use and reusable drapes and gowns are in widespread use globally.</a:t>
            </a:r>
          </a:p>
          <a:p>
            <a:pPr marL="457189" indent="-457189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en-GB" sz="2000" dirty="0">
                <a:latin typeface="Avenir Next" panose="020B0503020202020204" pitchFamily="34" charset="0"/>
              </a:rPr>
              <a:t>There is no robust evidence to guide choice of single-use versus reusable drapes and gowns.</a:t>
            </a:r>
          </a:p>
          <a:p>
            <a:pPr marL="457189" indent="-457189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en-GB" sz="2000" dirty="0">
                <a:latin typeface="Avenir Next" panose="020B0503020202020204" pitchFamily="34" charset="0"/>
              </a:rPr>
              <a:t>No World Health Organisation recommendation.</a:t>
            </a:r>
          </a:p>
          <a:p>
            <a:pPr marL="457189" indent="-457189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en-GB" sz="2000" dirty="0">
                <a:latin typeface="Avenir Next" panose="020B0503020202020204" pitchFamily="34" charset="0"/>
              </a:rPr>
              <a:t>Single-use drapes and gowns may be associated with lower SSI rates, but also likely to have higher financial and carbon costs.</a:t>
            </a:r>
          </a:p>
          <a:p>
            <a:pPr marL="457189" indent="-457189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§"/>
            </a:pPr>
            <a:endParaRPr lang="en-GB" sz="2000" dirty="0">
              <a:latin typeface="Avenir Next" panose="020B0503020202020204" pitchFamily="34" charset="0"/>
            </a:endParaRPr>
          </a:p>
          <a:p>
            <a:pPr marL="457189" indent="-457189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en-GB" sz="2000" dirty="0">
                <a:latin typeface="Avenir Next" panose="020B0503020202020204" pitchFamily="34" charset="0"/>
              </a:rPr>
              <a:t>DRAGON trial objectives:</a:t>
            </a:r>
          </a:p>
          <a:p>
            <a:pPr marL="914389" lvl="1" indent="-457189">
              <a:spcAft>
                <a:spcPts val="1200"/>
              </a:spcAft>
              <a:buFont typeface="Wingdings" pitchFamily="2" charset="2"/>
              <a:buChar char="§"/>
            </a:pPr>
            <a:r>
              <a:rPr lang="en-GB" sz="2000" dirty="0">
                <a:latin typeface="Avenir Next" panose="020B0503020202020204" pitchFamily="34" charset="0"/>
              </a:rPr>
              <a:t>Determine whether there is difference in SSI with reusable versus disposable drapes &amp; gowns.</a:t>
            </a:r>
          </a:p>
          <a:p>
            <a:pPr marL="914389" lvl="1" indent="-457189">
              <a:spcAft>
                <a:spcPts val="1200"/>
              </a:spcAft>
              <a:buFont typeface="Wingdings" pitchFamily="2" charset="2"/>
              <a:buChar char="§"/>
            </a:pPr>
            <a:r>
              <a:rPr lang="en-GB" sz="2000" dirty="0">
                <a:latin typeface="Avenir Next" panose="020B0503020202020204" pitchFamily="34" charset="0"/>
              </a:rPr>
              <a:t>Identify the most sustainable and cost-effective option.</a:t>
            </a:r>
          </a:p>
          <a:p>
            <a:pPr marL="914389" lvl="1" indent="-457189">
              <a:spcAft>
                <a:spcPts val="1200"/>
              </a:spcAft>
              <a:buFont typeface="Wingdings" pitchFamily="2" charset="2"/>
              <a:buChar char="§"/>
            </a:pPr>
            <a:r>
              <a:rPr lang="en-GB" sz="2000" dirty="0">
                <a:latin typeface="Avenir Next" panose="020B0503020202020204" pitchFamily="34" charset="0"/>
              </a:rPr>
              <a:t>We will report clinical, cost, carbon outcomes in an integrated results paper (world-first).</a:t>
            </a:r>
            <a:endParaRPr lang="en-US" sz="2000" dirty="0">
              <a:latin typeface="Avenir Next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87098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097CA2-94D2-4019-8BDD-C0A73468B8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>
            <a:extLst>
              <a:ext uri="{FF2B5EF4-FFF2-40B4-BE49-F238E27FC236}">
                <a16:creationId xmlns:a16="http://schemas.microsoft.com/office/drawing/2014/main" id="{960DDB2D-5A91-3798-1412-662249A9CFCC}"/>
              </a:ext>
            </a:extLst>
          </p:cNvPr>
          <p:cNvSpPr/>
          <p:nvPr/>
        </p:nvSpPr>
        <p:spPr>
          <a:xfrm>
            <a:off x="145234" y="128700"/>
            <a:ext cx="11901533" cy="6600600"/>
          </a:xfrm>
          <a:prstGeom prst="rect">
            <a:avLst/>
          </a:prstGeom>
          <a:noFill/>
          <a:ln w="1143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2400" dirty="0">
              <a:solidFill>
                <a:schemeClr val="tx1"/>
              </a:solidFill>
              <a:latin typeface="Calibri" panose="020F0502020204030204"/>
            </a:endParaRPr>
          </a:p>
        </p:txBody>
      </p:sp>
      <p:sp>
        <p:nvSpPr>
          <p:cNvPr id="47" name="Title 17">
            <a:extLst>
              <a:ext uri="{FF2B5EF4-FFF2-40B4-BE49-F238E27FC236}">
                <a16:creationId xmlns:a16="http://schemas.microsoft.com/office/drawing/2014/main" id="{07E2EA9E-D4EF-126A-9FC3-49039EDC795A}"/>
              </a:ext>
            </a:extLst>
          </p:cNvPr>
          <p:cNvSpPr txBox="1">
            <a:spLocks/>
          </p:cNvSpPr>
          <p:nvPr/>
        </p:nvSpPr>
        <p:spPr>
          <a:xfrm>
            <a:off x="350002" y="323266"/>
            <a:ext cx="11495807" cy="710233"/>
          </a:xfrm>
          <a:prstGeom prst="rect">
            <a:avLst/>
          </a:prstGeom>
          <a:solidFill>
            <a:srgbClr val="00B050">
              <a:alpha val="66000"/>
            </a:srgb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4000" b="1" dirty="0">
                <a:latin typeface="Avenir Next" panose="020B0503020202020204" pitchFamily="34" charset="0"/>
                <a:cs typeface="Arial" panose="020B0604020202020204" pitchFamily="34" charset="0"/>
              </a:rPr>
              <a:t>A cluster </a:t>
            </a:r>
            <a:r>
              <a:rPr lang="en-US" sz="4000" b="1" dirty="0" err="1">
                <a:latin typeface="Avenir Next" panose="020B0503020202020204" pitchFamily="34" charset="0"/>
                <a:cs typeface="Arial" panose="020B0604020202020204" pitchFamily="34" charset="0"/>
              </a:rPr>
              <a:t>randomised</a:t>
            </a:r>
            <a:r>
              <a:rPr lang="en-US" sz="4000" b="1" dirty="0">
                <a:latin typeface="Avenir Next" panose="020B0503020202020204" pitchFamily="34" charset="0"/>
                <a:cs typeface="Arial" panose="020B0604020202020204" pitchFamily="34" charset="0"/>
              </a:rPr>
              <a:t> trial</a:t>
            </a:r>
            <a:endParaRPr lang="en-US" sz="4000" dirty="0">
              <a:latin typeface="Avenir Next" panose="020B0503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17">
            <a:extLst>
              <a:ext uri="{FF2B5EF4-FFF2-40B4-BE49-F238E27FC236}">
                <a16:creationId xmlns:a16="http://schemas.microsoft.com/office/drawing/2014/main" id="{8289F555-9C79-42E6-A044-85E73270B8E1}"/>
              </a:ext>
            </a:extLst>
          </p:cNvPr>
          <p:cNvSpPr txBox="1">
            <a:spLocks/>
          </p:cNvSpPr>
          <p:nvPr/>
        </p:nvSpPr>
        <p:spPr>
          <a:xfrm>
            <a:off x="705201" y="1228065"/>
            <a:ext cx="11140608" cy="5201489"/>
          </a:xfrm>
          <a:prstGeom prst="rect">
            <a:avLst/>
          </a:prstGeom>
        </p:spPr>
        <p:txBody>
          <a:bodyPr vert="horz" lIns="121920" tIns="60960" rIns="121920" bIns="60960" rtlCol="0" anchor="t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189" indent="-457189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en-GB" sz="2000" dirty="0">
                <a:latin typeface="Avenir Next" panose="020B0503020202020204" pitchFamily="34" charset="0"/>
              </a:rPr>
              <a:t>Cluster randomised trials randomise units rather than individual patients.</a:t>
            </a:r>
          </a:p>
          <a:p>
            <a:pPr marL="457189" indent="-457189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en-GB" sz="2000" dirty="0">
                <a:latin typeface="Avenir Next" panose="020B0503020202020204" pitchFamily="34" charset="0"/>
              </a:rPr>
              <a:t>DRAGON will randomise hospitals to single-use versus re-usable drapes and gowns.</a:t>
            </a:r>
          </a:p>
          <a:p>
            <a:pPr marL="457189" indent="-457189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en-GB" sz="2000" dirty="0">
                <a:latin typeface="Avenir Next" panose="020B0503020202020204" pitchFamily="34" charset="0"/>
              </a:rPr>
              <a:t>As the intervention is delivered at hospital-level, patient consent is not required for the intervention.</a:t>
            </a:r>
          </a:p>
          <a:p>
            <a:pPr marL="457189" indent="-457189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2000" dirty="0">
                <a:latin typeface="Avenir Next" panose="020B0503020202020204" pitchFamily="34" charset="0"/>
              </a:rPr>
              <a:t>Essential to ensure that all consecutive eligible patients are enrolled and receive the </a:t>
            </a:r>
            <a:r>
              <a:rPr lang="en-US" sz="2000" dirty="0" err="1">
                <a:latin typeface="Avenir Next" panose="020B0503020202020204" pitchFamily="34" charset="0"/>
              </a:rPr>
              <a:t>randomised</a:t>
            </a:r>
            <a:r>
              <a:rPr lang="en-US" sz="2000" dirty="0">
                <a:latin typeface="Avenir Next" panose="020B0503020202020204" pitchFamily="34" charset="0"/>
              </a:rPr>
              <a:t> allocation.</a:t>
            </a:r>
          </a:p>
          <a:p>
            <a:pPr marL="914389" lvl="1" indent="-457189"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2000" dirty="0">
                <a:latin typeface="Avenir Next" panose="020B0503020202020204" pitchFamily="34" charset="0"/>
              </a:rPr>
              <a:t>The Intra-operative Case Report Form should be completed for all patients as a  check for eligibility.</a:t>
            </a:r>
          </a:p>
        </p:txBody>
      </p:sp>
    </p:spTree>
    <p:extLst>
      <p:ext uri="{BB962C8B-B14F-4D97-AF65-F5344CB8AC3E}">
        <p14:creationId xmlns:p14="http://schemas.microsoft.com/office/powerpoint/2010/main" val="16957018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>
            <a:extLst>
              <a:ext uri="{FF2B5EF4-FFF2-40B4-BE49-F238E27FC236}">
                <a16:creationId xmlns:a16="http://schemas.microsoft.com/office/drawing/2014/main" id="{E4CD2F2E-9D3E-754A-B0CF-AA8C31780F00}"/>
              </a:ext>
            </a:extLst>
          </p:cNvPr>
          <p:cNvSpPr/>
          <p:nvPr/>
        </p:nvSpPr>
        <p:spPr>
          <a:xfrm>
            <a:off x="145234" y="128700"/>
            <a:ext cx="11901533" cy="6600600"/>
          </a:xfrm>
          <a:prstGeom prst="rect">
            <a:avLst/>
          </a:prstGeom>
          <a:noFill/>
          <a:ln w="1143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2400" dirty="0">
              <a:solidFill>
                <a:schemeClr val="tx1"/>
              </a:solidFill>
              <a:latin typeface="Calibri" panose="020F0502020204030204"/>
            </a:endParaRPr>
          </a:p>
        </p:txBody>
      </p:sp>
      <p:sp>
        <p:nvSpPr>
          <p:cNvPr id="47" name="Title 17">
            <a:extLst>
              <a:ext uri="{FF2B5EF4-FFF2-40B4-BE49-F238E27FC236}">
                <a16:creationId xmlns:a16="http://schemas.microsoft.com/office/drawing/2014/main" id="{69802CE5-C1FC-9247-B2F3-BF865117CFEC}"/>
              </a:ext>
            </a:extLst>
          </p:cNvPr>
          <p:cNvSpPr txBox="1">
            <a:spLocks/>
          </p:cNvSpPr>
          <p:nvPr/>
        </p:nvSpPr>
        <p:spPr>
          <a:xfrm>
            <a:off x="350002" y="323266"/>
            <a:ext cx="11495807" cy="710233"/>
          </a:xfrm>
          <a:prstGeom prst="rect">
            <a:avLst/>
          </a:prstGeom>
          <a:solidFill>
            <a:srgbClr val="00B050">
              <a:alpha val="66000"/>
            </a:srgb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4000" b="1" dirty="0">
                <a:latin typeface="Avenir Next" panose="020B0503020202020204" pitchFamily="34" charset="0"/>
                <a:cs typeface="Arial" panose="020B0604020202020204" pitchFamily="34" charset="0"/>
              </a:rPr>
              <a:t>DRAGON methodology</a:t>
            </a:r>
            <a:endParaRPr lang="en-US" sz="4000" dirty="0">
              <a:latin typeface="Avenir Next" panose="020B0503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37528C73-237A-5197-06E1-D5DE3B2E5A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7212" y="1228065"/>
            <a:ext cx="7837575" cy="5367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3945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31C351-0F95-13A6-4712-E9274CF9F7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>
            <a:extLst>
              <a:ext uri="{FF2B5EF4-FFF2-40B4-BE49-F238E27FC236}">
                <a16:creationId xmlns:a16="http://schemas.microsoft.com/office/drawing/2014/main" id="{7565A46A-E873-DC2D-5B11-9AD0093161CF}"/>
              </a:ext>
            </a:extLst>
          </p:cNvPr>
          <p:cNvSpPr/>
          <p:nvPr/>
        </p:nvSpPr>
        <p:spPr>
          <a:xfrm>
            <a:off x="145234" y="128700"/>
            <a:ext cx="11901533" cy="6600600"/>
          </a:xfrm>
          <a:prstGeom prst="rect">
            <a:avLst/>
          </a:prstGeom>
          <a:noFill/>
          <a:ln w="1143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2400" dirty="0">
              <a:solidFill>
                <a:schemeClr val="tx1"/>
              </a:solidFill>
              <a:latin typeface="Calibri" panose="020F0502020204030204"/>
            </a:endParaRPr>
          </a:p>
        </p:txBody>
      </p:sp>
      <p:sp>
        <p:nvSpPr>
          <p:cNvPr id="47" name="Title 17">
            <a:extLst>
              <a:ext uri="{FF2B5EF4-FFF2-40B4-BE49-F238E27FC236}">
                <a16:creationId xmlns:a16="http://schemas.microsoft.com/office/drawing/2014/main" id="{3740F54D-5DF3-9B3B-D593-282B9F20E5E1}"/>
              </a:ext>
            </a:extLst>
          </p:cNvPr>
          <p:cNvSpPr txBox="1">
            <a:spLocks/>
          </p:cNvSpPr>
          <p:nvPr/>
        </p:nvSpPr>
        <p:spPr>
          <a:xfrm>
            <a:off x="350002" y="323266"/>
            <a:ext cx="11495807" cy="710233"/>
          </a:xfrm>
          <a:prstGeom prst="rect">
            <a:avLst/>
          </a:prstGeom>
          <a:solidFill>
            <a:srgbClr val="00B050">
              <a:alpha val="66000"/>
            </a:srgb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4000" b="1" dirty="0">
                <a:latin typeface="Avenir Next" panose="020B0503020202020204" pitchFamily="34" charset="0"/>
                <a:cs typeface="Arial" panose="020B0604020202020204" pitchFamily="34" charset="0"/>
              </a:rPr>
              <a:t>Statistics and trial processes</a:t>
            </a:r>
            <a:endParaRPr lang="en-US" sz="4000" dirty="0">
              <a:latin typeface="Avenir Next" panose="020B0503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17">
            <a:extLst>
              <a:ext uri="{FF2B5EF4-FFF2-40B4-BE49-F238E27FC236}">
                <a16:creationId xmlns:a16="http://schemas.microsoft.com/office/drawing/2014/main" id="{6E030591-6CD5-F7DA-E83F-D79AE8D74A9D}"/>
              </a:ext>
            </a:extLst>
          </p:cNvPr>
          <p:cNvSpPr txBox="1">
            <a:spLocks/>
          </p:cNvSpPr>
          <p:nvPr/>
        </p:nvSpPr>
        <p:spPr>
          <a:xfrm>
            <a:off x="705201" y="1228065"/>
            <a:ext cx="11140608" cy="5201489"/>
          </a:xfrm>
          <a:prstGeom prst="rect">
            <a:avLst/>
          </a:prstGeom>
        </p:spPr>
        <p:txBody>
          <a:bodyPr vert="horz" lIns="121920" tIns="60960" rIns="121920" bIns="60960" rtlCol="0" anchor="t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189" indent="-457189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en-GB" sz="2000" b="1" dirty="0">
                <a:latin typeface="Avenir Next" panose="020B0503020202020204" pitchFamily="34" charset="0"/>
              </a:rPr>
              <a:t>Sample size:</a:t>
            </a:r>
          </a:p>
          <a:p>
            <a:pPr marL="914389" lvl="1" indent="-457189">
              <a:spcAft>
                <a:spcPts val="1200"/>
              </a:spcAft>
              <a:buFont typeface="Wingdings" pitchFamily="2" charset="2"/>
              <a:buChar char="§"/>
            </a:pPr>
            <a:r>
              <a:rPr lang="en-GB" sz="2000" dirty="0">
                <a:latin typeface="Avenir Next" panose="020B0503020202020204" pitchFamily="34" charset="0"/>
              </a:rPr>
              <a:t>12.5% baseline SSI rate with 2.5% non-inferiority margin, 90% power.</a:t>
            </a:r>
          </a:p>
          <a:p>
            <a:pPr marL="914389" lvl="1" indent="-457189">
              <a:spcAft>
                <a:spcPts val="1200"/>
              </a:spcAft>
              <a:buFont typeface="Wingdings" pitchFamily="2" charset="2"/>
              <a:buChar char="§"/>
            </a:pPr>
            <a:r>
              <a:rPr lang="en-GB" sz="2000" dirty="0">
                <a:latin typeface="Avenir Next" panose="020B0503020202020204" pitchFamily="34" charset="0"/>
              </a:rPr>
              <a:t>26,800 patients; 134 hospitals (200 patients per hospital).</a:t>
            </a:r>
          </a:p>
          <a:p>
            <a:pPr marL="457189" indent="-457189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en-GB" sz="2000" b="1" dirty="0">
                <a:latin typeface="Avenir Next" panose="020B0503020202020204" pitchFamily="34" charset="0"/>
              </a:rPr>
              <a:t>Streamlined trial processes:</a:t>
            </a:r>
          </a:p>
          <a:p>
            <a:pPr marL="914389" lvl="1" indent="-457189">
              <a:spcAft>
                <a:spcPts val="1200"/>
              </a:spcAft>
              <a:buFont typeface="Wingdings" pitchFamily="2" charset="2"/>
              <a:buChar char="§"/>
            </a:pPr>
            <a:r>
              <a:rPr lang="en-GB" sz="2000" dirty="0">
                <a:latin typeface="Avenir Next" panose="020B0503020202020204" pitchFamily="34" charset="0"/>
              </a:rPr>
              <a:t>Waiver for patient consent.</a:t>
            </a:r>
          </a:p>
          <a:p>
            <a:pPr marL="914389" lvl="1" indent="-457189">
              <a:spcAft>
                <a:spcPts val="1200"/>
              </a:spcAft>
              <a:buFont typeface="Wingdings" pitchFamily="2" charset="2"/>
              <a:buChar char="§"/>
            </a:pPr>
            <a:r>
              <a:rPr lang="en-GB" sz="2000" dirty="0">
                <a:latin typeface="Avenir Next" panose="020B0503020202020204" pitchFamily="34" charset="0"/>
              </a:rPr>
              <a:t>Two case report forms (intraoperative and 30-day follow-up) only.</a:t>
            </a:r>
          </a:p>
          <a:p>
            <a:pPr marL="914389" lvl="1" indent="-457189">
              <a:spcAft>
                <a:spcPts val="1200"/>
              </a:spcAft>
              <a:buFont typeface="Wingdings" pitchFamily="2" charset="2"/>
              <a:buChar char="§"/>
            </a:pPr>
            <a:r>
              <a:rPr lang="en-GB" sz="2000" dirty="0">
                <a:latin typeface="Avenir Next" panose="020B0503020202020204" pitchFamily="34" charset="0"/>
              </a:rPr>
              <a:t>Telephone follow-up.</a:t>
            </a:r>
            <a:endParaRPr lang="en-US" sz="2000" dirty="0">
              <a:latin typeface="Avenir Next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59995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7">
            <a:extLst>
              <a:ext uri="{FF2B5EF4-FFF2-40B4-BE49-F238E27FC236}">
                <a16:creationId xmlns:a16="http://schemas.microsoft.com/office/drawing/2014/main" id="{6FD8D71E-DD24-2348-A07C-BC7A92F482A7}"/>
              </a:ext>
            </a:extLst>
          </p:cNvPr>
          <p:cNvSpPr txBox="1">
            <a:spLocks/>
          </p:cNvSpPr>
          <p:nvPr/>
        </p:nvSpPr>
        <p:spPr>
          <a:xfrm>
            <a:off x="502441" y="2453781"/>
            <a:ext cx="11206410" cy="1320197"/>
          </a:xfrm>
          <a:prstGeom prst="rect">
            <a:avLst/>
          </a:prstGeom>
          <a:solidFill>
            <a:srgbClr val="00B050">
              <a:alpha val="40392"/>
            </a:srgb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en-US" sz="3400" b="1" dirty="0">
                <a:latin typeface="Avenir Next" panose="020B0503020202020204" pitchFamily="34" charset="0"/>
              </a:rPr>
              <a:t>CLEAN ENERGY IN HEALTHCARE</a:t>
            </a:r>
            <a:endParaRPr lang="en-US" sz="3400" dirty="0">
              <a:latin typeface="Avenir Next" panose="020B0503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4617D3B-5173-B543-A072-149928C2428C}"/>
              </a:ext>
            </a:extLst>
          </p:cNvPr>
          <p:cNvSpPr/>
          <p:nvPr/>
        </p:nvSpPr>
        <p:spPr>
          <a:xfrm>
            <a:off x="219920" y="219920"/>
            <a:ext cx="11771453" cy="6447099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24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5AAAF14-C3A1-3249-81EB-9BDC89F9ADB4}"/>
              </a:ext>
            </a:extLst>
          </p:cNvPr>
          <p:cNvSpPr/>
          <p:nvPr/>
        </p:nvSpPr>
        <p:spPr>
          <a:xfrm>
            <a:off x="145234" y="128700"/>
            <a:ext cx="11901533" cy="6600600"/>
          </a:xfrm>
          <a:prstGeom prst="rect">
            <a:avLst/>
          </a:prstGeom>
          <a:noFill/>
          <a:ln w="1143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2400" dirty="0">
              <a:solidFill>
                <a:srgbClr val="F9199D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7700550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8BAD74-9691-BEFB-CE6A-15CCF5AA73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>
            <a:extLst>
              <a:ext uri="{FF2B5EF4-FFF2-40B4-BE49-F238E27FC236}">
                <a16:creationId xmlns:a16="http://schemas.microsoft.com/office/drawing/2014/main" id="{3360A7D7-523B-3CC7-3A37-14895518E218}"/>
              </a:ext>
            </a:extLst>
          </p:cNvPr>
          <p:cNvSpPr/>
          <p:nvPr/>
        </p:nvSpPr>
        <p:spPr>
          <a:xfrm>
            <a:off x="145234" y="128700"/>
            <a:ext cx="11901533" cy="6600600"/>
          </a:xfrm>
          <a:prstGeom prst="rect">
            <a:avLst/>
          </a:prstGeom>
          <a:noFill/>
          <a:ln w="1143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2400" dirty="0">
              <a:solidFill>
                <a:schemeClr val="tx1"/>
              </a:solidFill>
              <a:latin typeface="Calibri" panose="020F0502020204030204"/>
            </a:endParaRPr>
          </a:p>
        </p:txBody>
      </p:sp>
      <p:sp>
        <p:nvSpPr>
          <p:cNvPr id="47" name="Title 17">
            <a:extLst>
              <a:ext uri="{FF2B5EF4-FFF2-40B4-BE49-F238E27FC236}">
                <a16:creationId xmlns:a16="http://schemas.microsoft.com/office/drawing/2014/main" id="{5F102F29-D47D-43C0-4F65-0DCCB7C2AE48}"/>
              </a:ext>
            </a:extLst>
          </p:cNvPr>
          <p:cNvSpPr txBox="1">
            <a:spLocks/>
          </p:cNvSpPr>
          <p:nvPr/>
        </p:nvSpPr>
        <p:spPr>
          <a:xfrm>
            <a:off x="350002" y="323266"/>
            <a:ext cx="11495807" cy="710233"/>
          </a:xfrm>
          <a:prstGeom prst="rect">
            <a:avLst/>
          </a:prstGeom>
          <a:solidFill>
            <a:srgbClr val="00B050">
              <a:alpha val="66000"/>
            </a:srgb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4000" b="1" dirty="0">
                <a:latin typeface="Avenir Next" panose="020B0503020202020204" pitchFamily="34" charset="0"/>
                <a:cs typeface="Arial" panose="020B0604020202020204" pitchFamily="34" charset="0"/>
              </a:rPr>
              <a:t>Energy in the UK</a:t>
            </a:r>
            <a:endParaRPr lang="en-US" sz="4000" dirty="0">
              <a:latin typeface="Avenir Next" panose="020B0503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17">
            <a:extLst>
              <a:ext uri="{FF2B5EF4-FFF2-40B4-BE49-F238E27FC236}">
                <a16:creationId xmlns:a16="http://schemas.microsoft.com/office/drawing/2014/main" id="{271EDFEF-A142-E9DD-E679-050EF4543585}"/>
              </a:ext>
            </a:extLst>
          </p:cNvPr>
          <p:cNvSpPr txBox="1">
            <a:spLocks/>
          </p:cNvSpPr>
          <p:nvPr/>
        </p:nvSpPr>
        <p:spPr>
          <a:xfrm>
            <a:off x="705200" y="1228065"/>
            <a:ext cx="11341565" cy="5201489"/>
          </a:xfrm>
          <a:prstGeom prst="rect">
            <a:avLst/>
          </a:prstGeom>
        </p:spPr>
        <p:txBody>
          <a:bodyPr vert="horz" lIns="121920" tIns="60960" rIns="121920" bIns="60960" rtlCol="0" anchor="t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189" indent="-457189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en-GB" sz="2000" dirty="0">
                <a:latin typeface="Avenir Next" panose="020B0503020202020204" pitchFamily="34" charset="0"/>
              </a:rPr>
              <a:t>Over half the carbon emissions of NHS hospitals are from building energy use (2,351 ktCO2 annual).</a:t>
            </a:r>
          </a:p>
          <a:p>
            <a:pPr marL="914389" lvl="1" indent="-457189">
              <a:spcAft>
                <a:spcPts val="1200"/>
              </a:spcAft>
              <a:buFont typeface="Wingdings" pitchFamily="2" charset="2"/>
              <a:buChar char="§"/>
            </a:pPr>
            <a:r>
              <a:rPr lang="en-GB" sz="2000" dirty="0">
                <a:latin typeface="Avenir Next" panose="020B0503020202020204" pitchFamily="34" charset="0"/>
              </a:rPr>
              <a:t>473 ktCO2 could be reduced by upgrading buildings (e.g. air conditioning, LEDs).</a:t>
            </a:r>
          </a:p>
          <a:p>
            <a:pPr marL="914389" lvl="1" indent="-457189">
              <a:spcAft>
                <a:spcPts val="1200"/>
              </a:spcAft>
              <a:buFont typeface="Wingdings" pitchFamily="2" charset="2"/>
              <a:buChar char="§"/>
            </a:pPr>
            <a:r>
              <a:rPr lang="en-GB" sz="2000" dirty="0">
                <a:latin typeface="Avenir Next" panose="020B0503020202020204" pitchFamily="34" charset="0"/>
              </a:rPr>
              <a:t>580 ktCO2 by on-site renewable energy (solar) and heat generation (heat pumps).</a:t>
            </a:r>
          </a:p>
          <a:p>
            <a:pPr marL="914389" lvl="1" indent="-457189">
              <a:spcAft>
                <a:spcPts val="1200"/>
              </a:spcAft>
              <a:buFont typeface="Wingdings" pitchFamily="2" charset="2"/>
              <a:buChar char="§"/>
            </a:pPr>
            <a:r>
              <a:rPr lang="en-GB" sz="2000" dirty="0">
                <a:latin typeface="Avenir Next" panose="020B0503020202020204" pitchFamily="34" charset="0"/>
              </a:rPr>
              <a:t>Reducing energy use and decarbonising energy supply are complementary and both necessary.</a:t>
            </a:r>
          </a:p>
          <a:p>
            <a:pPr marL="457189" indent="-457189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en-GB" sz="2000" dirty="0">
                <a:latin typeface="Avenir Next" panose="020B0503020202020204" pitchFamily="34" charset="0"/>
              </a:rPr>
              <a:t>The NHS signalled its commitment to decarbonising energy by transitioning to purchasing 100% renewable energy from April 2021.</a:t>
            </a:r>
          </a:p>
          <a:p>
            <a:pPr marL="914389" lvl="1" indent="-457189">
              <a:spcAft>
                <a:spcPts val="1200"/>
              </a:spcAft>
              <a:buFont typeface="Wingdings" pitchFamily="2" charset="2"/>
              <a:buChar char="§"/>
            </a:pPr>
            <a:r>
              <a:rPr lang="en-GB" sz="2000" dirty="0">
                <a:latin typeface="Avenir Next" panose="020B0503020202020204" pitchFamily="34" charset="0"/>
              </a:rPr>
              <a:t>Renewables accounted for 47.3% of total electricity generation in the UK in 2023.</a:t>
            </a:r>
          </a:p>
          <a:p>
            <a:pPr marL="914389" lvl="1" indent="-457189">
              <a:spcAft>
                <a:spcPts val="1200"/>
              </a:spcAft>
              <a:buFont typeface="Wingdings" pitchFamily="2" charset="2"/>
              <a:buChar char="§"/>
            </a:pPr>
            <a:r>
              <a:rPr lang="en-GB" sz="2000" dirty="0">
                <a:latin typeface="Avenir Next" panose="020B0503020202020204" pitchFamily="34" charset="0"/>
              </a:rPr>
              <a:t>Purchasing renewable energy from the national grid does not provide additionality.</a:t>
            </a:r>
          </a:p>
          <a:p>
            <a:pPr marL="457189" indent="-457189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en-GB" sz="2000" dirty="0">
                <a:latin typeface="Avenir Next" panose="020B0503020202020204" pitchFamily="34" charset="0"/>
              </a:rPr>
              <a:t>UK marginal cost pricing system means that electricity price based on cost of fossil fuels.</a:t>
            </a:r>
          </a:p>
          <a:p>
            <a:pPr marL="914389" lvl="1" indent="-457189">
              <a:spcAft>
                <a:spcPts val="1200"/>
              </a:spcAft>
              <a:buFont typeface="Wingdings" pitchFamily="2" charset="2"/>
              <a:buChar char="§"/>
            </a:pPr>
            <a:r>
              <a:rPr lang="en-GB" sz="2000" dirty="0">
                <a:latin typeface="Avenir Next" panose="020B0503020202020204" pitchFamily="34" charset="0"/>
              </a:rPr>
              <a:t>The cost of solar energy generation decreased 92% in 2009-2021</a:t>
            </a:r>
          </a:p>
          <a:p>
            <a:pPr marL="914389" lvl="1" indent="-457189">
              <a:spcAft>
                <a:spcPts val="1200"/>
              </a:spcAft>
              <a:buFont typeface="Wingdings" pitchFamily="2" charset="2"/>
              <a:buChar char="§"/>
            </a:pPr>
            <a:r>
              <a:rPr lang="en-GB" sz="2000" dirty="0">
                <a:latin typeface="Avenir Next" panose="020B0503020202020204" pitchFamily="34" charset="0"/>
              </a:rPr>
              <a:t>Solar could reduce NHS energy bills, with savings spent on initiatives for patient benefit.</a:t>
            </a:r>
            <a:endParaRPr lang="en-US" sz="2000" dirty="0">
              <a:latin typeface="Avenir Next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62957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>
            <a:extLst>
              <a:ext uri="{FF2B5EF4-FFF2-40B4-BE49-F238E27FC236}">
                <a16:creationId xmlns:a16="http://schemas.microsoft.com/office/drawing/2014/main" id="{E4CD2F2E-9D3E-754A-B0CF-AA8C31780F00}"/>
              </a:ext>
            </a:extLst>
          </p:cNvPr>
          <p:cNvSpPr/>
          <p:nvPr/>
        </p:nvSpPr>
        <p:spPr>
          <a:xfrm>
            <a:off x="145234" y="128700"/>
            <a:ext cx="11901533" cy="6600600"/>
          </a:xfrm>
          <a:prstGeom prst="rect">
            <a:avLst/>
          </a:prstGeom>
          <a:noFill/>
          <a:ln w="1143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2400" dirty="0">
              <a:solidFill>
                <a:schemeClr val="tx1"/>
              </a:solidFill>
              <a:latin typeface="Calibri" panose="020F0502020204030204"/>
            </a:endParaRPr>
          </a:p>
        </p:txBody>
      </p:sp>
      <p:sp>
        <p:nvSpPr>
          <p:cNvPr id="47" name="Title 17">
            <a:extLst>
              <a:ext uri="{FF2B5EF4-FFF2-40B4-BE49-F238E27FC236}">
                <a16:creationId xmlns:a16="http://schemas.microsoft.com/office/drawing/2014/main" id="{69802CE5-C1FC-9247-B2F3-BF865117CFEC}"/>
              </a:ext>
            </a:extLst>
          </p:cNvPr>
          <p:cNvSpPr txBox="1">
            <a:spLocks/>
          </p:cNvSpPr>
          <p:nvPr/>
        </p:nvSpPr>
        <p:spPr>
          <a:xfrm>
            <a:off x="350002" y="323266"/>
            <a:ext cx="11495807" cy="710233"/>
          </a:xfrm>
          <a:prstGeom prst="rect">
            <a:avLst/>
          </a:prstGeom>
          <a:solidFill>
            <a:srgbClr val="00B050">
              <a:alpha val="66000"/>
            </a:srgb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4000" b="1" dirty="0">
                <a:latin typeface="Avenir Next" panose="020B0503020202020204" pitchFamily="34" charset="0"/>
                <a:cs typeface="Arial" panose="020B0604020202020204" pitchFamily="34" charset="0"/>
              </a:rPr>
              <a:t>Living toolkit</a:t>
            </a:r>
            <a:endParaRPr lang="en-US" sz="4000" dirty="0">
              <a:latin typeface="Avenir Next" panose="020B0503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17">
            <a:extLst>
              <a:ext uri="{FF2B5EF4-FFF2-40B4-BE49-F238E27FC236}">
                <a16:creationId xmlns:a16="http://schemas.microsoft.com/office/drawing/2014/main" id="{46650B30-417D-4E6C-A7F6-F167010E81BE}"/>
              </a:ext>
            </a:extLst>
          </p:cNvPr>
          <p:cNvSpPr txBox="1">
            <a:spLocks/>
          </p:cNvSpPr>
          <p:nvPr/>
        </p:nvSpPr>
        <p:spPr>
          <a:xfrm>
            <a:off x="705201" y="1228065"/>
            <a:ext cx="11140608" cy="5201489"/>
          </a:xfrm>
          <a:prstGeom prst="rect">
            <a:avLst/>
          </a:prstGeom>
        </p:spPr>
        <p:txBody>
          <a:bodyPr vert="horz" lIns="121920" tIns="60960" rIns="121920" bIns="60960" rtlCol="0" anchor="t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189" indent="-457189"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en-GB" sz="2000" dirty="0">
                <a:latin typeface="Avenir Next" panose="020B0503020202020204" pitchFamily="34" charset="0"/>
              </a:rPr>
              <a:t>Purpose of living toolkit is to share learning from successful schemes to accelerate implementation of clean energy initiatives across the NHS.</a:t>
            </a:r>
          </a:p>
          <a:p>
            <a:pPr marL="914389" lvl="1" indent="-457189">
              <a:spcAft>
                <a:spcPts val="1200"/>
              </a:spcAft>
              <a:buFont typeface="Wingdings" pitchFamily="2" charset="2"/>
              <a:buChar char="§"/>
            </a:pPr>
            <a:r>
              <a:rPr lang="en-GB" sz="2000" dirty="0">
                <a:latin typeface="Avenir Next" panose="020B0503020202020204" pitchFamily="34" charset="0"/>
              </a:rPr>
              <a:t>It will contain key documents (standard operating procedures, business plans, etc).</a:t>
            </a:r>
          </a:p>
          <a:p>
            <a:pPr marL="1371589" lvl="2" indent="-457189">
              <a:spcAft>
                <a:spcPts val="1200"/>
              </a:spcAft>
              <a:buFont typeface="Wingdings" pitchFamily="2" charset="2"/>
              <a:buChar char="§"/>
            </a:pPr>
            <a:r>
              <a:rPr lang="en-GB" sz="2000" dirty="0">
                <a:latin typeface="Avenir Next" panose="020B0503020202020204" pitchFamily="34" charset="0"/>
              </a:rPr>
              <a:t>Toolkit to support public engagement.</a:t>
            </a:r>
          </a:p>
          <a:p>
            <a:pPr marL="914389" lvl="1" indent="-457189">
              <a:spcAft>
                <a:spcPts val="1200"/>
              </a:spcAft>
              <a:buFont typeface="Wingdings" pitchFamily="2" charset="2"/>
              <a:buChar char="§"/>
            </a:pPr>
            <a:r>
              <a:rPr lang="en-GB" sz="2000" dirty="0">
                <a:latin typeface="Avenir Next" panose="020B0503020202020204" pitchFamily="34" charset="0"/>
              </a:rPr>
              <a:t>It will be freely available online with documents that can be easily adapted.</a:t>
            </a:r>
          </a:p>
          <a:p>
            <a:pPr marL="914389" lvl="1" indent="-457189">
              <a:spcAft>
                <a:spcPts val="1200"/>
              </a:spcAft>
              <a:buFont typeface="Wingdings" pitchFamily="2" charset="2"/>
              <a:buChar char="§"/>
            </a:pPr>
            <a:r>
              <a:rPr lang="en-GB" sz="2000" dirty="0">
                <a:latin typeface="Avenir Next" panose="020B0503020202020204" pitchFamily="34" charset="0"/>
              </a:rPr>
              <a:t>Be updated quickly and efficiently.</a:t>
            </a:r>
            <a:endParaRPr lang="en-US" sz="2000" dirty="0">
              <a:latin typeface="Avenir Next" panose="020B0503020202020204" pitchFamily="34" charset="0"/>
            </a:endParaRPr>
          </a:p>
        </p:txBody>
      </p:sp>
      <p:pic>
        <p:nvPicPr>
          <p:cNvPr id="1026" name="Picture 2" descr="The solar site in Wolverhampton">
            <a:extLst>
              <a:ext uri="{FF2B5EF4-FFF2-40B4-BE49-F238E27FC236}">
                <a16:creationId xmlns:a16="http://schemas.microsoft.com/office/drawing/2014/main" id="{35F408B6-0A96-8931-73C0-C2A57F3A81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4844" y="3604798"/>
            <a:ext cx="4740965" cy="2666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4815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22978</TotalTime>
  <Words>584</Words>
  <Application>Microsoft Macintosh PowerPoint</Application>
  <PresentationFormat>Widescreen</PresentationFormat>
  <Paragraphs>77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Avenir Next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Dmitri Nepogodiev (Institute of Cancer and Genomic Sciences)</dc:creator>
  <cp:lastModifiedBy>Dmitri Nepogodiev (Applied Health Research)</cp:lastModifiedBy>
  <cp:revision>184</cp:revision>
  <dcterms:created xsi:type="dcterms:W3CDTF">2022-11-18T08:45:36Z</dcterms:created>
  <dcterms:modified xsi:type="dcterms:W3CDTF">2024-04-26T07:38:26Z</dcterms:modified>
</cp:coreProperties>
</file>