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3" r:id="rId5"/>
    <p:sldId id="262" r:id="rId6"/>
    <p:sldId id="261" r:id="rId7"/>
    <p:sldId id="259" r:id="rId8"/>
    <p:sldId id="258" r:id="rId9"/>
    <p:sldId id="268" r:id="rId10"/>
    <p:sldId id="273" r:id="rId11"/>
    <p:sldId id="257" r:id="rId12"/>
    <p:sldId id="269" r:id="rId13"/>
    <p:sldId id="266"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421102-2CAF-F6D6-BC09-C15117EA107D}" name="Rebecca Griffiths" initials="RG" userId="Rebecca Griffiths" providerId="None"/>
  <p188:author id="{B37BA630-E2D7-069B-DA75-613F250AAF8F}" name="Katherine Calder" initials="KC" userId="S::Katherine.Calder@england.nhs.uk::d7d700d8-d3b9-46e6-8d4a-8f07050a3186" providerId="AD"/>
  <p188:author id="{5111A931-B367-51A3-D819-A34BD86D6F49}" name="Diana Princova" initials="DP" userId="Diana Princova" providerId="None"/>
  <p188:author id="{3EF98E3D-9ED6-27EC-CED9-BBA93045AB8F}" name="Diana" initials="D" userId="Diana" providerId="None"/>
  <p188:author id="{DD61787F-BB24-4391-F57F-5E3A53A0E1D5}" name="Diana Prince-Parrott" initials="DP" userId="S::d.princova@england.nhs.uk::50781e1e-8127-417f-b74b-53c36280bcf2" providerId="AD"/>
  <p188:author id="{C2664C90-57E7-219E-731A-5F747D73D652}" name="GRIFFITHS, Rebecca (NHS ENGLAND &amp; NHS IMPROVEMENT - X24)" initials="GX" userId="S::rebecca.griffiths12_nhs.net#ext#@nhsengland.onmicrosoft.com::37e71cd6-b588-4204-935a-a582be0a83f1" providerId="AD"/>
  <p188:author id="{0B91A2CD-54C1-6264-ABAF-2C8974BD5444}" name="Alexandra Hammond" initials="AH" userId="S::alexandra.hammond@england.nhs.uk::e347b54a-9c43-42d1-959a-039e21c657c9" providerId="AD"/>
  <p188:author id="{748BBEFA-D3AC-2BEA-E560-4DEA6AE8F17A}" name="Haley Bowcock" initials="HB" userId="S::Haley.Bowcock@england.nhs.uk::cc1137a1-b7ef-40eb-99a6-430eb5c656d2" providerId="AD"/>
  <p188:author id="{F5FB30FE-7E5A-FB9D-31CA-D2C4C898FEF7}" name="Nicole Fletcher" initials="NF" userId="S::nicole.fletcher4@england.nhs.uk::3ca2b9db-7c44-4ad4-ab00-45783cf733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072C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3B15D-D851-8C0A-D760-B7CC11599E08}" v="18" dt="2024-04-19T09:37:04.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theme" Target="theme/theme1.xml" Id="rId18" /><Relationship Type="http://schemas.openxmlformats.org/officeDocument/2006/relationships/customXml" Target="../customXml/item3.xml" Id="rId3" /><Relationship Type="http://schemas.microsoft.com/office/2015/10/relationships/revisionInfo" Target="revisionInfo.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viewProps" Target="viewProps.xml" Id="rId17" /><Relationship Type="http://schemas.openxmlformats.org/officeDocument/2006/relationships/customXml" Target="../customXml/item2.xml" Id="rId2" /><Relationship Type="http://schemas.openxmlformats.org/officeDocument/2006/relationships/presProps" Target="presProps.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notesMaster" Target="notesMasters/notesMaster1.xml" Id="rId15" /><Relationship Type="http://schemas.openxmlformats.org/officeDocument/2006/relationships/slide" Target="slides/slide6.xml" Id="rId10" /><Relationship Type="http://schemas.openxmlformats.org/officeDocument/2006/relationships/tableStyles" Target="tableStyles.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microsoft.com/office/2018/10/relationships/authors" Target="authors.xml" Id="rId22" /></Relationships>
</file>

<file path=ppt/diagrams/_rels/data2.xml.rels><?xml version="1.0" encoding="UTF-8" standalone="yes"?>
<Relationships xmlns="http://schemas.openxmlformats.org/package/2006/relationships"><Relationship Id="rId1" Type="http://schemas.openxmlformats.org/officeDocument/2006/relationships/hyperlink" Target="https://www.england.nhs.uk/wp-content/uploads/2021/05/BS_EN14065.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england.nhs.uk/wp-content/uploads/2021/05/BS_EN14065.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FC518-510F-49AF-87D8-252875759F68}" type="doc">
      <dgm:prSet loTypeId="urn:microsoft.com/office/officeart/2005/8/layout/hChevron3" loCatId="process" qsTypeId="urn:microsoft.com/office/officeart/2005/8/quickstyle/simple1" qsCatId="simple" csTypeId="urn:microsoft.com/office/officeart/2005/8/colors/colorful5" csCatId="colorful" phldr="1"/>
      <dgm:spPr/>
    </dgm:pt>
    <dgm:pt modelId="{33EB0402-B070-4817-935D-5E9F78604E58}">
      <dgm:prSet phldrT="[Text]" phldr="0"/>
      <dgm:spPr/>
      <dgm:t>
        <a:bodyPr/>
        <a:lstStyle/>
        <a:p>
          <a:pPr rtl="0"/>
          <a:r>
            <a:rPr lang="en-US" b="1">
              <a:latin typeface="Arial"/>
            </a:rPr>
            <a:t>Consult and investigate </a:t>
          </a:r>
          <a:endParaRPr lang="en-GB" b="0">
            <a:latin typeface="Arial"/>
          </a:endParaRPr>
        </a:p>
      </dgm:t>
    </dgm:pt>
    <dgm:pt modelId="{53AECBAA-8D8C-46FB-82A5-5D166C79BEE8}" type="parTrans" cxnId="{86CABA9F-87D8-4EAD-B901-2E40E204EB26}">
      <dgm:prSet/>
      <dgm:spPr/>
      <dgm:t>
        <a:bodyPr/>
        <a:lstStyle/>
        <a:p>
          <a:endParaRPr lang="en-GB"/>
        </a:p>
      </dgm:t>
    </dgm:pt>
    <dgm:pt modelId="{F39DDB8A-38C8-4E82-9C94-BAA5FA1C38CD}" type="sibTrans" cxnId="{86CABA9F-87D8-4EAD-B901-2E40E204EB26}">
      <dgm:prSet/>
      <dgm:spPr/>
      <dgm:t>
        <a:bodyPr/>
        <a:lstStyle/>
        <a:p>
          <a:endParaRPr lang="en-GB"/>
        </a:p>
      </dgm:t>
    </dgm:pt>
    <dgm:pt modelId="{C41F9D2D-E250-4D6A-8055-C89600DB30A1}">
      <dgm:prSet phldrT="[Text]" phldr="0"/>
      <dgm:spPr/>
      <dgm:t>
        <a:bodyPr/>
        <a:lstStyle/>
        <a:p>
          <a:r>
            <a:rPr lang="en-US" b="1">
              <a:latin typeface="Arial"/>
            </a:rPr>
            <a:t>Develop procedures and training </a:t>
          </a:r>
          <a:endParaRPr lang="en-GB" b="0">
            <a:latin typeface="Arial"/>
          </a:endParaRPr>
        </a:p>
      </dgm:t>
    </dgm:pt>
    <dgm:pt modelId="{F8D420C6-8F85-4E3D-BBF3-6A702CAD13B7}" type="parTrans" cxnId="{97C0D751-C618-46FE-B6F5-77B05AE0B333}">
      <dgm:prSet/>
      <dgm:spPr/>
      <dgm:t>
        <a:bodyPr/>
        <a:lstStyle/>
        <a:p>
          <a:endParaRPr lang="en-GB"/>
        </a:p>
      </dgm:t>
    </dgm:pt>
    <dgm:pt modelId="{442AB519-9C01-48DA-B3A3-3A2F183C0D38}" type="sibTrans" cxnId="{97C0D751-C618-46FE-B6F5-77B05AE0B333}">
      <dgm:prSet/>
      <dgm:spPr/>
      <dgm:t>
        <a:bodyPr/>
        <a:lstStyle/>
        <a:p>
          <a:endParaRPr lang="en-GB"/>
        </a:p>
      </dgm:t>
    </dgm:pt>
    <dgm:pt modelId="{E7E94122-A3C8-4DB2-BA97-67D04491DE8C}">
      <dgm:prSet phldr="0"/>
      <dgm:spPr/>
      <dgm:t>
        <a:bodyPr/>
        <a:lstStyle/>
        <a:p>
          <a:r>
            <a:rPr lang="en-US" b="1">
              <a:latin typeface="Arial"/>
            </a:rPr>
            <a:t>Communicate to end users</a:t>
          </a:r>
          <a:endParaRPr lang="en-GB"/>
        </a:p>
      </dgm:t>
    </dgm:pt>
    <dgm:pt modelId="{58427D10-4406-420E-9148-A21A4C9E5AC9}" type="parTrans" cxnId="{7BB62762-ADC2-42A6-B648-CDA5F60F0334}">
      <dgm:prSet/>
      <dgm:spPr/>
      <dgm:t>
        <a:bodyPr/>
        <a:lstStyle/>
        <a:p>
          <a:endParaRPr lang="en-GB"/>
        </a:p>
      </dgm:t>
    </dgm:pt>
    <dgm:pt modelId="{420A1D52-58FA-4EDB-91E7-D8FE42933576}" type="sibTrans" cxnId="{7BB62762-ADC2-42A6-B648-CDA5F60F0334}">
      <dgm:prSet/>
      <dgm:spPr/>
      <dgm:t>
        <a:bodyPr/>
        <a:lstStyle/>
        <a:p>
          <a:endParaRPr lang="en-GB"/>
        </a:p>
      </dgm:t>
    </dgm:pt>
    <dgm:pt modelId="{7E791C88-EACC-425F-90E2-50B6CD81773F}">
      <dgm:prSet phldr="0"/>
      <dgm:spPr/>
      <dgm:t>
        <a:bodyPr/>
        <a:lstStyle/>
        <a:p>
          <a:pPr rtl="0"/>
          <a:r>
            <a:rPr lang="en-US" b="1">
              <a:latin typeface="Arial"/>
            </a:rPr>
            <a:t>Introduce and Manage laundry service</a:t>
          </a:r>
        </a:p>
      </dgm:t>
    </dgm:pt>
    <dgm:pt modelId="{0440B46E-FEDC-47F3-92B6-23C6496259F7}" type="parTrans" cxnId="{A8AC3376-014C-4706-899B-F5C9985A172A}">
      <dgm:prSet/>
      <dgm:spPr/>
      <dgm:t>
        <a:bodyPr/>
        <a:lstStyle/>
        <a:p>
          <a:endParaRPr lang="en-GB"/>
        </a:p>
      </dgm:t>
    </dgm:pt>
    <dgm:pt modelId="{3BA33DC9-A069-4EBA-AF8E-D15EEA82DC12}" type="sibTrans" cxnId="{A8AC3376-014C-4706-899B-F5C9985A172A}">
      <dgm:prSet/>
      <dgm:spPr/>
      <dgm:t>
        <a:bodyPr/>
        <a:lstStyle/>
        <a:p>
          <a:endParaRPr lang="en-GB"/>
        </a:p>
      </dgm:t>
    </dgm:pt>
    <dgm:pt modelId="{FCA0141C-F653-4BAA-8C42-1BD420092171}">
      <dgm:prSet phldr="0"/>
      <dgm:spPr/>
      <dgm:t>
        <a:bodyPr/>
        <a:lstStyle/>
        <a:p>
          <a:pPr rtl="0"/>
          <a:r>
            <a:rPr lang="en-US" b="1">
              <a:latin typeface="Arial"/>
            </a:rPr>
            <a:t>Source gowns and laundry service</a:t>
          </a:r>
        </a:p>
      </dgm:t>
    </dgm:pt>
    <dgm:pt modelId="{CEF5B567-E755-4805-81D8-2B14366FC524}" type="parTrans" cxnId="{B2207B99-101B-4EC8-A543-785E473FFDC0}">
      <dgm:prSet/>
      <dgm:spPr/>
      <dgm:t>
        <a:bodyPr/>
        <a:lstStyle/>
        <a:p>
          <a:endParaRPr lang="en-GB"/>
        </a:p>
      </dgm:t>
    </dgm:pt>
    <dgm:pt modelId="{59393989-6A79-4E12-A006-8A043147E31B}" type="sibTrans" cxnId="{B2207B99-101B-4EC8-A543-785E473FFDC0}">
      <dgm:prSet/>
      <dgm:spPr/>
      <dgm:t>
        <a:bodyPr/>
        <a:lstStyle/>
        <a:p>
          <a:endParaRPr lang="en-GB"/>
        </a:p>
      </dgm:t>
    </dgm:pt>
    <dgm:pt modelId="{BD098291-D3F9-460B-A5ED-D9CF5E918627}" type="pres">
      <dgm:prSet presAssocID="{260FC518-510F-49AF-87D8-252875759F68}" presName="Name0" presStyleCnt="0">
        <dgm:presLayoutVars>
          <dgm:dir/>
          <dgm:resizeHandles val="exact"/>
        </dgm:presLayoutVars>
      </dgm:prSet>
      <dgm:spPr/>
    </dgm:pt>
    <dgm:pt modelId="{3D8D164B-0692-4371-AD71-C96FF8F01B8E}" type="pres">
      <dgm:prSet presAssocID="{33EB0402-B070-4817-935D-5E9F78604E58}" presName="parTxOnly" presStyleLbl="node1" presStyleIdx="0" presStyleCnt="5">
        <dgm:presLayoutVars>
          <dgm:bulletEnabled val="1"/>
        </dgm:presLayoutVars>
      </dgm:prSet>
      <dgm:spPr/>
    </dgm:pt>
    <dgm:pt modelId="{B51D8870-A450-4B42-9449-B5B022014C1D}" type="pres">
      <dgm:prSet presAssocID="{F39DDB8A-38C8-4E82-9C94-BAA5FA1C38CD}" presName="parSpace" presStyleCnt="0"/>
      <dgm:spPr/>
    </dgm:pt>
    <dgm:pt modelId="{017A49B6-187C-4355-923E-1E9E952ACC95}" type="pres">
      <dgm:prSet presAssocID="{FCA0141C-F653-4BAA-8C42-1BD420092171}" presName="parTxOnly" presStyleLbl="node1" presStyleIdx="1" presStyleCnt="5">
        <dgm:presLayoutVars>
          <dgm:bulletEnabled val="1"/>
        </dgm:presLayoutVars>
      </dgm:prSet>
      <dgm:spPr/>
    </dgm:pt>
    <dgm:pt modelId="{BF7A83E4-7BF5-468C-A894-086346B8E692}" type="pres">
      <dgm:prSet presAssocID="{59393989-6A79-4E12-A006-8A043147E31B}" presName="parSpace" presStyleCnt="0"/>
      <dgm:spPr/>
    </dgm:pt>
    <dgm:pt modelId="{CDAF04D6-1037-405A-9AE0-938BA7D17DF3}" type="pres">
      <dgm:prSet presAssocID="{C41F9D2D-E250-4D6A-8055-C89600DB30A1}" presName="parTxOnly" presStyleLbl="node1" presStyleIdx="2" presStyleCnt="5">
        <dgm:presLayoutVars>
          <dgm:bulletEnabled val="1"/>
        </dgm:presLayoutVars>
      </dgm:prSet>
      <dgm:spPr/>
    </dgm:pt>
    <dgm:pt modelId="{97ABE347-CE8F-4FAC-BAE5-E6CF8A07B17F}" type="pres">
      <dgm:prSet presAssocID="{442AB519-9C01-48DA-B3A3-3A2F183C0D38}" presName="parSpace" presStyleCnt="0"/>
      <dgm:spPr/>
    </dgm:pt>
    <dgm:pt modelId="{45F9AB9F-E2AA-4362-87C3-AEDF674618C8}" type="pres">
      <dgm:prSet presAssocID="{E7E94122-A3C8-4DB2-BA97-67D04491DE8C}" presName="parTxOnly" presStyleLbl="node1" presStyleIdx="3" presStyleCnt="5">
        <dgm:presLayoutVars>
          <dgm:bulletEnabled val="1"/>
        </dgm:presLayoutVars>
      </dgm:prSet>
      <dgm:spPr/>
    </dgm:pt>
    <dgm:pt modelId="{E99AE345-5A0C-49B7-857C-D77BBB4F9224}" type="pres">
      <dgm:prSet presAssocID="{420A1D52-58FA-4EDB-91E7-D8FE42933576}" presName="parSpace" presStyleCnt="0"/>
      <dgm:spPr/>
    </dgm:pt>
    <dgm:pt modelId="{87F22B5A-D110-4C07-96F3-3D339FDA3BF0}" type="pres">
      <dgm:prSet presAssocID="{7E791C88-EACC-425F-90E2-50B6CD81773F}" presName="parTxOnly" presStyleLbl="node1" presStyleIdx="4" presStyleCnt="5">
        <dgm:presLayoutVars>
          <dgm:bulletEnabled val="1"/>
        </dgm:presLayoutVars>
      </dgm:prSet>
      <dgm:spPr/>
    </dgm:pt>
  </dgm:ptLst>
  <dgm:cxnLst>
    <dgm:cxn modelId="{7B8E0B10-CFA8-4D29-9D49-4307762FAB12}" type="presOf" srcId="{260FC518-510F-49AF-87D8-252875759F68}" destId="{BD098291-D3F9-460B-A5ED-D9CF5E918627}" srcOrd="0" destOrd="0" presId="urn:microsoft.com/office/officeart/2005/8/layout/hChevron3"/>
    <dgm:cxn modelId="{588AB015-6CCE-4FB1-A82D-D742EDD0C178}" type="presOf" srcId="{C41F9D2D-E250-4D6A-8055-C89600DB30A1}" destId="{CDAF04D6-1037-405A-9AE0-938BA7D17DF3}" srcOrd="0" destOrd="0" presId="urn:microsoft.com/office/officeart/2005/8/layout/hChevron3"/>
    <dgm:cxn modelId="{E1130033-B3D1-47BA-8E0D-36449265AD2A}" type="presOf" srcId="{E7E94122-A3C8-4DB2-BA97-67D04491DE8C}" destId="{45F9AB9F-E2AA-4362-87C3-AEDF674618C8}" srcOrd="0" destOrd="0" presId="urn:microsoft.com/office/officeart/2005/8/layout/hChevron3"/>
    <dgm:cxn modelId="{DA524739-A729-420B-9109-C1F322367D3E}" type="presOf" srcId="{7E791C88-EACC-425F-90E2-50B6CD81773F}" destId="{87F22B5A-D110-4C07-96F3-3D339FDA3BF0}" srcOrd="0" destOrd="0" presId="urn:microsoft.com/office/officeart/2005/8/layout/hChevron3"/>
    <dgm:cxn modelId="{7BB62762-ADC2-42A6-B648-CDA5F60F0334}" srcId="{260FC518-510F-49AF-87D8-252875759F68}" destId="{E7E94122-A3C8-4DB2-BA97-67D04491DE8C}" srcOrd="3" destOrd="0" parTransId="{58427D10-4406-420E-9148-A21A4C9E5AC9}" sibTransId="{420A1D52-58FA-4EDB-91E7-D8FE42933576}"/>
    <dgm:cxn modelId="{41808E45-0747-4018-B890-31ED1D9B8A40}" type="presOf" srcId="{FCA0141C-F653-4BAA-8C42-1BD420092171}" destId="{017A49B6-187C-4355-923E-1E9E952ACC95}" srcOrd="0" destOrd="0" presId="urn:microsoft.com/office/officeart/2005/8/layout/hChevron3"/>
    <dgm:cxn modelId="{97C0D751-C618-46FE-B6F5-77B05AE0B333}" srcId="{260FC518-510F-49AF-87D8-252875759F68}" destId="{C41F9D2D-E250-4D6A-8055-C89600DB30A1}" srcOrd="2" destOrd="0" parTransId="{F8D420C6-8F85-4E3D-BBF3-6A702CAD13B7}" sibTransId="{442AB519-9C01-48DA-B3A3-3A2F183C0D38}"/>
    <dgm:cxn modelId="{A8AC3376-014C-4706-899B-F5C9985A172A}" srcId="{260FC518-510F-49AF-87D8-252875759F68}" destId="{7E791C88-EACC-425F-90E2-50B6CD81773F}" srcOrd="4" destOrd="0" parTransId="{0440B46E-FEDC-47F3-92B6-23C6496259F7}" sibTransId="{3BA33DC9-A069-4EBA-AF8E-D15EEA82DC12}"/>
    <dgm:cxn modelId="{B2207B99-101B-4EC8-A543-785E473FFDC0}" srcId="{260FC518-510F-49AF-87D8-252875759F68}" destId="{FCA0141C-F653-4BAA-8C42-1BD420092171}" srcOrd="1" destOrd="0" parTransId="{CEF5B567-E755-4805-81D8-2B14366FC524}" sibTransId="{59393989-6A79-4E12-A006-8A043147E31B}"/>
    <dgm:cxn modelId="{86CABA9F-87D8-4EAD-B901-2E40E204EB26}" srcId="{260FC518-510F-49AF-87D8-252875759F68}" destId="{33EB0402-B070-4817-935D-5E9F78604E58}" srcOrd="0" destOrd="0" parTransId="{53AECBAA-8D8C-46FB-82A5-5D166C79BEE8}" sibTransId="{F39DDB8A-38C8-4E82-9C94-BAA5FA1C38CD}"/>
    <dgm:cxn modelId="{3A9FDEDD-6183-404A-9261-3D337B0F805A}" type="presOf" srcId="{33EB0402-B070-4817-935D-5E9F78604E58}" destId="{3D8D164B-0692-4371-AD71-C96FF8F01B8E}" srcOrd="0" destOrd="0" presId="urn:microsoft.com/office/officeart/2005/8/layout/hChevron3"/>
    <dgm:cxn modelId="{A23E8BB9-CEE1-45E7-9B54-B2DF884122BA}" type="presParOf" srcId="{BD098291-D3F9-460B-A5ED-D9CF5E918627}" destId="{3D8D164B-0692-4371-AD71-C96FF8F01B8E}" srcOrd="0" destOrd="0" presId="urn:microsoft.com/office/officeart/2005/8/layout/hChevron3"/>
    <dgm:cxn modelId="{2A2AC20D-8C9A-4EB8-BD16-63A059B605CF}" type="presParOf" srcId="{BD098291-D3F9-460B-A5ED-D9CF5E918627}" destId="{B51D8870-A450-4B42-9449-B5B022014C1D}" srcOrd="1" destOrd="0" presId="urn:microsoft.com/office/officeart/2005/8/layout/hChevron3"/>
    <dgm:cxn modelId="{E5F95315-567D-4C3A-8900-B9F271CAF96F}" type="presParOf" srcId="{BD098291-D3F9-460B-A5ED-D9CF5E918627}" destId="{017A49B6-187C-4355-923E-1E9E952ACC95}" srcOrd="2" destOrd="0" presId="urn:microsoft.com/office/officeart/2005/8/layout/hChevron3"/>
    <dgm:cxn modelId="{84AA3D24-5188-4347-A20A-7F05D7CBCDFB}" type="presParOf" srcId="{BD098291-D3F9-460B-A5ED-D9CF5E918627}" destId="{BF7A83E4-7BF5-468C-A894-086346B8E692}" srcOrd="3" destOrd="0" presId="urn:microsoft.com/office/officeart/2005/8/layout/hChevron3"/>
    <dgm:cxn modelId="{8D3B9C77-FE2C-493F-B93B-37E8ECE2EB2A}" type="presParOf" srcId="{BD098291-D3F9-460B-A5ED-D9CF5E918627}" destId="{CDAF04D6-1037-405A-9AE0-938BA7D17DF3}" srcOrd="4" destOrd="0" presId="urn:microsoft.com/office/officeart/2005/8/layout/hChevron3"/>
    <dgm:cxn modelId="{025626CC-B9FD-411D-8407-2BE5FA6EA536}" type="presParOf" srcId="{BD098291-D3F9-460B-A5ED-D9CF5E918627}" destId="{97ABE347-CE8F-4FAC-BAE5-E6CF8A07B17F}" srcOrd="5" destOrd="0" presId="urn:microsoft.com/office/officeart/2005/8/layout/hChevron3"/>
    <dgm:cxn modelId="{45990DBE-6A65-44F5-9C0C-CC59F5B8C6EE}" type="presParOf" srcId="{BD098291-D3F9-460B-A5ED-D9CF5E918627}" destId="{45F9AB9F-E2AA-4362-87C3-AEDF674618C8}" srcOrd="6" destOrd="0" presId="urn:microsoft.com/office/officeart/2005/8/layout/hChevron3"/>
    <dgm:cxn modelId="{EF27BF91-C4B1-48DA-A6BB-3CA584BEE6F7}" type="presParOf" srcId="{BD098291-D3F9-460B-A5ED-D9CF5E918627}" destId="{E99AE345-5A0C-49B7-857C-D77BBB4F9224}" srcOrd="7" destOrd="0" presId="urn:microsoft.com/office/officeart/2005/8/layout/hChevron3"/>
    <dgm:cxn modelId="{14181D47-0C6B-4B7B-BEB5-9E107E3E3A28}" type="presParOf" srcId="{BD098291-D3F9-460B-A5ED-D9CF5E918627}" destId="{87F22B5A-D110-4C07-96F3-3D339FDA3BF0}"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23773-94D4-451B-80D0-83C3F87CF2FF}"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GB"/>
        </a:p>
      </dgm:t>
    </dgm:pt>
    <dgm:pt modelId="{47BF6C31-B9B5-4BC3-B41D-004C37C32FD4}">
      <dgm:prSet phldrT="[Text]" phldr="0" custT="1"/>
      <dgm:spPr/>
      <dgm:t>
        <a:bodyPr/>
        <a:lstStyle/>
        <a:p>
          <a:pPr rtl="0"/>
          <a:r>
            <a:rPr lang="en-GB" sz="1200">
              <a:solidFill>
                <a:schemeClr val="bg1"/>
              </a:solidFill>
              <a:latin typeface="Arial"/>
            </a:rPr>
            <a:t>Used gowns sent for laundry. </a:t>
          </a:r>
        </a:p>
        <a:p>
          <a:pPr rtl="0"/>
          <a:r>
            <a:rPr lang="en-GB" sz="1200">
              <a:solidFill>
                <a:schemeClr val="bg1"/>
              </a:solidFill>
              <a:latin typeface="Arial"/>
            </a:rPr>
            <a:t>Infectious gowns double bagged in dissolvable bag inside impermeable bag and placed in collection bins  (</a:t>
          </a:r>
          <a:r>
            <a:rPr lang="en-GB" sz="1200">
              <a:latin typeface="Arial"/>
              <a:hlinkClick xmlns:r="http://schemas.openxmlformats.org/officeDocument/2006/relationships" r:id="rId1"/>
            </a:rPr>
            <a:t>HTM:01-04</a:t>
          </a:r>
          <a:r>
            <a:rPr lang="en-GB" sz="1200">
              <a:latin typeface="Arial"/>
            </a:rPr>
            <a:t>)</a:t>
          </a:r>
          <a:endParaRPr lang="en-GB" sz="1200"/>
        </a:p>
      </dgm:t>
    </dgm:pt>
    <dgm:pt modelId="{00CECA83-095E-43D7-B744-0BFA7BD776BB}" type="parTrans" cxnId="{426DF333-0A99-46BC-AF80-2C204558D0B3}">
      <dgm:prSet/>
      <dgm:spPr/>
      <dgm:t>
        <a:bodyPr/>
        <a:lstStyle/>
        <a:p>
          <a:endParaRPr lang="en-GB"/>
        </a:p>
      </dgm:t>
    </dgm:pt>
    <dgm:pt modelId="{27F7C1FC-92E3-4803-B2E5-B805B4F22AB4}" type="sibTrans" cxnId="{426DF333-0A99-46BC-AF80-2C204558D0B3}">
      <dgm:prSet/>
      <dgm:spPr/>
      <dgm:t>
        <a:bodyPr/>
        <a:lstStyle/>
        <a:p>
          <a:endParaRPr lang="en-GB"/>
        </a:p>
      </dgm:t>
    </dgm:pt>
    <dgm:pt modelId="{80270358-9C3B-4ECE-AA8A-A6C8C5288C45}">
      <dgm:prSet phldrT="[Text]" phldr="0" custT="1"/>
      <dgm:spPr/>
      <dgm:t>
        <a:bodyPr/>
        <a:lstStyle/>
        <a:p>
          <a:pPr rtl="0">
            <a:lnSpc>
              <a:spcPct val="100000"/>
            </a:lnSpc>
          </a:pPr>
          <a:r>
            <a:rPr lang="en-GB" sz="1200" kern="0" baseline="0" dirty="0">
              <a:latin typeface="Arial"/>
            </a:rPr>
            <a:t>  </a:t>
          </a:r>
          <a:endParaRPr lang="en-GB" sz="1200" kern="0" baseline="0" dirty="0"/>
        </a:p>
      </dgm:t>
    </dgm:pt>
    <dgm:pt modelId="{84B78DB7-5F96-4298-997C-D8006297993F}" type="parTrans" cxnId="{1A267495-0C06-44A9-91E5-3922FC04C0D1}">
      <dgm:prSet/>
      <dgm:spPr/>
      <dgm:t>
        <a:bodyPr/>
        <a:lstStyle/>
        <a:p>
          <a:endParaRPr lang="en-GB"/>
        </a:p>
      </dgm:t>
    </dgm:pt>
    <dgm:pt modelId="{00E4AA07-6D9B-40E9-8840-B62AB3625F8A}" type="sibTrans" cxnId="{1A267495-0C06-44A9-91E5-3922FC04C0D1}">
      <dgm:prSet/>
      <dgm:spPr/>
      <dgm:t>
        <a:bodyPr/>
        <a:lstStyle/>
        <a:p>
          <a:endParaRPr lang="en-GB"/>
        </a:p>
      </dgm:t>
    </dgm:pt>
    <dgm:pt modelId="{781D488B-48D1-418A-A54B-493F1E445346}">
      <dgm:prSet phldr="0" custT="1"/>
      <dgm:spPr/>
      <dgm:t>
        <a:bodyPr/>
        <a:lstStyle/>
        <a:p>
          <a:pPr rtl="0"/>
          <a:r>
            <a:rPr lang="en-US" sz="1200" dirty="0">
              <a:latin typeface="Arial"/>
            </a:rPr>
            <a:t>Gowns returned to NHS</a:t>
          </a:r>
          <a:endParaRPr lang="en-GB" sz="1200" dirty="0">
            <a:latin typeface="Arial"/>
          </a:endParaRPr>
        </a:p>
      </dgm:t>
    </dgm:pt>
    <dgm:pt modelId="{CC605C07-7917-4E88-AE76-6F1DD7D587ED}" type="parTrans" cxnId="{A043C563-65E8-4BB8-9682-0C04B9DC591F}">
      <dgm:prSet/>
      <dgm:spPr/>
      <dgm:t>
        <a:bodyPr/>
        <a:lstStyle/>
        <a:p>
          <a:endParaRPr lang="en-GB"/>
        </a:p>
      </dgm:t>
    </dgm:pt>
    <dgm:pt modelId="{345D7AF9-6290-4629-9925-22F27E472642}" type="sibTrans" cxnId="{A043C563-65E8-4BB8-9682-0C04B9DC591F}">
      <dgm:prSet/>
      <dgm:spPr/>
      <dgm:t>
        <a:bodyPr/>
        <a:lstStyle/>
        <a:p>
          <a:endParaRPr lang="en-GB"/>
        </a:p>
      </dgm:t>
    </dgm:pt>
    <dgm:pt modelId="{A197DD06-7A20-4B46-A731-B6914E12AFE7}">
      <dgm:prSet phldr="0" custT="1"/>
      <dgm:spPr/>
      <dgm:t>
        <a:bodyPr/>
        <a:lstStyle/>
        <a:p>
          <a:pPr rtl="0"/>
          <a:r>
            <a:rPr lang="en-GB" sz="1200">
              <a:latin typeface="Arial"/>
            </a:rPr>
            <a:t>Laundry sent for cleaning and repairs</a:t>
          </a:r>
        </a:p>
      </dgm:t>
    </dgm:pt>
    <dgm:pt modelId="{FDA1C7D8-FD3C-4A43-8EE7-0466AEBB7A93}" type="parTrans" cxnId="{0EB103E8-3819-47F5-8DD8-E34F9360C759}">
      <dgm:prSet/>
      <dgm:spPr/>
      <dgm:t>
        <a:bodyPr/>
        <a:lstStyle/>
        <a:p>
          <a:endParaRPr lang="en-GB"/>
        </a:p>
      </dgm:t>
    </dgm:pt>
    <dgm:pt modelId="{04CB80AC-7C03-4880-9AF2-893A3D2C40C3}" type="sibTrans" cxnId="{0EB103E8-3819-47F5-8DD8-E34F9360C759}">
      <dgm:prSet/>
      <dgm:spPr/>
      <dgm:t>
        <a:bodyPr/>
        <a:lstStyle/>
        <a:p>
          <a:endParaRPr lang="en-GB"/>
        </a:p>
      </dgm:t>
    </dgm:pt>
    <dgm:pt modelId="{CB956C07-9CBD-4491-82F9-259152F138D7}">
      <dgm:prSet custT="1"/>
      <dgm:spPr/>
      <dgm:t>
        <a:bodyPr/>
        <a:lstStyle/>
        <a:p>
          <a:pPr rtl="0"/>
          <a:r>
            <a:rPr lang="en-GB" sz="1200">
              <a:latin typeface="Arial"/>
            </a:rPr>
            <a:t>Gowns provided in storerooms and robing rooms</a:t>
          </a:r>
        </a:p>
      </dgm:t>
    </dgm:pt>
    <dgm:pt modelId="{7F4D0766-1D1E-432F-8954-C1304D2E6227}" type="parTrans" cxnId="{494083EB-C4B1-4C88-AEC1-4AAB7B9D4761}">
      <dgm:prSet/>
      <dgm:spPr/>
      <dgm:t>
        <a:bodyPr/>
        <a:lstStyle/>
        <a:p>
          <a:endParaRPr lang="en-GB"/>
        </a:p>
      </dgm:t>
    </dgm:pt>
    <dgm:pt modelId="{0CB4F669-7EA1-41A1-90A2-12B4558C0DC5}" type="sibTrans" cxnId="{494083EB-C4B1-4C88-AEC1-4AAB7B9D4761}">
      <dgm:prSet/>
      <dgm:spPr/>
      <dgm:t>
        <a:bodyPr/>
        <a:lstStyle/>
        <a:p>
          <a:endParaRPr lang="en-GB"/>
        </a:p>
      </dgm:t>
    </dgm:pt>
    <dgm:pt modelId="{60ED25D1-768E-48AC-9B1A-73847E388A8B}">
      <dgm:prSet custT="1"/>
      <dgm:spPr/>
      <dgm:t>
        <a:bodyPr/>
        <a:lstStyle/>
        <a:p>
          <a:r>
            <a:rPr lang="en-US" sz="1200"/>
            <a:t>Gowns donned and used by clinical staff</a:t>
          </a:r>
          <a:endParaRPr lang="en-GB" sz="1200"/>
        </a:p>
      </dgm:t>
    </dgm:pt>
    <dgm:pt modelId="{3963A587-6FD7-4DFF-A160-E990FB030C62}" type="parTrans" cxnId="{E9151B8D-B803-447C-8791-45E808C2E88B}">
      <dgm:prSet/>
      <dgm:spPr/>
      <dgm:t>
        <a:bodyPr/>
        <a:lstStyle/>
        <a:p>
          <a:endParaRPr lang="en-GB"/>
        </a:p>
      </dgm:t>
    </dgm:pt>
    <dgm:pt modelId="{708CC8AD-CE23-41DD-9598-0FBFD01EA07D}" type="sibTrans" cxnId="{E9151B8D-B803-447C-8791-45E808C2E88B}">
      <dgm:prSet/>
      <dgm:spPr/>
      <dgm:t>
        <a:bodyPr/>
        <a:lstStyle/>
        <a:p>
          <a:endParaRPr lang="en-GB"/>
        </a:p>
      </dgm:t>
    </dgm:pt>
    <dgm:pt modelId="{2F5FF71B-CDAD-41AE-8E3E-C74BAE3202AC}" type="pres">
      <dgm:prSet presAssocID="{7FD23773-94D4-451B-80D0-83C3F87CF2FF}" presName="cycle" presStyleCnt="0">
        <dgm:presLayoutVars>
          <dgm:dir/>
          <dgm:resizeHandles val="exact"/>
        </dgm:presLayoutVars>
      </dgm:prSet>
      <dgm:spPr/>
    </dgm:pt>
    <dgm:pt modelId="{FCC7368D-6030-4005-8B6A-1A8327EE0B4B}" type="pres">
      <dgm:prSet presAssocID="{781D488B-48D1-418A-A54B-493F1E445346}" presName="node" presStyleLbl="node1" presStyleIdx="0" presStyleCnt="6" custRadScaleRad="70209" custRadScaleInc="-6898">
        <dgm:presLayoutVars>
          <dgm:bulletEnabled val="1"/>
        </dgm:presLayoutVars>
      </dgm:prSet>
      <dgm:spPr/>
    </dgm:pt>
    <dgm:pt modelId="{FFE23FC0-1BF5-48E2-8E92-E197E740C18E}" type="pres">
      <dgm:prSet presAssocID="{345D7AF9-6290-4629-9925-22F27E472642}" presName="sibTrans" presStyleLbl="sibTrans2D1" presStyleIdx="0" presStyleCnt="6"/>
      <dgm:spPr/>
    </dgm:pt>
    <dgm:pt modelId="{D51BD9D4-D464-40E7-98A1-C5629742DC43}" type="pres">
      <dgm:prSet presAssocID="{345D7AF9-6290-4629-9925-22F27E472642}" presName="connectorText" presStyleLbl="sibTrans2D1" presStyleIdx="0" presStyleCnt="6"/>
      <dgm:spPr/>
    </dgm:pt>
    <dgm:pt modelId="{74CA2F13-70C8-4C49-9BCC-10DCCFB3246F}" type="pres">
      <dgm:prSet presAssocID="{CB956C07-9CBD-4491-82F9-259152F138D7}" presName="node" presStyleLbl="node1" presStyleIdx="1" presStyleCnt="6" custRadScaleRad="118317" custRadScaleInc="16672">
        <dgm:presLayoutVars>
          <dgm:bulletEnabled val="1"/>
        </dgm:presLayoutVars>
      </dgm:prSet>
      <dgm:spPr/>
    </dgm:pt>
    <dgm:pt modelId="{C244BB5D-B7AF-4D03-9514-052E885D7F8E}" type="pres">
      <dgm:prSet presAssocID="{0CB4F669-7EA1-41A1-90A2-12B4558C0DC5}" presName="sibTrans" presStyleLbl="sibTrans2D1" presStyleIdx="1" presStyleCnt="6"/>
      <dgm:spPr/>
    </dgm:pt>
    <dgm:pt modelId="{895752E7-1BB5-4D9A-BF20-8C3DEFC71A18}" type="pres">
      <dgm:prSet presAssocID="{0CB4F669-7EA1-41A1-90A2-12B4558C0DC5}" presName="connectorText" presStyleLbl="sibTrans2D1" presStyleIdx="1" presStyleCnt="6"/>
      <dgm:spPr/>
    </dgm:pt>
    <dgm:pt modelId="{5EDD8D50-A738-4623-9857-FF26B64D892E}" type="pres">
      <dgm:prSet presAssocID="{60ED25D1-768E-48AC-9B1A-73847E388A8B}" presName="node" presStyleLbl="node1" presStyleIdx="2" presStyleCnt="6" custRadScaleRad="121607" custRadScaleInc="-19236">
        <dgm:presLayoutVars>
          <dgm:bulletEnabled val="1"/>
        </dgm:presLayoutVars>
      </dgm:prSet>
      <dgm:spPr/>
    </dgm:pt>
    <dgm:pt modelId="{EFC62077-361C-45D1-BF82-D29610BCCFBB}" type="pres">
      <dgm:prSet presAssocID="{708CC8AD-CE23-41DD-9598-0FBFD01EA07D}" presName="sibTrans" presStyleLbl="sibTrans2D1" presStyleIdx="2" presStyleCnt="6"/>
      <dgm:spPr/>
    </dgm:pt>
    <dgm:pt modelId="{1CFF33BA-AAC7-4954-AFD6-44DF2F7E4483}" type="pres">
      <dgm:prSet presAssocID="{708CC8AD-CE23-41DD-9598-0FBFD01EA07D}" presName="connectorText" presStyleLbl="sibTrans2D1" presStyleIdx="2" presStyleCnt="6"/>
      <dgm:spPr/>
    </dgm:pt>
    <dgm:pt modelId="{10CA1F85-8CCE-46FE-A63D-1CABBC848A7E}" type="pres">
      <dgm:prSet presAssocID="{47BF6C31-B9B5-4BC3-B41D-004C37C32FD4}" presName="node" presStyleLbl="node1" presStyleIdx="3" presStyleCnt="6" custScaleX="168608" custScaleY="162689" custRadScaleRad="67520" custRadScaleInc="2082">
        <dgm:presLayoutVars>
          <dgm:bulletEnabled val="1"/>
        </dgm:presLayoutVars>
      </dgm:prSet>
      <dgm:spPr/>
    </dgm:pt>
    <dgm:pt modelId="{8CB7FD80-C688-49DD-8C0F-49B2480F7D4B}" type="pres">
      <dgm:prSet presAssocID="{27F7C1FC-92E3-4803-B2E5-B805B4F22AB4}" presName="sibTrans" presStyleLbl="sibTrans2D1" presStyleIdx="3" presStyleCnt="6"/>
      <dgm:spPr/>
    </dgm:pt>
    <dgm:pt modelId="{4BF37CDD-4624-4ADE-9C41-B82A4F3AB034}" type="pres">
      <dgm:prSet presAssocID="{27F7C1FC-92E3-4803-B2E5-B805B4F22AB4}" presName="connectorText" presStyleLbl="sibTrans2D1" presStyleIdx="3" presStyleCnt="6"/>
      <dgm:spPr/>
    </dgm:pt>
    <dgm:pt modelId="{F83CF3E0-E8ED-4CEF-B079-EF139724BF8F}" type="pres">
      <dgm:prSet presAssocID="{A197DD06-7A20-4B46-A731-B6914E12AFE7}" presName="node" presStyleLbl="node1" presStyleIdx="4" presStyleCnt="6" custScaleX="114843" custScaleY="101524" custRadScaleRad="121024" custRadScaleInc="21830">
        <dgm:presLayoutVars>
          <dgm:bulletEnabled val="1"/>
        </dgm:presLayoutVars>
      </dgm:prSet>
      <dgm:spPr/>
    </dgm:pt>
    <dgm:pt modelId="{6EADD7AE-0E30-4657-AE5A-CF7F6A69C0D2}" type="pres">
      <dgm:prSet presAssocID="{04CB80AC-7C03-4880-9AF2-893A3D2C40C3}" presName="sibTrans" presStyleLbl="sibTrans2D1" presStyleIdx="4" presStyleCnt="6"/>
      <dgm:spPr/>
    </dgm:pt>
    <dgm:pt modelId="{F653F938-7352-4C2F-9904-00C0B2DDA358}" type="pres">
      <dgm:prSet presAssocID="{04CB80AC-7C03-4880-9AF2-893A3D2C40C3}" presName="connectorText" presStyleLbl="sibTrans2D1" presStyleIdx="4" presStyleCnt="6"/>
      <dgm:spPr/>
    </dgm:pt>
    <dgm:pt modelId="{8817548D-AA81-4A28-9893-116BFAE7DFEF}" type="pres">
      <dgm:prSet presAssocID="{80270358-9C3B-4ECE-AA8A-A6C8C5288C45}" presName="node" presStyleLbl="node1" presStyleIdx="5" presStyleCnt="6" custRadScaleRad="117471" custRadScaleInc="-14997">
        <dgm:presLayoutVars>
          <dgm:bulletEnabled val="1"/>
        </dgm:presLayoutVars>
      </dgm:prSet>
      <dgm:spPr/>
    </dgm:pt>
    <dgm:pt modelId="{09C28B82-B819-4B38-B297-9AED5ABB6027}" type="pres">
      <dgm:prSet presAssocID="{00E4AA07-6D9B-40E9-8840-B62AB3625F8A}" presName="sibTrans" presStyleLbl="sibTrans2D1" presStyleIdx="5" presStyleCnt="6"/>
      <dgm:spPr/>
    </dgm:pt>
    <dgm:pt modelId="{4619E1F8-7475-4B85-9F81-E926132936B5}" type="pres">
      <dgm:prSet presAssocID="{00E4AA07-6D9B-40E9-8840-B62AB3625F8A}" presName="connectorText" presStyleLbl="sibTrans2D1" presStyleIdx="5" presStyleCnt="6"/>
      <dgm:spPr/>
    </dgm:pt>
  </dgm:ptLst>
  <dgm:cxnLst>
    <dgm:cxn modelId="{66495717-08D8-46B1-9B01-2FC5EE437889}" type="presOf" srcId="{708CC8AD-CE23-41DD-9598-0FBFD01EA07D}" destId="{1CFF33BA-AAC7-4954-AFD6-44DF2F7E4483}" srcOrd="1" destOrd="0" presId="urn:microsoft.com/office/officeart/2005/8/layout/cycle2"/>
    <dgm:cxn modelId="{2985D41C-5E6D-4A80-9D83-6936021F377E}" type="presOf" srcId="{7FD23773-94D4-451B-80D0-83C3F87CF2FF}" destId="{2F5FF71B-CDAD-41AE-8E3E-C74BAE3202AC}" srcOrd="0" destOrd="0" presId="urn:microsoft.com/office/officeart/2005/8/layout/cycle2"/>
    <dgm:cxn modelId="{96499C2E-6F52-4B39-9241-34D52D4BDC33}" type="presOf" srcId="{708CC8AD-CE23-41DD-9598-0FBFD01EA07D}" destId="{EFC62077-361C-45D1-BF82-D29610BCCFBB}" srcOrd="0" destOrd="0" presId="urn:microsoft.com/office/officeart/2005/8/layout/cycle2"/>
    <dgm:cxn modelId="{426DF333-0A99-46BC-AF80-2C204558D0B3}" srcId="{7FD23773-94D4-451B-80D0-83C3F87CF2FF}" destId="{47BF6C31-B9B5-4BC3-B41D-004C37C32FD4}" srcOrd="3" destOrd="0" parTransId="{00CECA83-095E-43D7-B744-0BFA7BD776BB}" sibTransId="{27F7C1FC-92E3-4803-B2E5-B805B4F22AB4}"/>
    <dgm:cxn modelId="{A043C563-65E8-4BB8-9682-0C04B9DC591F}" srcId="{7FD23773-94D4-451B-80D0-83C3F87CF2FF}" destId="{781D488B-48D1-418A-A54B-493F1E445346}" srcOrd="0" destOrd="0" parTransId="{CC605C07-7917-4E88-AE76-6F1DD7D587ED}" sibTransId="{345D7AF9-6290-4629-9925-22F27E472642}"/>
    <dgm:cxn modelId="{0870E870-66FC-4744-917E-8AF0A0D35287}" type="presOf" srcId="{04CB80AC-7C03-4880-9AF2-893A3D2C40C3}" destId="{F653F938-7352-4C2F-9904-00C0B2DDA358}" srcOrd="1" destOrd="0" presId="urn:microsoft.com/office/officeart/2005/8/layout/cycle2"/>
    <dgm:cxn modelId="{C483F373-6C51-4C0A-9B57-7C3AB1B37294}" type="presOf" srcId="{345D7AF9-6290-4629-9925-22F27E472642}" destId="{D51BD9D4-D464-40E7-98A1-C5629742DC43}" srcOrd="1" destOrd="0" presId="urn:microsoft.com/office/officeart/2005/8/layout/cycle2"/>
    <dgm:cxn modelId="{E9151B8D-B803-447C-8791-45E808C2E88B}" srcId="{7FD23773-94D4-451B-80D0-83C3F87CF2FF}" destId="{60ED25D1-768E-48AC-9B1A-73847E388A8B}" srcOrd="2" destOrd="0" parTransId="{3963A587-6FD7-4DFF-A160-E990FB030C62}" sibTransId="{708CC8AD-CE23-41DD-9598-0FBFD01EA07D}"/>
    <dgm:cxn modelId="{A54FA492-9E17-45AD-80CC-FB2751861E37}" type="presOf" srcId="{27F7C1FC-92E3-4803-B2E5-B805B4F22AB4}" destId="{8CB7FD80-C688-49DD-8C0F-49B2480F7D4B}" srcOrd="0" destOrd="0" presId="urn:microsoft.com/office/officeart/2005/8/layout/cycle2"/>
    <dgm:cxn modelId="{A763F592-A761-4B02-A59E-2E63544F178D}" type="presOf" srcId="{781D488B-48D1-418A-A54B-493F1E445346}" destId="{FCC7368D-6030-4005-8B6A-1A8327EE0B4B}" srcOrd="0" destOrd="0" presId="urn:microsoft.com/office/officeart/2005/8/layout/cycle2"/>
    <dgm:cxn modelId="{1A267495-0C06-44A9-91E5-3922FC04C0D1}" srcId="{7FD23773-94D4-451B-80D0-83C3F87CF2FF}" destId="{80270358-9C3B-4ECE-AA8A-A6C8C5288C45}" srcOrd="5" destOrd="0" parTransId="{84B78DB7-5F96-4298-997C-D8006297993F}" sibTransId="{00E4AA07-6D9B-40E9-8840-B62AB3625F8A}"/>
    <dgm:cxn modelId="{76C9FC9D-A780-4882-AC50-A9F6A37B061E}" type="presOf" srcId="{47BF6C31-B9B5-4BC3-B41D-004C37C32FD4}" destId="{10CA1F85-8CCE-46FE-A63D-1CABBC848A7E}" srcOrd="0" destOrd="0" presId="urn:microsoft.com/office/officeart/2005/8/layout/cycle2"/>
    <dgm:cxn modelId="{0D9D819E-0B68-4FBF-A2B9-C0F23A1EBD4F}" type="presOf" srcId="{27F7C1FC-92E3-4803-B2E5-B805B4F22AB4}" destId="{4BF37CDD-4624-4ADE-9C41-B82A4F3AB034}" srcOrd="1" destOrd="0" presId="urn:microsoft.com/office/officeart/2005/8/layout/cycle2"/>
    <dgm:cxn modelId="{91C740A6-B2F9-4324-B697-815CE73996CC}" type="presOf" srcId="{80270358-9C3B-4ECE-AA8A-A6C8C5288C45}" destId="{8817548D-AA81-4A28-9893-116BFAE7DFEF}" srcOrd="0" destOrd="0" presId="urn:microsoft.com/office/officeart/2005/8/layout/cycle2"/>
    <dgm:cxn modelId="{108E90AD-8E02-43E4-ACF1-BB5914D973E7}" type="presOf" srcId="{345D7AF9-6290-4629-9925-22F27E472642}" destId="{FFE23FC0-1BF5-48E2-8E92-E197E740C18E}" srcOrd="0" destOrd="0" presId="urn:microsoft.com/office/officeart/2005/8/layout/cycle2"/>
    <dgm:cxn modelId="{B842F2B1-D60C-483D-813E-37E2F37A7F7D}" type="presOf" srcId="{CB956C07-9CBD-4491-82F9-259152F138D7}" destId="{74CA2F13-70C8-4C49-9BCC-10DCCFB3246F}" srcOrd="0" destOrd="0" presId="urn:microsoft.com/office/officeart/2005/8/layout/cycle2"/>
    <dgm:cxn modelId="{5D4A07D1-BBFF-4FB5-97D7-EA693ABBC7A1}" type="presOf" srcId="{00E4AA07-6D9B-40E9-8840-B62AB3625F8A}" destId="{4619E1F8-7475-4B85-9F81-E926132936B5}" srcOrd="1" destOrd="0" presId="urn:microsoft.com/office/officeart/2005/8/layout/cycle2"/>
    <dgm:cxn modelId="{3F2073D4-1F6E-46FB-B259-494ED1171C66}" type="presOf" srcId="{04CB80AC-7C03-4880-9AF2-893A3D2C40C3}" destId="{6EADD7AE-0E30-4657-AE5A-CF7F6A69C0D2}" srcOrd="0" destOrd="0" presId="urn:microsoft.com/office/officeart/2005/8/layout/cycle2"/>
    <dgm:cxn modelId="{6AE015D6-FD3F-416C-8A3C-6BD2D754CC48}" type="presOf" srcId="{A197DD06-7A20-4B46-A731-B6914E12AFE7}" destId="{F83CF3E0-E8ED-4CEF-B079-EF139724BF8F}" srcOrd="0" destOrd="0" presId="urn:microsoft.com/office/officeart/2005/8/layout/cycle2"/>
    <dgm:cxn modelId="{B755D9E5-575B-484C-A2F0-A1FE22B57096}" type="presOf" srcId="{0CB4F669-7EA1-41A1-90A2-12B4558C0DC5}" destId="{895752E7-1BB5-4D9A-BF20-8C3DEFC71A18}" srcOrd="1" destOrd="0" presId="urn:microsoft.com/office/officeart/2005/8/layout/cycle2"/>
    <dgm:cxn modelId="{0EB103E8-3819-47F5-8DD8-E34F9360C759}" srcId="{7FD23773-94D4-451B-80D0-83C3F87CF2FF}" destId="{A197DD06-7A20-4B46-A731-B6914E12AFE7}" srcOrd="4" destOrd="0" parTransId="{FDA1C7D8-FD3C-4A43-8EE7-0466AEBB7A93}" sibTransId="{04CB80AC-7C03-4880-9AF2-893A3D2C40C3}"/>
    <dgm:cxn modelId="{494083EB-C4B1-4C88-AEC1-4AAB7B9D4761}" srcId="{7FD23773-94D4-451B-80D0-83C3F87CF2FF}" destId="{CB956C07-9CBD-4491-82F9-259152F138D7}" srcOrd="1" destOrd="0" parTransId="{7F4D0766-1D1E-432F-8954-C1304D2E6227}" sibTransId="{0CB4F669-7EA1-41A1-90A2-12B4558C0DC5}"/>
    <dgm:cxn modelId="{D783C3EB-70F0-4507-A19C-450619F478F0}" type="presOf" srcId="{0CB4F669-7EA1-41A1-90A2-12B4558C0DC5}" destId="{C244BB5D-B7AF-4D03-9514-052E885D7F8E}" srcOrd="0" destOrd="0" presId="urn:microsoft.com/office/officeart/2005/8/layout/cycle2"/>
    <dgm:cxn modelId="{C661F7EF-CEAD-4A4B-9A2C-A3EBCB59E875}" type="presOf" srcId="{60ED25D1-768E-48AC-9B1A-73847E388A8B}" destId="{5EDD8D50-A738-4623-9857-FF26B64D892E}" srcOrd="0" destOrd="0" presId="urn:microsoft.com/office/officeart/2005/8/layout/cycle2"/>
    <dgm:cxn modelId="{FBF396F1-A66A-4EE5-BD23-3424F04653AD}" type="presOf" srcId="{00E4AA07-6D9B-40E9-8840-B62AB3625F8A}" destId="{09C28B82-B819-4B38-B297-9AED5ABB6027}" srcOrd="0" destOrd="0" presId="urn:microsoft.com/office/officeart/2005/8/layout/cycle2"/>
    <dgm:cxn modelId="{46AC2E72-52A2-47A1-9719-E1CAB6C21322}" type="presParOf" srcId="{2F5FF71B-CDAD-41AE-8E3E-C74BAE3202AC}" destId="{FCC7368D-6030-4005-8B6A-1A8327EE0B4B}" srcOrd="0" destOrd="0" presId="urn:microsoft.com/office/officeart/2005/8/layout/cycle2"/>
    <dgm:cxn modelId="{8692BAE3-83CA-4ADD-B1E0-F926D61931D9}" type="presParOf" srcId="{2F5FF71B-CDAD-41AE-8E3E-C74BAE3202AC}" destId="{FFE23FC0-1BF5-48E2-8E92-E197E740C18E}" srcOrd="1" destOrd="0" presId="urn:microsoft.com/office/officeart/2005/8/layout/cycle2"/>
    <dgm:cxn modelId="{20776CB8-E1B5-49FA-A86B-D972D5A63BDA}" type="presParOf" srcId="{FFE23FC0-1BF5-48E2-8E92-E197E740C18E}" destId="{D51BD9D4-D464-40E7-98A1-C5629742DC43}" srcOrd="0" destOrd="0" presId="urn:microsoft.com/office/officeart/2005/8/layout/cycle2"/>
    <dgm:cxn modelId="{31EF3C2E-B851-4CC7-86B5-A3B9D3ABC628}" type="presParOf" srcId="{2F5FF71B-CDAD-41AE-8E3E-C74BAE3202AC}" destId="{74CA2F13-70C8-4C49-9BCC-10DCCFB3246F}" srcOrd="2" destOrd="0" presId="urn:microsoft.com/office/officeart/2005/8/layout/cycle2"/>
    <dgm:cxn modelId="{573DF5E7-F513-42A8-BF92-FBFBFEC2DE5E}" type="presParOf" srcId="{2F5FF71B-CDAD-41AE-8E3E-C74BAE3202AC}" destId="{C244BB5D-B7AF-4D03-9514-052E885D7F8E}" srcOrd="3" destOrd="0" presId="urn:microsoft.com/office/officeart/2005/8/layout/cycle2"/>
    <dgm:cxn modelId="{16624267-CF8F-43D0-A581-4DA8DBA583A4}" type="presParOf" srcId="{C244BB5D-B7AF-4D03-9514-052E885D7F8E}" destId="{895752E7-1BB5-4D9A-BF20-8C3DEFC71A18}" srcOrd="0" destOrd="0" presId="urn:microsoft.com/office/officeart/2005/8/layout/cycle2"/>
    <dgm:cxn modelId="{1C749A87-7E20-4E14-9970-269A5CEE0A76}" type="presParOf" srcId="{2F5FF71B-CDAD-41AE-8E3E-C74BAE3202AC}" destId="{5EDD8D50-A738-4623-9857-FF26B64D892E}" srcOrd="4" destOrd="0" presId="urn:microsoft.com/office/officeart/2005/8/layout/cycle2"/>
    <dgm:cxn modelId="{FD4F6D20-E382-460F-BC46-FD3B5E7D339B}" type="presParOf" srcId="{2F5FF71B-CDAD-41AE-8E3E-C74BAE3202AC}" destId="{EFC62077-361C-45D1-BF82-D29610BCCFBB}" srcOrd="5" destOrd="0" presId="urn:microsoft.com/office/officeart/2005/8/layout/cycle2"/>
    <dgm:cxn modelId="{98D52FDB-9947-4269-89F7-BF5C4F3BD969}" type="presParOf" srcId="{EFC62077-361C-45D1-BF82-D29610BCCFBB}" destId="{1CFF33BA-AAC7-4954-AFD6-44DF2F7E4483}" srcOrd="0" destOrd="0" presId="urn:microsoft.com/office/officeart/2005/8/layout/cycle2"/>
    <dgm:cxn modelId="{55642AC8-DF78-4636-95FE-286E756CA8C2}" type="presParOf" srcId="{2F5FF71B-CDAD-41AE-8E3E-C74BAE3202AC}" destId="{10CA1F85-8CCE-46FE-A63D-1CABBC848A7E}" srcOrd="6" destOrd="0" presId="urn:microsoft.com/office/officeart/2005/8/layout/cycle2"/>
    <dgm:cxn modelId="{D883222E-C7BA-4AFB-8527-B85A7F440093}" type="presParOf" srcId="{2F5FF71B-CDAD-41AE-8E3E-C74BAE3202AC}" destId="{8CB7FD80-C688-49DD-8C0F-49B2480F7D4B}" srcOrd="7" destOrd="0" presId="urn:microsoft.com/office/officeart/2005/8/layout/cycle2"/>
    <dgm:cxn modelId="{8DBC4511-7B25-4E87-B792-506693E0439A}" type="presParOf" srcId="{8CB7FD80-C688-49DD-8C0F-49B2480F7D4B}" destId="{4BF37CDD-4624-4ADE-9C41-B82A4F3AB034}" srcOrd="0" destOrd="0" presId="urn:microsoft.com/office/officeart/2005/8/layout/cycle2"/>
    <dgm:cxn modelId="{BC81DC6E-A3D8-400F-AC3D-08555F850854}" type="presParOf" srcId="{2F5FF71B-CDAD-41AE-8E3E-C74BAE3202AC}" destId="{F83CF3E0-E8ED-4CEF-B079-EF139724BF8F}" srcOrd="8" destOrd="0" presId="urn:microsoft.com/office/officeart/2005/8/layout/cycle2"/>
    <dgm:cxn modelId="{DEC80B19-BE10-4174-80B2-ECED2277CE63}" type="presParOf" srcId="{2F5FF71B-CDAD-41AE-8E3E-C74BAE3202AC}" destId="{6EADD7AE-0E30-4657-AE5A-CF7F6A69C0D2}" srcOrd="9" destOrd="0" presId="urn:microsoft.com/office/officeart/2005/8/layout/cycle2"/>
    <dgm:cxn modelId="{4C709289-1890-4359-B3D4-233C8A30858E}" type="presParOf" srcId="{6EADD7AE-0E30-4657-AE5A-CF7F6A69C0D2}" destId="{F653F938-7352-4C2F-9904-00C0B2DDA358}" srcOrd="0" destOrd="0" presId="urn:microsoft.com/office/officeart/2005/8/layout/cycle2"/>
    <dgm:cxn modelId="{174191B1-4176-48C1-91DA-7ABB575219EC}" type="presParOf" srcId="{2F5FF71B-CDAD-41AE-8E3E-C74BAE3202AC}" destId="{8817548D-AA81-4A28-9893-116BFAE7DFEF}" srcOrd="10" destOrd="0" presId="urn:microsoft.com/office/officeart/2005/8/layout/cycle2"/>
    <dgm:cxn modelId="{F04926A3-B19C-4524-A98D-BBC7DC46AEC1}" type="presParOf" srcId="{2F5FF71B-CDAD-41AE-8E3E-C74BAE3202AC}" destId="{09C28B82-B819-4B38-B297-9AED5ABB6027}" srcOrd="11" destOrd="0" presId="urn:microsoft.com/office/officeart/2005/8/layout/cycle2"/>
    <dgm:cxn modelId="{D5EF48B4-2565-4624-AB75-AC79543324BE}" type="presParOf" srcId="{09C28B82-B819-4B38-B297-9AED5ABB6027}" destId="{4619E1F8-7475-4B85-9F81-E926132936B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D164B-0692-4371-AD71-C96FF8F01B8E}">
      <dsp:nvSpPr>
        <dsp:cNvPr id="0" name=""/>
        <dsp:cNvSpPr/>
      </dsp:nvSpPr>
      <dsp:spPr>
        <a:xfrm>
          <a:off x="1313" y="887957"/>
          <a:ext cx="2561089" cy="102443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Consult and investigate </a:t>
          </a:r>
          <a:endParaRPr lang="en-GB" sz="1700" b="0" kern="1200">
            <a:latin typeface="Arial"/>
          </a:endParaRPr>
        </a:p>
      </dsp:txBody>
      <dsp:txXfrm>
        <a:off x="1313" y="887957"/>
        <a:ext cx="2304980" cy="1024435"/>
      </dsp:txXfrm>
    </dsp:sp>
    <dsp:sp modelId="{017A49B6-187C-4355-923E-1E9E952ACC95}">
      <dsp:nvSpPr>
        <dsp:cNvPr id="0" name=""/>
        <dsp:cNvSpPr/>
      </dsp:nvSpPr>
      <dsp:spPr>
        <a:xfrm>
          <a:off x="2050185" y="887957"/>
          <a:ext cx="2561089" cy="1024435"/>
        </a:xfrm>
        <a:prstGeom prst="chevron">
          <a:avLst/>
        </a:prstGeom>
        <a:solidFill>
          <a:schemeClr val="accent5">
            <a:hueOff val="-444592"/>
            <a:satOff val="-20384"/>
            <a:lumOff val="114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Source gowns and laundry service</a:t>
          </a:r>
        </a:p>
      </dsp:txBody>
      <dsp:txXfrm>
        <a:off x="2562403" y="887957"/>
        <a:ext cx="1536654" cy="1024435"/>
      </dsp:txXfrm>
    </dsp:sp>
    <dsp:sp modelId="{CDAF04D6-1037-405A-9AE0-938BA7D17DF3}">
      <dsp:nvSpPr>
        <dsp:cNvPr id="0" name=""/>
        <dsp:cNvSpPr/>
      </dsp:nvSpPr>
      <dsp:spPr>
        <a:xfrm>
          <a:off x="4099057" y="887957"/>
          <a:ext cx="2561089" cy="1024435"/>
        </a:xfrm>
        <a:prstGeom prst="chevron">
          <a:avLst/>
        </a:prstGeom>
        <a:solidFill>
          <a:schemeClr val="accent5">
            <a:hueOff val="-889185"/>
            <a:satOff val="-40769"/>
            <a:lumOff val="22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a:rPr>
            <a:t>Develop procedures and training </a:t>
          </a:r>
          <a:endParaRPr lang="en-GB" sz="1700" b="0" kern="1200">
            <a:latin typeface="Arial"/>
          </a:endParaRPr>
        </a:p>
      </dsp:txBody>
      <dsp:txXfrm>
        <a:off x="4611275" y="887957"/>
        <a:ext cx="1536654" cy="1024435"/>
      </dsp:txXfrm>
    </dsp:sp>
    <dsp:sp modelId="{45F9AB9F-E2AA-4362-87C3-AEDF674618C8}">
      <dsp:nvSpPr>
        <dsp:cNvPr id="0" name=""/>
        <dsp:cNvSpPr/>
      </dsp:nvSpPr>
      <dsp:spPr>
        <a:xfrm>
          <a:off x="6147928" y="887957"/>
          <a:ext cx="2561089" cy="1024435"/>
        </a:xfrm>
        <a:prstGeom prst="chevron">
          <a:avLst/>
        </a:prstGeom>
        <a:solidFill>
          <a:schemeClr val="accent5">
            <a:hueOff val="-1333777"/>
            <a:satOff val="-61153"/>
            <a:lumOff val="34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a:rPr>
            <a:t>Communicate to end users</a:t>
          </a:r>
          <a:endParaRPr lang="en-GB" sz="1700" kern="1200"/>
        </a:p>
      </dsp:txBody>
      <dsp:txXfrm>
        <a:off x="6660146" y="887957"/>
        <a:ext cx="1536654" cy="1024435"/>
      </dsp:txXfrm>
    </dsp:sp>
    <dsp:sp modelId="{87F22B5A-D110-4C07-96F3-3D339FDA3BF0}">
      <dsp:nvSpPr>
        <dsp:cNvPr id="0" name=""/>
        <dsp:cNvSpPr/>
      </dsp:nvSpPr>
      <dsp:spPr>
        <a:xfrm>
          <a:off x="8196800" y="887957"/>
          <a:ext cx="2561089" cy="1024435"/>
        </a:xfrm>
        <a:prstGeom prst="chevron">
          <a:avLst/>
        </a:prstGeom>
        <a:solidFill>
          <a:schemeClr val="accent5">
            <a:hueOff val="-1778370"/>
            <a:satOff val="-81538"/>
            <a:lumOff val="4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Introduce and Manage laundry service</a:t>
          </a:r>
        </a:p>
      </dsp:txBody>
      <dsp:txXfrm>
        <a:off x="8709018" y="887957"/>
        <a:ext cx="1536654" cy="1024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7368D-6030-4005-8B6A-1A8327EE0B4B}">
      <dsp:nvSpPr>
        <dsp:cNvPr id="0" name=""/>
        <dsp:cNvSpPr/>
      </dsp:nvSpPr>
      <dsp:spPr>
        <a:xfrm>
          <a:off x="4422203" y="368446"/>
          <a:ext cx="1258205" cy="125820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a:rPr>
            <a:t>Gowns returned to NHS</a:t>
          </a:r>
          <a:endParaRPr lang="en-GB" sz="1200" kern="1200" dirty="0">
            <a:latin typeface="Arial"/>
          </a:endParaRPr>
        </a:p>
      </dsp:txBody>
      <dsp:txXfrm>
        <a:off x="4606463" y="552706"/>
        <a:ext cx="889685" cy="889685"/>
      </dsp:txXfrm>
    </dsp:sp>
    <dsp:sp modelId="{FFE23FC0-1BF5-48E2-8E92-E197E740C18E}">
      <dsp:nvSpPr>
        <dsp:cNvPr id="0" name=""/>
        <dsp:cNvSpPr/>
      </dsp:nvSpPr>
      <dsp:spPr>
        <a:xfrm rot="624516">
          <a:off x="5850748" y="973562"/>
          <a:ext cx="451689" cy="4246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5851796" y="1046983"/>
        <a:ext cx="324296" cy="254786"/>
      </dsp:txXfrm>
    </dsp:sp>
    <dsp:sp modelId="{74CA2F13-70C8-4C49-9BCC-10DCCFB3246F}">
      <dsp:nvSpPr>
        <dsp:cNvPr id="0" name=""/>
        <dsp:cNvSpPr/>
      </dsp:nvSpPr>
      <dsp:spPr>
        <a:xfrm>
          <a:off x="6497924" y="749735"/>
          <a:ext cx="1258205" cy="1258205"/>
        </a:xfrm>
        <a:prstGeom prst="ellipse">
          <a:avLst/>
        </a:prstGeom>
        <a:solidFill>
          <a:schemeClr val="accent5">
            <a:hueOff val="-355674"/>
            <a:satOff val="-16308"/>
            <a:lumOff val="9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Arial"/>
            </a:rPr>
            <a:t>Gowns provided in storerooms and robing rooms</a:t>
          </a:r>
        </a:p>
      </dsp:txBody>
      <dsp:txXfrm>
        <a:off x="6682184" y="933995"/>
        <a:ext cx="889685" cy="889685"/>
      </dsp:txXfrm>
    </dsp:sp>
    <dsp:sp modelId="{C244BB5D-B7AF-4D03-9514-052E885D7F8E}">
      <dsp:nvSpPr>
        <dsp:cNvPr id="0" name=""/>
        <dsp:cNvSpPr/>
      </dsp:nvSpPr>
      <dsp:spPr>
        <a:xfrm rot="5274056">
          <a:off x="6993745" y="2101650"/>
          <a:ext cx="335112" cy="424644"/>
        </a:xfrm>
        <a:prstGeom prst="rightArrow">
          <a:avLst>
            <a:gd name="adj1" fmla="val 60000"/>
            <a:gd name="adj2" fmla="val 50000"/>
          </a:avLst>
        </a:prstGeom>
        <a:solidFill>
          <a:schemeClr val="accent5">
            <a:hueOff val="-355674"/>
            <a:satOff val="-16308"/>
            <a:lumOff val="9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7042171" y="2136346"/>
        <a:ext cx="234578" cy="254786"/>
      </dsp:txXfrm>
    </dsp:sp>
    <dsp:sp modelId="{5EDD8D50-A738-4623-9857-FF26B64D892E}">
      <dsp:nvSpPr>
        <dsp:cNvPr id="0" name=""/>
        <dsp:cNvSpPr/>
      </dsp:nvSpPr>
      <dsp:spPr>
        <a:xfrm>
          <a:off x="6567168" y="2638960"/>
          <a:ext cx="1258205" cy="1258205"/>
        </a:xfrm>
        <a:prstGeom prst="ellipse">
          <a:avLst/>
        </a:prstGeom>
        <a:solidFill>
          <a:schemeClr val="accent5">
            <a:hueOff val="-711348"/>
            <a:satOff val="-32615"/>
            <a:lumOff val="18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Gowns donned and used by clinical staff</a:t>
          </a:r>
          <a:endParaRPr lang="en-GB" sz="1200" kern="1200"/>
        </a:p>
      </dsp:txBody>
      <dsp:txXfrm>
        <a:off x="6751428" y="2823220"/>
        <a:ext cx="889685" cy="889685"/>
      </dsp:txXfrm>
    </dsp:sp>
    <dsp:sp modelId="{EFC62077-361C-45D1-BF82-D29610BCCFBB}">
      <dsp:nvSpPr>
        <dsp:cNvPr id="0" name=""/>
        <dsp:cNvSpPr/>
      </dsp:nvSpPr>
      <dsp:spPr>
        <a:xfrm rot="10262122">
          <a:off x="6241373" y="3187641"/>
          <a:ext cx="237535" cy="424644"/>
        </a:xfrm>
        <a:prstGeom prst="rightArrow">
          <a:avLst>
            <a:gd name="adj1" fmla="val 60000"/>
            <a:gd name="adj2" fmla="val 50000"/>
          </a:avLst>
        </a:prstGeom>
        <a:solidFill>
          <a:schemeClr val="accent5">
            <a:hueOff val="-711348"/>
            <a:satOff val="-32615"/>
            <a:lumOff val="18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6312198" y="3267018"/>
        <a:ext cx="166275" cy="254786"/>
      </dsp:txXfrm>
    </dsp:sp>
    <dsp:sp modelId="{10CA1F85-8CCE-46FE-A63D-1CABBC848A7E}">
      <dsp:nvSpPr>
        <dsp:cNvPr id="0" name=""/>
        <dsp:cNvSpPr/>
      </dsp:nvSpPr>
      <dsp:spPr>
        <a:xfrm>
          <a:off x="4024611" y="2577587"/>
          <a:ext cx="2121435" cy="2046961"/>
        </a:xfrm>
        <a:prstGeom prst="ellipse">
          <a:avLst/>
        </a:prstGeom>
        <a:solidFill>
          <a:schemeClr val="accent5">
            <a:hueOff val="-1067022"/>
            <a:satOff val="-48923"/>
            <a:lumOff val="27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a:solidFill>
                <a:schemeClr val="bg1"/>
              </a:solidFill>
              <a:latin typeface="Arial"/>
            </a:rPr>
            <a:t>Used gowns sent for laundry. </a:t>
          </a:r>
        </a:p>
        <a:p>
          <a:pPr marL="0" lvl="0" indent="0" algn="ctr" defTabSz="533400" rtl="0">
            <a:lnSpc>
              <a:spcPct val="90000"/>
            </a:lnSpc>
            <a:spcBef>
              <a:spcPct val="0"/>
            </a:spcBef>
            <a:spcAft>
              <a:spcPct val="35000"/>
            </a:spcAft>
            <a:buNone/>
          </a:pPr>
          <a:r>
            <a:rPr lang="en-GB" sz="1200" kern="1200">
              <a:solidFill>
                <a:schemeClr val="bg1"/>
              </a:solidFill>
              <a:latin typeface="Arial"/>
            </a:rPr>
            <a:t>Infectious gowns double bagged in dissolvable bag inside impermeable bag and placed in collection bins  (</a:t>
          </a:r>
          <a:r>
            <a:rPr lang="en-GB" sz="1200" kern="1200">
              <a:latin typeface="Arial"/>
              <a:hlinkClick xmlns:r="http://schemas.openxmlformats.org/officeDocument/2006/relationships" r:id="rId1"/>
            </a:rPr>
            <a:t>HTM:01-04</a:t>
          </a:r>
          <a:r>
            <a:rPr lang="en-GB" sz="1200" kern="1200">
              <a:latin typeface="Arial"/>
            </a:rPr>
            <a:t>)</a:t>
          </a:r>
          <a:endParaRPr lang="en-GB" sz="1200" kern="1200"/>
        </a:p>
      </dsp:txBody>
      <dsp:txXfrm>
        <a:off x="4335288" y="2877357"/>
        <a:ext cx="1500081" cy="1447421"/>
      </dsp:txXfrm>
    </dsp:sp>
    <dsp:sp modelId="{8CB7FD80-C688-49DD-8C0F-49B2480F7D4B}">
      <dsp:nvSpPr>
        <dsp:cNvPr id="0" name=""/>
        <dsp:cNvSpPr/>
      </dsp:nvSpPr>
      <dsp:spPr>
        <a:xfrm rot="11397138">
          <a:off x="3790358" y="3177256"/>
          <a:ext cx="179379" cy="424644"/>
        </a:xfrm>
        <a:prstGeom prst="rightArrow">
          <a:avLst>
            <a:gd name="adj1" fmla="val 60000"/>
            <a:gd name="adj2" fmla="val 50000"/>
          </a:avLst>
        </a:prstGeom>
        <a:solidFill>
          <a:schemeClr val="accent5">
            <a:hueOff val="-1067022"/>
            <a:satOff val="-48923"/>
            <a:lumOff val="27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3843767" y="3266835"/>
        <a:ext cx="125565" cy="254786"/>
      </dsp:txXfrm>
    </dsp:sp>
    <dsp:sp modelId="{F83CF3E0-E8ED-4CEF-B079-EF139724BF8F}">
      <dsp:nvSpPr>
        <dsp:cNvPr id="0" name=""/>
        <dsp:cNvSpPr/>
      </dsp:nvSpPr>
      <dsp:spPr>
        <a:xfrm>
          <a:off x="2277232" y="2596417"/>
          <a:ext cx="1444960" cy="1277380"/>
        </a:xfrm>
        <a:prstGeom prst="ellipse">
          <a:avLst/>
        </a:prstGeom>
        <a:solidFill>
          <a:schemeClr val="accent5">
            <a:hueOff val="-1422696"/>
            <a:satOff val="-65230"/>
            <a:lumOff val="36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Arial"/>
            </a:rPr>
            <a:t>Laundry sent for cleaning and repairs</a:t>
          </a:r>
        </a:p>
      </dsp:txBody>
      <dsp:txXfrm>
        <a:off x="2488841" y="2783485"/>
        <a:ext cx="1021742" cy="903244"/>
      </dsp:txXfrm>
    </dsp:sp>
    <dsp:sp modelId="{6EADD7AE-0E30-4657-AE5A-CF7F6A69C0D2}">
      <dsp:nvSpPr>
        <dsp:cNvPr id="0" name=""/>
        <dsp:cNvSpPr/>
      </dsp:nvSpPr>
      <dsp:spPr>
        <a:xfrm rot="16373961">
          <a:off x="2887374" y="2093355"/>
          <a:ext cx="318822" cy="424644"/>
        </a:xfrm>
        <a:prstGeom prst="rightArrow">
          <a:avLst>
            <a:gd name="adj1" fmla="val 60000"/>
            <a:gd name="adj2" fmla="val 50000"/>
          </a:avLst>
        </a:prstGeom>
        <a:solidFill>
          <a:schemeClr val="accent5">
            <a:hueOff val="-1422696"/>
            <a:satOff val="-65230"/>
            <a:lumOff val="36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932779" y="2226046"/>
        <a:ext cx="223175" cy="254786"/>
      </dsp:txXfrm>
    </dsp:sp>
    <dsp:sp modelId="{8817548D-AA81-4A28-9893-116BFAE7DFEF}">
      <dsp:nvSpPr>
        <dsp:cNvPr id="0" name=""/>
        <dsp:cNvSpPr/>
      </dsp:nvSpPr>
      <dsp:spPr>
        <a:xfrm>
          <a:off x="2465174" y="738875"/>
          <a:ext cx="1258205" cy="1258205"/>
        </a:xfrm>
        <a:prstGeom prst="ellipse">
          <a:avLst/>
        </a:prstGeom>
        <a:solidFill>
          <a:schemeClr val="accent5">
            <a:hueOff val="-1778370"/>
            <a:satOff val="-81538"/>
            <a:lumOff val="4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100000"/>
            </a:lnSpc>
            <a:spcBef>
              <a:spcPct val="0"/>
            </a:spcBef>
            <a:spcAft>
              <a:spcPct val="35000"/>
            </a:spcAft>
            <a:buNone/>
          </a:pPr>
          <a:r>
            <a:rPr lang="en-GB" sz="1200" kern="0" baseline="0" dirty="0">
              <a:latin typeface="Arial"/>
            </a:rPr>
            <a:t>  </a:t>
          </a:r>
          <a:endParaRPr lang="en-GB" sz="1200" kern="0" baseline="0" dirty="0"/>
        </a:p>
      </dsp:txBody>
      <dsp:txXfrm>
        <a:off x="2649434" y="923135"/>
        <a:ext cx="889685" cy="889685"/>
      </dsp:txXfrm>
    </dsp:sp>
    <dsp:sp modelId="{09C28B82-B819-4B38-B297-9AED5ABB6027}">
      <dsp:nvSpPr>
        <dsp:cNvPr id="0" name=""/>
        <dsp:cNvSpPr/>
      </dsp:nvSpPr>
      <dsp:spPr>
        <a:xfrm rot="20956908">
          <a:off x="3867583" y="972488"/>
          <a:ext cx="388793" cy="424644"/>
        </a:xfrm>
        <a:prstGeom prst="rightArrow">
          <a:avLst>
            <a:gd name="adj1" fmla="val 60000"/>
            <a:gd name="adj2" fmla="val 50000"/>
          </a:avLst>
        </a:prstGeom>
        <a:solidFill>
          <a:schemeClr val="accent5">
            <a:hueOff val="-1778370"/>
            <a:satOff val="-81538"/>
            <a:lumOff val="456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868600" y="1068263"/>
        <a:ext cx="272155" cy="2547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BABD3-5627-46B4-B9E0-C39EC0CC0F65}" type="datetimeFigureOut">
              <a:t>4/19/2024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5CA8A-6960-4E32-A0E8-C8AA6F860CD0}" type="slidenum">
              <a:t>‹#›</a:t>
            </a:fld>
            <a:endParaRPr lang="en-GB"/>
          </a:p>
        </p:txBody>
      </p:sp>
    </p:spTree>
    <p:extLst>
      <p:ext uri="{BB962C8B-B14F-4D97-AF65-F5344CB8AC3E}">
        <p14:creationId xmlns:p14="http://schemas.microsoft.com/office/powerpoint/2010/main" val="399874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csed.ac.uk/professional-support-development-resources/environmental-sustainability-and-surgery/green-theatre-check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 COMMENT - </a:t>
            </a:r>
          </a:p>
          <a:p>
            <a:r>
              <a:rPr lang="en-US"/>
              <a:t>This information is required to ensure the process of manufacturing the sterile surgical gown is comprehensive. It is not just a case of purchasing a gown fabric compliant to the performance requirement in its initial state, the management system and process validation is required to ensure the reusable gown meets the essential requirements throughout its life and following numerous decontamination and sterilisation processes: </a:t>
            </a:r>
          </a:p>
          <a:p>
            <a:r>
              <a:rPr lang="en-US"/>
              <a:t>• There are several criteria required to place a sterile gown on the market in accordance with the Medical Devices Directive 93/42/EEC. It is a legal requirement for the manufacturer or processor to be registered with the Medicines and Healthcare products Regulatory Authority (MHRA). Elis is certified through Approved Body SGS (0120) who are accredited by the MHRA as the UK Competent Authority for medical devices.</a:t>
            </a:r>
          </a:p>
          <a:p>
            <a:r>
              <a:rPr lang="en-US"/>
              <a:t>• Fabric manufacture and performance is covered under the European Norm BS EN 13795-1:2019 – Requirements and Test Methods Part 1 Surgical Drapes and Gowns. This standard is required whether for reusable or disposable drapes and gowns, products must meet all the requirements specified in the standard throughout their whole life. BS EN 13795 specifies test methods for evaluating the identified characteristics of surgical drapes and gowns and sets performance requirements for these medical devices. The base materials used within Elis surgical gowns include a combination of densely woven microfilament polyester and 3-ply laminates dependent upon the level of performance required as specified in BS EN 13795. </a:t>
            </a:r>
          </a:p>
          <a:p>
            <a:r>
              <a:rPr lang="en-US"/>
              <a:t>• In order to achieve the performance requirements for whole life with reusable textiles, a Quality Management System is required. The standard specific to Medical Devices is ISO 13485:2016 Medical Devices - Quality Management Systems - Requirements for Regulatory Purposes. This is an ISO Standard (International </a:t>
            </a:r>
            <a:r>
              <a:rPr lang="en-US" err="1"/>
              <a:t>Organisation</a:t>
            </a:r>
            <a:r>
              <a:rPr lang="en-US"/>
              <a:t> for </a:t>
            </a:r>
            <a:r>
              <a:rPr lang="en-US" err="1"/>
              <a:t>Standardisation</a:t>
            </a:r>
            <a:r>
              <a:rPr lang="en-US"/>
              <a:t>) so can be used globally. It represents the exact requirements for a comprehensive quality management system for the design and safe manufacture of medical devices. Elis is certified though SGS; as we provide the Medical Device i.e. sterile gown pack, Elis is the legal manufacturer irrespective of who supplied the original gown. ISO 13485 is the foundation for proving compliance with the MDD UK and ensuring consistent procedures and processes.</a:t>
            </a:r>
            <a:endParaRPr lang="en-US">
              <a:cs typeface="Calibri"/>
            </a:endParaRPr>
          </a:p>
          <a:p>
            <a:r>
              <a:rPr lang="en-US"/>
              <a:t>• Any surgical gown processor should adopt a risk assessment and biocontamination control approach. BS EN 14065:2016 describes a management system for assuring the microbiological quality of processed textiles used in specifically defined sectors such as surgical textiles, in which it is necessary to control microbiological contamination. The minimum laundering requirements are in compliance with HTM 01-04 Decontamination of linen for health and social care. Elis are audited against BS EN 14065:2016.</a:t>
            </a:r>
            <a:endParaRPr lang="en-US">
              <a:cs typeface="Calibri"/>
            </a:endParaRPr>
          </a:p>
          <a:p>
            <a:r>
              <a:rPr lang="en-US"/>
              <a:t>• Reusable surgical gowns are steam </a:t>
            </a:r>
            <a:r>
              <a:rPr lang="en-US" err="1"/>
              <a:t>sterilised</a:t>
            </a:r>
            <a:r>
              <a:rPr lang="en-US"/>
              <a:t> in accordance with Health Technical Memorandum 01-01 – Decontamination of reusable medical devices, which covers the various types of decontamination equipment to be used for the reprocessing of medical devices.</a:t>
            </a:r>
            <a:endParaRPr lang="en-US">
              <a:cs typeface="Calibri"/>
            </a:endParaRPr>
          </a:p>
          <a:p>
            <a:r>
              <a:rPr lang="en-US"/>
              <a:t>January 11, 2024 at 1:50 PM</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15CA8A-6960-4E32-A0E8-C8AA6F860CD0}" type="slidenum">
              <a:rPr lang="en-GB"/>
              <a:t>1</a:t>
            </a:fld>
            <a:endParaRPr lang="en-GB"/>
          </a:p>
        </p:txBody>
      </p:sp>
    </p:spTree>
    <p:extLst>
      <p:ext uri="{BB962C8B-B14F-4D97-AF65-F5344CB8AC3E}">
        <p14:creationId xmlns:p14="http://schemas.microsoft.com/office/powerpoint/2010/main" val="26086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a:solidFill>
                  <a:schemeClr val="tx1">
                    <a:lumMod val="95000"/>
                    <a:lumOff val="5000"/>
                  </a:schemeClr>
                </a:solidFill>
                <a:cs typeface="Arial"/>
              </a:rPr>
              <a:t>Reusable isolation gowns are available through </a:t>
            </a:r>
            <a:r>
              <a:rPr lang="en-GB" sz="1200" kern="0">
                <a:solidFill>
                  <a:srgbClr val="FF0000"/>
                </a:solidFill>
                <a:cs typeface="Arial"/>
              </a:rPr>
              <a:t>DHSC </a:t>
            </a:r>
            <a:r>
              <a:rPr lang="en-GB" sz="1200" kern="0">
                <a:solidFill>
                  <a:schemeClr val="tx1">
                    <a:lumMod val="95000"/>
                    <a:lumOff val="5000"/>
                  </a:schemeClr>
                </a:solidFill>
                <a:cs typeface="Arial"/>
              </a:rPr>
              <a:t>and with compatible laundry services available through </a:t>
            </a:r>
            <a:r>
              <a:rPr lang="en-GB" sz="1200" kern="0">
                <a:solidFill>
                  <a:schemeClr val="tx1">
                    <a:lumMod val="95000"/>
                    <a:lumOff val="5000"/>
                  </a:schemeClr>
                </a:solidFill>
                <a:highlight>
                  <a:srgbClr val="FFFF00"/>
                </a:highlight>
                <a:cs typeface="Arial"/>
              </a:rPr>
              <a:t>NHS Supply or Crown Commercial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a:solidFill>
                <a:schemeClr val="tx1">
                  <a:lumMod val="95000"/>
                  <a:lumOff val="5000"/>
                </a:schemeClr>
              </a:solidFill>
              <a:highlight>
                <a:srgbClr val="FFFF00"/>
              </a:highligh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a:rPr>
              <a:t>Gowns account for ~£10m out of £71m spent on PPE by providers,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a:solidFill>
                <a:schemeClr val="tx1">
                  <a:lumMod val="95000"/>
                  <a:lumOff val="5000"/>
                </a:schemeClr>
              </a:solidFill>
              <a:highlight>
                <a:srgbClr val="FFFF00"/>
              </a:highligh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505050"/>
                </a:solidFill>
                <a:effectLst/>
                <a:latin typeface="helvetica" panose="020B0604020202020204" pitchFamily="34" charset="0"/>
              </a:rPr>
              <a:t>industrial laundering did not have a detrimental effect on the reusable gowns for any measured performance parameter.</a:t>
            </a:r>
            <a:endParaRPr lang="en-GB" sz="1200" kern="0">
              <a:solidFill>
                <a:schemeClr val="tx1">
                  <a:lumMod val="95000"/>
                  <a:lumOff val="5000"/>
                </a:schemeClr>
              </a:solidFill>
              <a:highlight>
                <a:srgbClr val="FFFF00"/>
              </a:highlight>
              <a:cs typeface="Arial"/>
            </a:endParaRPr>
          </a:p>
          <a:p>
            <a:endParaRPr lang="en-GB"/>
          </a:p>
        </p:txBody>
      </p:sp>
      <p:sp>
        <p:nvSpPr>
          <p:cNvPr id="4" name="Slide Number Placeholder 3"/>
          <p:cNvSpPr>
            <a:spLocks noGrp="1"/>
          </p:cNvSpPr>
          <p:nvPr>
            <p:ph type="sldNum" sz="quarter" idx="5"/>
          </p:nvPr>
        </p:nvSpPr>
        <p:spPr/>
        <p:txBody>
          <a:bodyPr/>
          <a:lstStyle/>
          <a:p>
            <a:fld id="{3D15CA8A-6960-4E32-A0E8-C8AA6F860CD0}" type="slidenum">
              <a:rPr lang="en-GB" smtClean="0"/>
              <a:t>2</a:t>
            </a:fld>
            <a:endParaRPr lang="en-GB"/>
          </a:p>
        </p:txBody>
      </p:sp>
    </p:spTree>
    <p:extLst>
      <p:ext uri="{BB962C8B-B14F-4D97-AF65-F5344CB8AC3E}">
        <p14:creationId xmlns:p14="http://schemas.microsoft.com/office/powerpoint/2010/main" val="377307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5CA8A-6960-4E32-A0E8-C8AA6F860CD0}" type="slidenum">
              <a:rPr lang="en-GB" smtClean="0"/>
              <a:t>3</a:t>
            </a:fld>
            <a:endParaRPr lang="en-GB"/>
          </a:p>
        </p:txBody>
      </p:sp>
    </p:spTree>
    <p:extLst>
      <p:ext uri="{BB962C8B-B14F-4D97-AF65-F5344CB8AC3E}">
        <p14:creationId xmlns:p14="http://schemas.microsoft.com/office/powerpoint/2010/main" val="56705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a:p>
            <a:r>
              <a:rPr lang="en-US"/>
              <a:t>Green Theatre Checklist – preparing for surgery switch to reusable textiles </a:t>
            </a:r>
            <a:r>
              <a:rPr lang="en-GB">
                <a:hlinkClick r:id="rId3"/>
              </a:rPr>
              <a:t>Green Theatre Checklist | RCSEd</a:t>
            </a:r>
            <a:endParaRPr lang="en-GB">
              <a:ea typeface="Calibri"/>
              <a:cs typeface="Calibri"/>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a typeface="+mn-lt"/>
                <a:cs typeface="+mn-lt"/>
              </a:rPr>
              <a:t>Notes</a:t>
            </a:r>
          </a:p>
          <a:p>
            <a:endParaRPr lang="en-GB" sz="1200">
              <a:ea typeface="+mn-lt"/>
              <a:cs typeface="+mn-lt"/>
            </a:endParaRPr>
          </a:p>
          <a:p>
            <a:r>
              <a:rPr lang="en-GB" sz="1200">
                <a:ea typeface="+mn-lt"/>
                <a:cs typeface="+mn-lt"/>
              </a:rPr>
              <a:t>Stockport survey – other results </a:t>
            </a:r>
            <a:r>
              <a:rPr lang="en-US" b="0" i="0">
                <a:effectLst/>
                <a:latin typeface="Arial"/>
                <a:cs typeface="Arial"/>
              </a:rPr>
              <a:t>Ease of opening the packaging and putting on the gowns, as well as the sizing of them, also ranked high.</a:t>
            </a:r>
            <a:r>
              <a:rPr lang="en-US">
                <a:latin typeface="Arial"/>
                <a:cs typeface="Arial"/>
              </a:rPr>
              <a:t> </a:t>
            </a:r>
            <a:endParaRPr lang="en-US" b="0" i="0">
              <a:effectLst/>
              <a:latin typeface="Arial" panose="020B0604020202020204" pitchFamily="34" charset="0"/>
              <a:cs typeface="Arial"/>
            </a:endParaRPr>
          </a:p>
          <a:p>
            <a:endParaRPr lang="en-US" sz="1800" b="0" i="0">
              <a:solidFill>
                <a:srgbClr val="000000"/>
              </a:solidFill>
              <a:effectLst/>
              <a:latin typeface="Calibri" panose="020F0502020204030204" pitchFamily="34" charset="0"/>
            </a:endParaRPr>
          </a:p>
          <a:p>
            <a:r>
              <a:rPr lang="en-US" sz="1800" b="0" i="0">
                <a:solidFill>
                  <a:srgbClr val="000000"/>
                </a:solidFill>
                <a:effectLst/>
                <a:latin typeface="Calibri"/>
                <a:ea typeface="Calibri"/>
                <a:cs typeface="Calibri"/>
              </a:rPr>
              <a:t>Royal Liverpool case study - Misconceptions were found to be more prevalent in longer-serving staff members, although it seemed to be a commonly held view amongst all end users that multi-use surgical gowns were heavy, cumbersome and uncomfortable. </a:t>
            </a:r>
            <a:r>
              <a:rPr lang="en-GB" b="0" i="0">
                <a:solidFill>
                  <a:srgbClr val="000000"/>
                </a:solidFill>
                <a:effectLst/>
                <a:latin typeface="WordVisi_MSFontService"/>
              </a:rPr>
              <a:t>today’s engineered fabrics are significantly more lightweight, breathable and wearable than previous alternatives. </a:t>
            </a:r>
            <a:r>
              <a:rPr lang="en-US" b="0" i="0">
                <a:solidFill>
                  <a:srgbClr val="000000"/>
                </a:solidFill>
                <a:effectLst/>
                <a:latin typeface="Calibri"/>
                <a:ea typeface="Calibri"/>
                <a:cs typeface="Calibri"/>
              </a:rPr>
              <a:t>ne of our consultants even offered to have himself covered in water while wearing one of the garments to test its properties in terms of fluid repellence, and discovered it performed extremely well. </a:t>
            </a:r>
            <a:r>
              <a:rPr lang="en-GB" b="0" i="0">
                <a:solidFill>
                  <a:srgbClr val="000000"/>
                </a:solidFill>
                <a:effectLst/>
                <a:latin typeface="WordVisi_MSFontService"/>
              </a:rPr>
              <a:t>In addition, as the disposable products were lower density than the multi-use products, additional layers may have been required for longer and more complex procedures, meaning more time spent preparing the patient for surgery and greater overall cost.</a:t>
            </a:r>
          </a:p>
          <a:p>
            <a:endParaRPr lang="en-GB"/>
          </a:p>
        </p:txBody>
      </p:sp>
      <p:sp>
        <p:nvSpPr>
          <p:cNvPr id="4" name="Slide Number Placeholder 3"/>
          <p:cNvSpPr>
            <a:spLocks noGrp="1"/>
          </p:cNvSpPr>
          <p:nvPr>
            <p:ph type="sldNum" sz="quarter" idx="5"/>
          </p:nvPr>
        </p:nvSpPr>
        <p:spPr/>
        <p:txBody>
          <a:bodyPr/>
          <a:lstStyle/>
          <a:p>
            <a:fld id="{3D15CA8A-6960-4E32-A0E8-C8AA6F860CD0}" type="slidenum">
              <a:rPr lang="en-GB" smtClean="0"/>
              <a:t>4</a:t>
            </a:fld>
            <a:endParaRPr lang="en-GB"/>
          </a:p>
        </p:txBody>
      </p:sp>
    </p:spTree>
    <p:extLst>
      <p:ext uri="{BB962C8B-B14F-4D97-AF65-F5344CB8AC3E}">
        <p14:creationId xmlns:p14="http://schemas.microsoft.com/office/powerpoint/2010/main" val="418420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Synergy data</a:t>
            </a:r>
          </a:p>
          <a:p>
            <a:r>
              <a:rPr lang="en-GB" sz="1800">
                <a:effectLst/>
                <a:latin typeface="Calibri" panose="020F0502020204030204" pitchFamily="34" charset="0"/>
                <a:ea typeface="Times New Roman" panose="02020603050405020304" pitchFamily="18" charset="0"/>
              </a:rPr>
              <a:t>2019 - Sterile Gowns Delivered:- 128253 and 0 PPE Gowns</a:t>
            </a:r>
            <a:endParaRPr lang="en-GB" sz="1800">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Times New Roman" panose="02020603050405020304" pitchFamily="18" charset="0"/>
              </a:rPr>
              <a:t>2020 - Sterile Gowns Delivered - 94379 and 73983 PPE Gowns</a:t>
            </a:r>
            <a:endParaRPr lang="en-GB" sz="1800">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Times New Roman" panose="02020603050405020304" pitchFamily="18" charset="0"/>
              </a:rPr>
              <a:t>2021 - Sterile Gowns Delivered - 92680 and 68960 PPE Gowns</a:t>
            </a:r>
            <a:endParaRPr lang="en-GB" sz="1800">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Times New Roman" panose="02020603050405020304" pitchFamily="18" charset="0"/>
              </a:rPr>
              <a:t>2022 - Sterile Gowns Delivered - 102660 and 2880 PPE Gowns</a:t>
            </a:r>
            <a:endParaRPr lang="en-US">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fld id="{B441D9D4-CA5C-4489-B3DA-86B0FD926B60}" type="slidenum">
              <a:rPr lang="en-GB" smtClean="0"/>
              <a:t>6</a:t>
            </a:fld>
            <a:endParaRPr lang="en-GB"/>
          </a:p>
        </p:txBody>
      </p:sp>
    </p:spTree>
    <p:extLst>
      <p:ext uri="{BB962C8B-B14F-4D97-AF65-F5344CB8AC3E}">
        <p14:creationId xmlns:p14="http://schemas.microsoft.com/office/powerpoint/2010/main" val="425029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B441D9D4-CA5C-4489-B3DA-86B0FD926B60}" type="slidenum">
              <a:rPr lang="en-GB" smtClean="0"/>
              <a:t>7</a:t>
            </a:fld>
            <a:endParaRPr lang="en-GB"/>
          </a:p>
        </p:txBody>
      </p:sp>
    </p:spTree>
    <p:extLst>
      <p:ext uri="{BB962C8B-B14F-4D97-AF65-F5344CB8AC3E}">
        <p14:creationId xmlns:p14="http://schemas.microsoft.com/office/powerpoint/2010/main" val="233181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a:rPr>
              <a:t>They use </a:t>
            </a:r>
            <a:r>
              <a:rPr lang="en-GB" sz="1200">
                <a:highlight>
                  <a:srgbClr val="FFFF00"/>
                </a:highlight>
                <a:cs typeface="Arial"/>
              </a:rPr>
              <a:t>2,000 gowns per week across 6 theatres, 97,600 gowns p.a., generating 14 Tonnes waste and 88 tCO2e carbon per annum (is this 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highlight>
                <a:srgbClr val="FFFF00"/>
              </a:highligh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ighlight>
                  <a:srgbClr val="FFFF00"/>
                </a:highlight>
                <a:cs typeface="Arial"/>
              </a:rPr>
              <a:t>61 t CO2e carbon saved equivalent to emissions sequestered annually by forest size of 234 football pitches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ighlight>
                  <a:srgbClr val="FFFF00"/>
                </a:highlight>
                <a:cs typeface="Arial"/>
              </a:rPr>
              <a:t>12.6 t of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highlight>
                <a:srgbClr val="FFFF00"/>
              </a:highlight>
              <a:cs typeface="Arial"/>
            </a:endParaRPr>
          </a:p>
          <a:p>
            <a:endParaRPr lang="en-GB"/>
          </a:p>
        </p:txBody>
      </p:sp>
      <p:sp>
        <p:nvSpPr>
          <p:cNvPr id="4" name="Slide Number Placeholder 3"/>
          <p:cNvSpPr>
            <a:spLocks noGrp="1"/>
          </p:cNvSpPr>
          <p:nvPr>
            <p:ph type="sldNum" sz="quarter" idx="10"/>
          </p:nvPr>
        </p:nvSpPr>
        <p:spPr/>
        <p:txBody>
          <a:bodyPr/>
          <a:lstStyle/>
          <a:p>
            <a:fld id="{B441D9D4-CA5C-4489-B3DA-86B0FD926B60}" type="slidenum">
              <a:rPr lang="en-GB" smtClean="0"/>
              <a:t>8</a:t>
            </a:fld>
            <a:endParaRPr lang="en-GB"/>
          </a:p>
        </p:txBody>
      </p:sp>
    </p:spTree>
    <p:extLst>
      <p:ext uri="{BB962C8B-B14F-4D97-AF65-F5344CB8AC3E}">
        <p14:creationId xmlns:p14="http://schemas.microsoft.com/office/powerpoint/2010/main" val="198618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15CA8A-6960-4E32-A0E8-C8AA6F860CD0}" type="slidenum">
              <a:rPr lang="en-GB" smtClean="0"/>
              <a:t>9</a:t>
            </a:fld>
            <a:endParaRPr lang="en-GB"/>
          </a:p>
        </p:txBody>
      </p:sp>
    </p:spTree>
    <p:extLst>
      <p:ext uri="{BB962C8B-B14F-4D97-AF65-F5344CB8AC3E}">
        <p14:creationId xmlns:p14="http://schemas.microsoft.com/office/powerpoint/2010/main" val="312607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 FGDA going to use ISO 13485 as basis for quality system legislation</a:t>
            </a:r>
          </a:p>
        </p:txBody>
      </p:sp>
      <p:sp>
        <p:nvSpPr>
          <p:cNvPr id="4" name="Slide Number Placeholder 3"/>
          <p:cNvSpPr>
            <a:spLocks noGrp="1"/>
          </p:cNvSpPr>
          <p:nvPr>
            <p:ph type="sldNum" sz="quarter" idx="5"/>
          </p:nvPr>
        </p:nvSpPr>
        <p:spPr/>
        <p:txBody>
          <a:bodyPr/>
          <a:lstStyle/>
          <a:p>
            <a:fld id="{3D15CA8A-6960-4E32-A0E8-C8AA6F860CD0}" type="slidenum">
              <a:rPr lang="en-GB" smtClean="0"/>
              <a:t>10</a:t>
            </a:fld>
            <a:endParaRPr lang="en-GB"/>
          </a:p>
        </p:txBody>
      </p:sp>
    </p:spTree>
    <p:extLst>
      <p:ext uri="{BB962C8B-B14F-4D97-AF65-F5344CB8AC3E}">
        <p14:creationId xmlns:p14="http://schemas.microsoft.com/office/powerpoint/2010/main" val="3533935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chemeClr val="accent5"/>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116063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3389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8"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1"/>
            <a:ext cx="5723164"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09576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278156"/>
            <a:ext cx="87560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8"/>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1"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spTree>
    <p:extLst>
      <p:ext uri="{BB962C8B-B14F-4D97-AF65-F5344CB8AC3E}">
        <p14:creationId xmlns:p14="http://schemas.microsoft.com/office/powerpoint/2010/main" val="424479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634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2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3"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ICT Design Reference Group: Kick off call</a:t>
            </a:r>
          </a:p>
        </p:txBody>
      </p:sp>
    </p:spTree>
    <p:extLst>
      <p:ext uri="{BB962C8B-B14F-4D97-AF65-F5344CB8AC3E}">
        <p14:creationId xmlns:p14="http://schemas.microsoft.com/office/powerpoint/2010/main" val="281902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88352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F97DD-9D8B-4D53-B1F5-2C8F691D2E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6475151-B9DE-4723-BD8B-DD6DC409EC9D}"/>
              </a:ext>
            </a:extLst>
          </p:cNvPr>
          <p:cNvSpPr>
            <a:spLocks noGrp="1"/>
          </p:cNvSpPr>
          <p:nvPr>
            <p:ph type="title"/>
          </p:nvPr>
        </p:nvSpPr>
        <p:spPr/>
        <p:txBody>
          <a:bodyPr anchor="ctr" anchorCtr="0"/>
          <a:lstStyle>
            <a:lvl1pPr>
              <a:defRPr sz="2800"/>
            </a:lvl1pPr>
          </a:lstStyle>
          <a:p>
            <a:r>
              <a:rPr lang="en-US"/>
              <a:t>Click to edit Master title style</a:t>
            </a:r>
            <a:endParaRPr lang="en-GB"/>
          </a:p>
        </p:txBody>
      </p:sp>
    </p:spTree>
    <p:extLst>
      <p:ext uri="{BB962C8B-B14F-4D97-AF65-F5344CB8AC3E}">
        <p14:creationId xmlns:p14="http://schemas.microsoft.com/office/powerpoint/2010/main" val="167488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26770" y="226818"/>
            <a:ext cx="9969231" cy="831850"/>
          </a:xfrm>
        </p:spPr>
        <p:txBody>
          <a:bodyPr anchor="t"/>
          <a:lstStyle>
            <a:lvl1pPr>
              <a:defRPr/>
            </a:lvl1pPr>
          </a:lstStyle>
          <a:p>
            <a:r>
              <a:rPr lang="en-US"/>
              <a:t>Slide title</a:t>
            </a:r>
            <a:endParaRPr lang="en-GB"/>
          </a:p>
        </p:txBody>
      </p:sp>
      <p:sp>
        <p:nvSpPr>
          <p:cNvPr id="4" name="Text Placeholder 3"/>
          <p:cNvSpPr>
            <a:spLocks noGrp="1"/>
          </p:cNvSpPr>
          <p:nvPr>
            <p:ph type="body" sz="quarter" idx="12" hasCustomPrompt="1"/>
          </p:nvPr>
        </p:nvSpPr>
        <p:spPr>
          <a:xfrm>
            <a:off x="326770" y="749106"/>
            <a:ext cx="9969231" cy="309562"/>
          </a:xfr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49736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7" y="1568495"/>
            <a:ext cx="3503254" cy="529246"/>
          </a:xfrm>
          <a:prstGeom prst="homePlate">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3"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9" name="Text Placeholder 3"/>
          <p:cNvSpPr>
            <a:spLocks noGrp="1"/>
          </p:cNvSpPr>
          <p:nvPr>
            <p:ph type="body" sz="quarter" idx="12" hasCustomPrompt="1"/>
          </p:nvPr>
        </p:nvSpPr>
        <p:spPr>
          <a:xfrm>
            <a:off x="580292"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38738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3692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rgbClr val="0070C0"/>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rgbClr val="0070C0"/>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314581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256411" y="851500"/>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403398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0490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5" y="828575"/>
            <a:ext cx="11208625" cy="627864"/>
          </a:xfrm>
        </p:spPr>
        <p:txBody>
          <a:bodyPr/>
          <a:lstStyle>
            <a:lvl1pPr>
              <a:defRPr lang="en-US" sz="3315" dirty="0"/>
            </a:lvl1p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lang="en-US" sz="1950" dirty="0" smtClean="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799999"/>
            <a:ext cx="5496000" cy="4608000"/>
          </a:xfrm>
        </p:spPr>
        <p:txBody>
          <a:bodyPr/>
          <a:lstStyle>
            <a:lvl1pPr>
              <a:defRPr sz="1950" baseline="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sz="1024"/>
            </a:lvl1pPr>
          </a:lstStyle>
          <a:p>
            <a:endParaRPr lang="en-US"/>
          </a:p>
        </p:txBody>
      </p:sp>
      <p:sp>
        <p:nvSpPr>
          <p:cNvPr id="7" name="Slide Number Placeholder 6"/>
          <p:cNvSpPr>
            <a:spLocks noGrp="1"/>
          </p:cNvSpPr>
          <p:nvPr>
            <p:ph type="sldNum" sz="quarter" idx="12"/>
          </p:nvPr>
        </p:nvSpPr>
        <p:spPr/>
        <p:txBody>
          <a:bodyPr/>
          <a:lstStyle/>
          <a:p>
            <a:endParaRPr lang="en-US"/>
          </a:p>
        </p:txBody>
      </p:sp>
      <p:pic>
        <p:nvPicPr>
          <p:cNvPr id="9" name="Picture 8" descr="logosmall600.png">
            <a:extLst>
              <a:ext uri="{FF2B5EF4-FFF2-40B4-BE49-F238E27FC236}">
                <a16:creationId xmlns:a16="http://schemas.microsoft.com/office/drawing/2014/main" id="{7EA12A54-0E00-4FBA-AC7D-FEC9D9441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13" y="379120"/>
            <a:ext cx="1543066" cy="408431"/>
          </a:xfrm>
          <a:prstGeom prst="rect">
            <a:avLst/>
          </a:prstGeom>
        </p:spPr>
      </p:pic>
    </p:spTree>
    <p:extLst>
      <p:ext uri="{BB962C8B-B14F-4D97-AF65-F5344CB8AC3E}">
        <p14:creationId xmlns:p14="http://schemas.microsoft.com/office/powerpoint/2010/main" val="14200241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0" y="246159"/>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5" y="3210391"/>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6" y="1568496"/>
            <a:ext cx="1971024" cy="1393065"/>
          </a:xfrm>
          <a:prstGeom prst="rect">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5" y="1568496"/>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6" y="3210391"/>
            <a:ext cx="1971024" cy="1393065"/>
          </a:xfrm>
          <a:prstGeom prst="rect">
            <a:avLst/>
          </a:prstGeom>
          <a:solidFill>
            <a:schemeClr val="accent4"/>
          </a:solidFill>
        </p:spPr>
        <p:txBody>
          <a:bodyPr lIns="72000" rIns="72000" anchor="ctr"/>
          <a:lstStyle>
            <a:lvl1pPr marL="0" indent="0" algn="ctr">
              <a:spcBef>
                <a:spcPts val="0"/>
              </a:spcBef>
              <a:buNone/>
              <a:defRPr sz="16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5" y="4852288"/>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6" y="4852288"/>
            <a:ext cx="1971024" cy="1393065"/>
          </a:xfrm>
          <a:prstGeom prst="rect">
            <a:avLst/>
          </a:prstGeom>
          <a:solidFill>
            <a:schemeClr val="accent4"/>
          </a:solidFill>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2000635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4097309" y="5792942"/>
            <a:ext cx="3997382"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p:cNvSpPr txBox="1"/>
          <p:nvPr userDrawn="1"/>
        </p:nvSpPr>
        <p:spPr>
          <a:xfrm>
            <a:off x="4760538" y="96253"/>
            <a:ext cx="2670924" cy="246221"/>
          </a:xfrm>
          <a:prstGeom prst="rect">
            <a:avLst/>
          </a:prstGeom>
          <a:noFill/>
        </p:spPr>
        <p:txBody>
          <a:bodyPr wrap="none" rtlCol="0">
            <a:spAutoFit/>
          </a:bodyPr>
          <a:lstStyle/>
          <a:p>
            <a:r>
              <a:rPr lang="en-GB" sz="1000" b="1">
                <a:solidFill>
                  <a:srgbClr val="FF0000"/>
                </a:solidFill>
                <a:latin typeface="Arial" panose="020B0604020202020204" pitchFamily="34" charset="0"/>
                <a:cs typeface="Arial" panose="020B0604020202020204" pitchFamily="34" charset="0"/>
              </a:rPr>
              <a:t>[CONFIDENTIAL</a:t>
            </a:r>
            <a:r>
              <a:rPr lang="en-GB" sz="1000" b="1" baseline="0">
                <a:solidFill>
                  <a:srgbClr val="FF0000"/>
                </a:solidFill>
                <a:latin typeface="Arial" panose="020B0604020202020204" pitchFamily="34" charset="0"/>
                <a:cs typeface="Arial" panose="020B0604020202020204" pitchFamily="34" charset="0"/>
              </a:rPr>
              <a:t> – DO NOT DISTRIBUTE]</a:t>
            </a:r>
            <a:endParaRPr lang="en-GB" sz="1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228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4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457909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515113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A green and black logo&#10;&#10;Description automatically generated">
            <a:extLst>
              <a:ext uri="{FF2B5EF4-FFF2-40B4-BE49-F238E27FC236}">
                <a16:creationId xmlns:a16="http://schemas.microsoft.com/office/drawing/2014/main" id="{8B50A296-8E17-477F-6545-32EF0EBBD6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44071" y="357866"/>
            <a:ext cx="1076432" cy="827839"/>
          </a:xfrm>
          <a:prstGeom prst="rect">
            <a:avLst/>
          </a:prstGeom>
        </p:spPr>
      </p:pic>
    </p:spTree>
    <p:extLst>
      <p:ext uri="{BB962C8B-B14F-4D97-AF65-F5344CB8AC3E}">
        <p14:creationId xmlns:p14="http://schemas.microsoft.com/office/powerpoint/2010/main" val="2733892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8"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1"/>
            <a:ext cx="5723164"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2" name="Picture 1" descr="A green and black logo&#10;&#10;Description automatically generated">
            <a:extLst>
              <a:ext uri="{FF2B5EF4-FFF2-40B4-BE49-F238E27FC236}">
                <a16:creationId xmlns:a16="http://schemas.microsoft.com/office/drawing/2014/main" id="{8AD8E0F6-20C4-190F-1FE7-EC9F3278D8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071" y="357866"/>
            <a:ext cx="1076432" cy="827839"/>
          </a:xfrm>
          <a:prstGeom prst="rect">
            <a:avLst/>
          </a:prstGeom>
        </p:spPr>
      </p:pic>
    </p:spTree>
    <p:extLst>
      <p:ext uri="{BB962C8B-B14F-4D97-AF65-F5344CB8AC3E}">
        <p14:creationId xmlns:p14="http://schemas.microsoft.com/office/powerpoint/2010/main" val="1095763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278156"/>
            <a:ext cx="87560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8"/>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1"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pic>
        <p:nvPicPr>
          <p:cNvPr id="2" name="Picture 1" descr="A green and black logo&#10;&#10;Description automatically generated">
            <a:extLst>
              <a:ext uri="{FF2B5EF4-FFF2-40B4-BE49-F238E27FC236}">
                <a16:creationId xmlns:a16="http://schemas.microsoft.com/office/drawing/2014/main" id="{A3E40755-C65C-B4A9-4636-E9C7E24CF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071" y="357866"/>
            <a:ext cx="1076432" cy="827839"/>
          </a:xfrm>
          <a:prstGeom prst="rect">
            <a:avLst/>
          </a:prstGeom>
        </p:spPr>
      </p:pic>
    </p:spTree>
    <p:extLst>
      <p:ext uri="{BB962C8B-B14F-4D97-AF65-F5344CB8AC3E}">
        <p14:creationId xmlns:p14="http://schemas.microsoft.com/office/powerpoint/2010/main" val="424479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11934520" y="232757"/>
            <a:ext cx="56270"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2850691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green and black logo&#10;&#10;Description automatically generated">
            <a:extLst>
              <a:ext uri="{FF2B5EF4-FFF2-40B4-BE49-F238E27FC236}">
                <a16:creationId xmlns:a16="http://schemas.microsoft.com/office/drawing/2014/main" id="{C31DA5F4-FC24-05E2-3393-938410B1B5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071" y="357866"/>
            <a:ext cx="1076432" cy="827839"/>
          </a:xfrm>
          <a:prstGeom prst="rect">
            <a:avLst/>
          </a:prstGeom>
        </p:spPr>
      </p:pic>
    </p:spTree>
    <p:extLst>
      <p:ext uri="{BB962C8B-B14F-4D97-AF65-F5344CB8AC3E}">
        <p14:creationId xmlns:p14="http://schemas.microsoft.com/office/powerpoint/2010/main" val="2016349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2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3"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ICT Design Reference Group: Kick off call</a:t>
            </a:r>
          </a:p>
        </p:txBody>
      </p:sp>
      <p:pic>
        <p:nvPicPr>
          <p:cNvPr id="2" name="Picture 1" descr="A green and black logo&#10;&#10;Description automatically generated">
            <a:extLst>
              <a:ext uri="{FF2B5EF4-FFF2-40B4-BE49-F238E27FC236}">
                <a16:creationId xmlns:a16="http://schemas.microsoft.com/office/drawing/2014/main" id="{494B95F0-09FD-27B9-50C3-ABB6AC5E9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071" y="357866"/>
            <a:ext cx="1076432" cy="827839"/>
          </a:xfrm>
          <a:prstGeom prst="rect">
            <a:avLst/>
          </a:prstGeom>
        </p:spPr>
      </p:pic>
    </p:spTree>
    <p:extLst>
      <p:ext uri="{BB962C8B-B14F-4D97-AF65-F5344CB8AC3E}">
        <p14:creationId xmlns:p14="http://schemas.microsoft.com/office/powerpoint/2010/main" val="2819022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pic>
        <p:nvPicPr>
          <p:cNvPr id="3" name="Picture 2" descr="A green and black logo&#10;&#10;Description automatically generated">
            <a:extLst>
              <a:ext uri="{FF2B5EF4-FFF2-40B4-BE49-F238E27FC236}">
                <a16:creationId xmlns:a16="http://schemas.microsoft.com/office/drawing/2014/main" id="{BA653E55-3BD7-5560-38A0-55FCFFD586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071" y="357866"/>
            <a:ext cx="1076432" cy="827839"/>
          </a:xfrm>
          <a:prstGeom prst="rect">
            <a:avLst/>
          </a:prstGeom>
        </p:spPr>
      </p:pic>
    </p:spTree>
    <p:extLst>
      <p:ext uri="{BB962C8B-B14F-4D97-AF65-F5344CB8AC3E}">
        <p14:creationId xmlns:p14="http://schemas.microsoft.com/office/powerpoint/2010/main" val="88352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F97DD-9D8B-4D53-B1F5-2C8F691D2E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6475151-B9DE-4723-BD8B-DD6DC409EC9D}"/>
              </a:ext>
            </a:extLst>
          </p:cNvPr>
          <p:cNvSpPr>
            <a:spLocks noGrp="1"/>
          </p:cNvSpPr>
          <p:nvPr>
            <p:ph type="title"/>
          </p:nvPr>
        </p:nvSpPr>
        <p:spPr/>
        <p:txBody>
          <a:bodyPr anchor="ctr" anchorCtr="0"/>
          <a:lstStyle>
            <a:lvl1pPr>
              <a:defRPr sz="2800"/>
            </a:lvl1pPr>
          </a:lstStyle>
          <a:p>
            <a:r>
              <a:rPr lang="en-US"/>
              <a:t>Click to edit Master title style</a:t>
            </a:r>
            <a:endParaRPr lang="en-GB"/>
          </a:p>
        </p:txBody>
      </p:sp>
      <p:pic>
        <p:nvPicPr>
          <p:cNvPr id="2" name="Picture 1" descr="A green and black logo&#10;&#10;Description automatically generated">
            <a:extLst>
              <a:ext uri="{FF2B5EF4-FFF2-40B4-BE49-F238E27FC236}">
                <a16:creationId xmlns:a16="http://schemas.microsoft.com/office/drawing/2014/main" id="{6E66E422-B965-68E1-B1EC-474E1C406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071" y="357866"/>
            <a:ext cx="1076432" cy="827839"/>
          </a:xfrm>
          <a:prstGeom prst="rect">
            <a:avLst/>
          </a:prstGeom>
        </p:spPr>
      </p:pic>
    </p:spTree>
    <p:extLst>
      <p:ext uri="{BB962C8B-B14F-4D97-AF65-F5344CB8AC3E}">
        <p14:creationId xmlns:p14="http://schemas.microsoft.com/office/powerpoint/2010/main" val="167488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26770" y="226818"/>
            <a:ext cx="9969231" cy="831850"/>
          </a:xfrm>
        </p:spPr>
        <p:txBody>
          <a:bodyPr anchor="t"/>
          <a:lstStyle>
            <a:lvl1pPr>
              <a:defRPr/>
            </a:lvl1pPr>
          </a:lstStyle>
          <a:p>
            <a:r>
              <a:rPr lang="en-US"/>
              <a:t>Slide title</a:t>
            </a:r>
            <a:endParaRPr lang="en-GB"/>
          </a:p>
        </p:txBody>
      </p:sp>
      <p:sp>
        <p:nvSpPr>
          <p:cNvPr id="4" name="Text Placeholder 3"/>
          <p:cNvSpPr>
            <a:spLocks noGrp="1"/>
          </p:cNvSpPr>
          <p:nvPr>
            <p:ph type="body" sz="quarter" idx="12" hasCustomPrompt="1"/>
          </p:nvPr>
        </p:nvSpPr>
        <p:spPr>
          <a:xfrm>
            <a:off x="326770" y="749106"/>
            <a:ext cx="9969231" cy="309562"/>
          </a:xfr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3" name="Picture 2" descr="A green and black logo&#10;&#10;Description automatically generated">
            <a:extLst>
              <a:ext uri="{FF2B5EF4-FFF2-40B4-BE49-F238E27FC236}">
                <a16:creationId xmlns:a16="http://schemas.microsoft.com/office/drawing/2014/main" id="{638C1DA1-557A-0B05-BD35-6E4B89CE47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44071" y="357866"/>
            <a:ext cx="1076432" cy="827839"/>
          </a:xfrm>
          <a:prstGeom prst="rect">
            <a:avLst/>
          </a:prstGeom>
        </p:spPr>
      </p:pic>
    </p:spTree>
    <p:extLst>
      <p:ext uri="{BB962C8B-B14F-4D97-AF65-F5344CB8AC3E}">
        <p14:creationId xmlns:p14="http://schemas.microsoft.com/office/powerpoint/2010/main" val="1497365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7" y="1568495"/>
            <a:ext cx="3503254" cy="529246"/>
          </a:xfrm>
          <a:prstGeom prst="homePlate">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3"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9" name="Text Placeholder 3"/>
          <p:cNvSpPr>
            <a:spLocks noGrp="1"/>
          </p:cNvSpPr>
          <p:nvPr>
            <p:ph type="body" sz="quarter" idx="12" hasCustomPrompt="1"/>
          </p:nvPr>
        </p:nvSpPr>
        <p:spPr>
          <a:xfrm>
            <a:off x="580292"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11" name="Picture 10" descr="A picture containing clipart&#10;&#10;Description generated with very high confidence">
            <a:extLst>
              <a:ext uri="{FF2B5EF4-FFF2-40B4-BE49-F238E27FC236}">
                <a16:creationId xmlns:a16="http://schemas.microsoft.com/office/drawing/2014/main" id="{0199814A-D79B-45FA-AEDD-3FC46AB307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387389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pic>
        <p:nvPicPr>
          <p:cNvPr id="5" name="Picture 4" descr="A picture containing clipart&#10;&#10;Description generated with very high confidence">
            <a:extLst>
              <a:ext uri="{FF2B5EF4-FFF2-40B4-BE49-F238E27FC236}">
                <a16:creationId xmlns:a16="http://schemas.microsoft.com/office/drawing/2014/main" id="{9C67F71C-4920-4550-9B4D-DD117B82D5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36925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256411" y="851500"/>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7C77E42E-F919-44EC-95A1-6E1901EE4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033980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639190B9-8755-4727-BD29-6DDD328253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820490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26F17B0E-A94B-46F2-9732-0EEEDE7DDD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54873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1029316" y="226818"/>
            <a:ext cx="9969231"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256430" y="145344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634685" y="5609882"/>
            <a:ext cx="6922631"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1029316" y="903887"/>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319743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328E1ACC-94AC-4A8A-97FC-DA30D14F2C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549887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71D52B05-C7F8-4C8C-B175-17662105EA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5962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5" y="828575"/>
            <a:ext cx="11208625" cy="627864"/>
          </a:xfrm>
        </p:spPr>
        <p:txBody>
          <a:bodyPr/>
          <a:lstStyle>
            <a:lvl1pPr>
              <a:defRPr lang="en-US" sz="3315" dirty="0"/>
            </a:lvl1p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lang="en-US" sz="1950" dirty="0" smtClean="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799999"/>
            <a:ext cx="5496000" cy="4608000"/>
          </a:xfrm>
        </p:spPr>
        <p:txBody>
          <a:bodyPr/>
          <a:lstStyle>
            <a:lvl1pPr>
              <a:defRPr sz="1950" baseline="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sz="1024"/>
            </a:lvl1pPr>
          </a:lstStyle>
          <a:p>
            <a:endParaRPr lang="en-US"/>
          </a:p>
        </p:txBody>
      </p:sp>
      <p:sp>
        <p:nvSpPr>
          <p:cNvPr id="7" name="Slide Number Placeholder 6"/>
          <p:cNvSpPr>
            <a:spLocks noGrp="1"/>
          </p:cNvSpPr>
          <p:nvPr>
            <p:ph type="sldNum" sz="quarter" idx="12"/>
          </p:nvPr>
        </p:nvSpPr>
        <p:spPr/>
        <p:txBody>
          <a:bodyPr/>
          <a:lstStyle/>
          <a:p>
            <a:endParaRPr lang="en-US"/>
          </a:p>
        </p:txBody>
      </p:sp>
      <p:pic>
        <p:nvPicPr>
          <p:cNvPr id="9" name="Picture 8" descr="logosmall600.png">
            <a:extLst>
              <a:ext uri="{FF2B5EF4-FFF2-40B4-BE49-F238E27FC236}">
                <a16:creationId xmlns:a16="http://schemas.microsoft.com/office/drawing/2014/main" id="{7EA12A54-0E00-4FBA-AC7D-FEC9D9441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13" y="379120"/>
            <a:ext cx="1543066" cy="408431"/>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EFF65C9E-AD3A-459B-87FE-CB1D933B19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4200241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A8C61589-C452-4A93-B2AB-A8C9C8F70CA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239428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0" y="246159"/>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5" y="3210391"/>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6" y="1568496"/>
            <a:ext cx="1971024" cy="1393065"/>
          </a:xfrm>
          <a:prstGeom prst="rect">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5" y="1568496"/>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6" y="3210391"/>
            <a:ext cx="1971024" cy="1393065"/>
          </a:xfrm>
          <a:prstGeom prst="rect">
            <a:avLst/>
          </a:prstGeom>
          <a:solidFill>
            <a:schemeClr val="accent4"/>
          </a:solidFill>
        </p:spPr>
        <p:txBody>
          <a:bodyPr lIns="72000" rIns="72000" anchor="ctr"/>
          <a:lstStyle>
            <a:lvl1pPr marL="0" indent="0" algn="ctr">
              <a:spcBef>
                <a:spcPts val="0"/>
              </a:spcBef>
              <a:buNone/>
              <a:defRPr sz="16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5" y="4852288"/>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6" y="4852288"/>
            <a:ext cx="1971024" cy="1393065"/>
          </a:xfrm>
          <a:prstGeom prst="rect">
            <a:avLst/>
          </a:prstGeom>
          <a:solidFill>
            <a:schemeClr val="accent4"/>
          </a:solidFill>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3</a:t>
            </a:r>
          </a:p>
        </p:txBody>
      </p:sp>
      <p:pic>
        <p:nvPicPr>
          <p:cNvPr id="9" name="Picture 8" descr="A picture containing clipart&#10;&#10;Description generated with very high confidence">
            <a:extLst>
              <a:ext uri="{FF2B5EF4-FFF2-40B4-BE49-F238E27FC236}">
                <a16:creationId xmlns:a16="http://schemas.microsoft.com/office/drawing/2014/main" id="{E9874B31-2F2F-4C73-BAFD-0E6DA32A1F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000635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A210E282-CADF-48BA-83CA-4E454FF702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956616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4097309" y="5792942"/>
            <a:ext cx="3997382"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p:cNvSpPr txBox="1"/>
          <p:nvPr userDrawn="1"/>
        </p:nvSpPr>
        <p:spPr>
          <a:xfrm>
            <a:off x="4760538" y="96253"/>
            <a:ext cx="2670924" cy="246221"/>
          </a:xfrm>
          <a:prstGeom prst="rect">
            <a:avLst/>
          </a:prstGeom>
          <a:noFill/>
        </p:spPr>
        <p:txBody>
          <a:bodyPr wrap="none" rtlCol="0">
            <a:spAutoFit/>
          </a:bodyPr>
          <a:lstStyle/>
          <a:p>
            <a:r>
              <a:rPr lang="en-GB" sz="1000" b="1">
                <a:solidFill>
                  <a:srgbClr val="FF0000"/>
                </a:solidFill>
                <a:latin typeface="Arial" panose="020B0604020202020204" pitchFamily="34" charset="0"/>
                <a:cs typeface="Arial" panose="020B0604020202020204" pitchFamily="34" charset="0"/>
              </a:rPr>
              <a:t>[CONFIDENTIAL</a:t>
            </a:r>
            <a:r>
              <a:rPr lang="en-GB" sz="1000" b="1" baseline="0">
                <a:solidFill>
                  <a:srgbClr val="FF0000"/>
                </a:solidFill>
                <a:latin typeface="Arial" panose="020B0604020202020204" pitchFamily="34" charset="0"/>
                <a:cs typeface="Arial" panose="020B0604020202020204" pitchFamily="34" charset="0"/>
              </a:rPr>
              <a:t> – DO NOT DISTRIBUTE]</a:t>
            </a:r>
            <a:endParaRPr lang="en-GB" sz="1000" b="1">
              <a:solidFill>
                <a:srgbClr val="FF0000"/>
              </a:solidFill>
              <a:latin typeface="Arial" panose="020B0604020202020204" pitchFamily="34" charset="0"/>
              <a:cs typeface="Arial" panose="020B0604020202020204" pitchFamily="34" charset="0"/>
            </a:endParaRPr>
          </a:p>
        </p:txBody>
      </p:sp>
      <p:pic>
        <p:nvPicPr>
          <p:cNvPr id="8" name="Picture 7" descr="A picture containing clipart&#10;&#10;Description generated with very high confidence">
            <a:extLst>
              <a:ext uri="{FF2B5EF4-FFF2-40B4-BE49-F238E27FC236}">
                <a16:creationId xmlns:a16="http://schemas.microsoft.com/office/drawing/2014/main" id="{428C54A4-F8CF-4DA1-8ED5-F70714B6A1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271228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4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pic>
        <p:nvPicPr>
          <p:cNvPr id="5" name="Picture 4" descr="A picture containing clipart&#10;&#10;Description generated with very high confidence">
            <a:extLst>
              <a:ext uri="{FF2B5EF4-FFF2-40B4-BE49-F238E27FC236}">
                <a16:creationId xmlns:a16="http://schemas.microsoft.com/office/drawing/2014/main" id="{17C7F37A-C34D-4B40-99A0-323D81F369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4579092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pic>
        <p:nvPicPr>
          <p:cNvPr id="5" name="Picture 4" descr="A picture containing clipart&#10;&#10;Description generated with very high confidence">
            <a:extLst>
              <a:ext uri="{FF2B5EF4-FFF2-40B4-BE49-F238E27FC236}">
                <a16:creationId xmlns:a16="http://schemas.microsoft.com/office/drawing/2014/main" id="{B04CFC38-3AD5-4382-87A9-5674540BF0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51511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6" y="1568495"/>
            <a:ext cx="3756193"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3"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2"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29248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6603540" y="2286001"/>
            <a:ext cx="4766464"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5" y="1568496"/>
            <a:ext cx="4873849"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579968" y="2286001"/>
            <a:ext cx="4873846"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6603540" y="1568496"/>
            <a:ext cx="4766464"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419318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6"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579967"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58"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6389095"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6389096"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3" name="Text Placeholder 10"/>
          <p:cNvSpPr>
            <a:spLocks noGrp="1"/>
          </p:cNvSpPr>
          <p:nvPr>
            <p:ph type="body" idx="17"/>
          </p:nvPr>
        </p:nvSpPr>
        <p:spPr>
          <a:xfrm>
            <a:off x="579966"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579967" y="4491317"/>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5" name="Text Placeholder 10"/>
          <p:cNvSpPr>
            <a:spLocks noGrp="1"/>
          </p:cNvSpPr>
          <p:nvPr>
            <p:ph type="body" idx="19"/>
          </p:nvPr>
        </p:nvSpPr>
        <p:spPr>
          <a:xfrm>
            <a:off x="6389095"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6389096" y="4491317"/>
            <a:ext cx="4845543" cy="1614466"/>
          </a:xfrm>
          <a:solidFill>
            <a:schemeClr val="bg1">
              <a:lumMod val="95000"/>
            </a:schemeClr>
          </a:solidFill>
        </p:spPr>
        <p:txBody>
          <a:bodyPr lIns="72000" tIns="90000" rIns="72000" bIns="72000"/>
          <a:lstStyle>
            <a:lvl1pPr>
              <a:defRPr sz="1400"/>
            </a:lvl1pPr>
          </a:lstStyle>
          <a:p>
            <a:r>
              <a:rPr lang="en-GB"/>
              <a:t>Box</a:t>
            </a:r>
          </a:p>
        </p:txBody>
      </p:sp>
    </p:spTree>
    <p:extLst>
      <p:ext uri="{BB962C8B-B14F-4D97-AF65-F5344CB8AC3E}">
        <p14:creationId xmlns:p14="http://schemas.microsoft.com/office/powerpoint/2010/main" val="399065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80293" y="2437796"/>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580293" y="3166599"/>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580293" y="3895401"/>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580293" y="462420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580293" y="170899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275683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56430" y="226818"/>
            <a:ext cx="9969231"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32547945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50"/>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51" imgW="360" imgH="360" progId="TCLayout.ActiveDocument.1">
                  <p:embed/>
                </p:oleObj>
              </mc:Choice>
              <mc:Fallback>
                <p:oleObj name="think-cell Slide" r:id="rId51" imgW="360" imgH="360" progId="TCLayout.ActiveDocument.1">
                  <p:embed/>
                  <p:pic>
                    <p:nvPicPr>
                      <p:cNvPr id="16" name="Object 15" hidden="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256430" y="226818"/>
            <a:ext cx="986387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256411" y="1573019"/>
            <a:ext cx="11032066"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1" y="6675438"/>
            <a:ext cx="234949"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1007621" y="6333440"/>
            <a:ext cx="704389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358540" y="6372537"/>
            <a:ext cx="796753"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768692">
                    <a:lumMod val="60000"/>
                    <a:lumOff val="40000"/>
                  </a:srgbClr>
                </a:solidFill>
                <a:cs typeface="Arial" panose="020B0604020202020204" pitchFamily="34" charset="0"/>
              </a:rPr>
              <a:t> </a:t>
            </a:r>
            <a:r>
              <a:rPr lang="en-US" sz="1200">
                <a:solidFill>
                  <a:srgbClr val="768692"/>
                </a:solidFill>
                <a:cs typeface="Arial" panose="020B0604020202020204" pitchFamily="34" charset="0"/>
              </a:rPr>
              <a:t>  </a:t>
            </a:r>
            <a:r>
              <a:rPr lang="en-US" sz="1200">
                <a:solidFill>
                  <a:srgbClr val="005EB8"/>
                </a:solidFill>
                <a:cs typeface="Arial" panose="020B0604020202020204" pitchFamily="34" charset="0"/>
              </a:rPr>
              <a:t>|</a:t>
            </a:r>
            <a:endParaRPr lang="en-US" sz="1200">
              <a:solidFill>
                <a:srgbClr val="768692"/>
              </a:solidFill>
              <a:cs typeface="Arial" panose="020B0604020202020204" pitchFamily="34" charset="0"/>
            </a:endParaRPr>
          </a:p>
        </p:txBody>
      </p:sp>
      <p:sp>
        <p:nvSpPr>
          <p:cNvPr id="4" name="Rectangle 3">
            <a:extLst>
              <a:ext uri="{FF2B5EF4-FFF2-40B4-BE49-F238E27FC236}">
                <a16:creationId xmlns:a16="http://schemas.microsoft.com/office/drawing/2014/main" id="{2CD58B5C-5F0C-4554-85D8-AC304F033AEF}"/>
              </a:ext>
            </a:extLst>
          </p:cNvPr>
          <p:cNvSpPr/>
          <p:nvPr userDrawn="1"/>
        </p:nvSpPr>
        <p:spPr bwMode="auto">
          <a:xfrm>
            <a:off x="11950074" y="302931"/>
            <a:ext cx="84276"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3450573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670" r:id="rId27"/>
    <p:sldLayoutId id="2147483671" r:id="rId28"/>
    <p:sldLayoutId id="2147483672" r:id="rId29"/>
    <p:sldLayoutId id="2147483673" r:id="rId30"/>
    <p:sldLayoutId id="2147483675" r:id="rId31"/>
    <p:sldLayoutId id="2147483676" r:id="rId32"/>
    <p:sldLayoutId id="2147483677" r:id="rId33"/>
    <p:sldLayoutId id="2147483678" r:id="rId34"/>
    <p:sldLayoutId id="2147483679" r:id="rId35"/>
    <p:sldLayoutId id="2147483680" r:id="rId36"/>
    <p:sldLayoutId id="2147483681" r:id="rId37"/>
    <p:sldLayoutId id="2147483682" r:id="rId38"/>
    <p:sldLayoutId id="2147483683" r:id="rId39"/>
    <p:sldLayoutId id="2147483684" r:id="rId40"/>
    <p:sldLayoutId id="2147483685" r:id="rId41"/>
    <p:sldLayoutId id="2147483686" r:id="rId42"/>
    <p:sldLayoutId id="2147483687" r:id="rId43"/>
    <p:sldLayoutId id="2147483688" r:id="rId44"/>
    <p:sldLayoutId id="2147483689" r:id="rId45"/>
    <p:sldLayoutId id="2147483690" r:id="rId46"/>
    <p:sldLayoutId id="2147483691" r:id="rId47"/>
    <p:sldLayoutId id="2147483692" r:id="rId48"/>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www.ajicjournal.org/article/S0196-6553(20)30929-9/fulltext" TargetMode="External"/><Relationship Id="rId7" Type="http://schemas.openxmlformats.org/officeDocument/2006/relationships/hyperlink" Target="https://www.iso.org/iso-13485-medical-devices.html"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hyperlink" Target="https://www.england.nhs.uk/publication/decontamination-of-linen-for-health-and-social-care-htm-01-04/" TargetMode="External"/><Relationship Id="rId5" Type="http://schemas.openxmlformats.org/officeDocument/2006/relationships/hyperlink" Target="https://www.england.nhs.uk/publication/decontamination-of-surgical-instruments-htm-01-01/" TargetMode="External"/><Relationship Id="rId4" Type="http://schemas.openxmlformats.org/officeDocument/2006/relationships/hyperlink" Target="https://www.freestandardsdownload.com/bs-en-13795-1-2019-pdf-download.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mcusercontent.com/aa2ab73f5abeaf7fa577a1399/files/a24a011d-da03-2b21-cb52-634c328e3eed/Life_Cycle_Assessment_of_Elis_Reusable_Gowns_Executive_Summary.pdf" TargetMode="External"/><Relationship Id="rId7" Type="http://schemas.openxmlformats.org/officeDocument/2006/relationships/hyperlink" Target="https://www.cambridge.org/core/journals/infection-control-and-hospital-epidemiology/article/estimated-incidence-rate-of-healthcareassociated-infections-hais-linked-to-laundered-reusable-healthcare-textiles-hcts-in-the-united-states-and-united-kingdom-over-a-50year-period-do-the-data-support-the-efficacy-of-approved-laundry-practices/93253E00A94CEE5E17FE086AB2AEF3BC"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hyperlink" Target="https://www.ajicjournal.org/article/S0196-6553(20)30929-9/fulltext" TargetMode="External"/><Relationship Id="rId5" Type="http://schemas.openxmlformats.org/officeDocument/2006/relationships/slide" Target="slide10.xml"/><Relationship Id="rId10" Type="http://schemas.openxmlformats.org/officeDocument/2006/relationships/image" Target="../media/image12.jpeg"/><Relationship Id="rId4" Type="http://schemas.openxmlformats.org/officeDocument/2006/relationships/hyperlink" Target="https://pubmed.ncbi.nlm.nih.gov/32128776/" TargetMode="External"/><Relationship Id="rId9" Type="http://schemas.openxmlformats.org/officeDocument/2006/relationships/hyperlink" Target="https://journals.sagepub.com/doi/full/10.1177/01410768211001583#bibr8-01410768211001583"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hyperlink" Target="https://www.lpp.nhs.uk/categories/estates,-facilities-corporate-services/linen-and-laundry-dynamic-purchasing-system/" TargetMode="External"/><Relationship Id="rId18" Type="http://schemas.openxmlformats.org/officeDocument/2006/relationships/image" Target="../media/image16.png"/><Relationship Id="rId3" Type="http://schemas.openxmlformats.org/officeDocument/2006/relationships/image" Target="../media/image13.emf"/><Relationship Id="rId7" Type="http://schemas.openxmlformats.org/officeDocument/2006/relationships/diagramQuickStyle" Target="../diagrams/quickStyle1.xml"/><Relationship Id="rId12" Type="http://schemas.openxmlformats.org/officeDocument/2006/relationships/hyperlink" Target="https://www.england.nhs.uk/publication/national-infection-prevention-and-control/" TargetMode="External"/><Relationship Id="rId17" Type="http://schemas.openxmlformats.org/officeDocument/2006/relationships/image" Target="../media/image15.emf"/><Relationship Id="rId2" Type="http://schemas.openxmlformats.org/officeDocument/2006/relationships/notesSlide" Target="../notesSlides/notesSlide3.xml"/><Relationship Id="rId16" Type="http://schemas.openxmlformats.org/officeDocument/2006/relationships/hyperlink" Target="mailto:england.ccf-sustainability@nhs.net" TargetMode="External"/><Relationship Id="rId1" Type="http://schemas.openxmlformats.org/officeDocument/2006/relationships/slideLayout" Target="../slideLayouts/slideLayout34.xml"/><Relationship Id="rId6" Type="http://schemas.openxmlformats.org/officeDocument/2006/relationships/diagramLayout" Target="../diagrams/layout1.xml"/><Relationship Id="rId11" Type="http://schemas.openxmlformats.org/officeDocument/2006/relationships/hyperlink" Target="https://www.nipcm.hps.scot.nhs.uk/media/1775/2022-01-10-ppe-aprons-and-gowns-v11.pdf" TargetMode="External"/><Relationship Id="rId5" Type="http://schemas.openxmlformats.org/officeDocument/2006/relationships/diagramData" Target="../diagrams/data1.xml"/><Relationship Id="rId15" Type="http://schemas.openxmlformats.org/officeDocument/2006/relationships/slide" Target="slide9.xml"/><Relationship Id="rId10" Type="http://schemas.openxmlformats.org/officeDocument/2006/relationships/hyperlink" Target="https://www.bsif.co.uk/wp-content/uploads/2021/04/Essential_technical_specifications_PPE_and_medical_devices-v0.3_Oct2020_accessible.pdf" TargetMode="External"/><Relationship Id="rId4" Type="http://schemas.openxmlformats.org/officeDocument/2006/relationships/image" Target="../media/image14.emf"/><Relationship Id="rId9" Type="http://schemas.microsoft.com/office/2007/relationships/diagramDrawing" Target="../diagrams/drawing1.xml"/><Relationship Id="rId14" Type="http://schemas.openxmlformats.org/officeDocument/2006/relationships/hyperlink" Target="https://www.noecpc.nhs.uk/contracts/laundry-and-linen-services-total-solutions-noe-057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hyperlink" Target="https://mcusercontent.com/aa2ab73f5abeaf7fa577a1399/files/a24a011d-da03-2b21-cb52-634c328e3eed/Life_Cycle_Assessment_of_Elis_Reusable_Gowns_Executive_Summary.pdf" TargetMode="External"/><Relationship Id="rId13"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diagramColors" Target="../diagrams/colors2.xml"/><Relationship Id="rId11" Type="http://schemas.openxmlformats.org/officeDocument/2006/relationships/image" Target="../media/image23.jpeg"/><Relationship Id="rId5" Type="http://schemas.openxmlformats.org/officeDocument/2006/relationships/diagramQuickStyle" Target="../diagrams/quickStyle2.xml"/><Relationship Id="rId10" Type="http://schemas.openxmlformats.org/officeDocument/2006/relationships/hyperlink" Target="https://www.nipcm.hps.scot.nhs.uk/media/1775/2022-01-10-ppe-aprons-and-gowns-v11.pdf" TargetMode="External"/><Relationship Id="rId4" Type="http://schemas.openxmlformats.org/officeDocument/2006/relationships/diagramLayout" Target="../diagrams/layout2.xml"/><Relationship Id="rId9" Type="http://schemas.openxmlformats.org/officeDocument/2006/relationships/hyperlink" Target="https://www.england.nhs.uk/publication/national-infection-prevention-and-contr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85"/>
          <p:cNvGrpSpPr>
            <a:grpSpLocks noChangeAspect="1"/>
          </p:cNvGrpSpPr>
          <p:nvPr/>
        </p:nvGrpSpPr>
        <p:grpSpPr bwMode="auto">
          <a:xfrm>
            <a:off x="8297558" y="2070068"/>
            <a:ext cx="808770" cy="806400"/>
            <a:chOff x="388" y="758"/>
            <a:chExt cx="341" cy="340"/>
          </a:xfrm>
          <a:solidFill>
            <a:schemeClr val="accent4"/>
          </a:solidFill>
        </p:grpSpPr>
        <p:sp>
          <p:nvSpPr>
            <p:cNvPr id="11" name="Freeform 286"/>
            <p:cNvSpPr>
              <a:spLocks noEditPoints="1"/>
            </p:cNvSpPr>
            <p:nvPr/>
          </p:nvSpPr>
          <p:spPr bwMode="auto">
            <a:xfrm>
              <a:off x="462" y="834"/>
              <a:ext cx="192" cy="192"/>
            </a:xfrm>
            <a:custGeom>
              <a:avLst/>
              <a:gdLst>
                <a:gd name="T0" fmla="*/ 43 w 289"/>
                <a:gd name="T1" fmla="*/ 289 h 289"/>
                <a:gd name="T2" fmla="*/ 13 w 289"/>
                <a:gd name="T3" fmla="*/ 276 h 289"/>
                <a:gd name="T4" fmla="*/ 0 w 289"/>
                <a:gd name="T5" fmla="*/ 246 h 289"/>
                <a:gd name="T6" fmla="*/ 13 w 289"/>
                <a:gd name="T7" fmla="*/ 216 h 289"/>
                <a:gd name="T8" fmla="*/ 118 w 289"/>
                <a:gd name="T9" fmla="*/ 111 h 289"/>
                <a:gd name="T10" fmla="*/ 140 w 289"/>
                <a:gd name="T11" fmla="*/ 29 h 289"/>
                <a:gd name="T12" fmla="*/ 156 w 289"/>
                <a:gd name="T13" fmla="*/ 16 h 289"/>
                <a:gd name="T14" fmla="*/ 229 w 289"/>
                <a:gd name="T15" fmla="*/ 9 h 289"/>
                <a:gd name="T16" fmla="*/ 235 w 289"/>
                <a:gd name="T17" fmla="*/ 16 h 289"/>
                <a:gd name="T18" fmla="*/ 233 w 289"/>
                <a:gd name="T19" fmla="*/ 26 h 289"/>
                <a:gd name="T20" fmla="*/ 194 w 289"/>
                <a:gd name="T21" fmla="*/ 65 h 289"/>
                <a:gd name="T22" fmla="*/ 208 w 289"/>
                <a:gd name="T23" fmla="*/ 81 h 289"/>
                <a:gd name="T24" fmla="*/ 224 w 289"/>
                <a:gd name="T25" fmla="*/ 95 h 289"/>
                <a:gd name="T26" fmla="*/ 263 w 289"/>
                <a:gd name="T27" fmla="*/ 56 h 289"/>
                <a:gd name="T28" fmla="*/ 273 w 289"/>
                <a:gd name="T29" fmla="*/ 54 h 289"/>
                <a:gd name="T30" fmla="*/ 280 w 289"/>
                <a:gd name="T31" fmla="*/ 60 h 289"/>
                <a:gd name="T32" fmla="*/ 273 w 289"/>
                <a:gd name="T33" fmla="*/ 133 h 289"/>
                <a:gd name="T34" fmla="*/ 273 w 289"/>
                <a:gd name="T35" fmla="*/ 133 h 289"/>
                <a:gd name="T36" fmla="*/ 260 w 289"/>
                <a:gd name="T37" fmla="*/ 149 h 289"/>
                <a:gd name="T38" fmla="*/ 178 w 289"/>
                <a:gd name="T39" fmla="*/ 171 h 289"/>
                <a:gd name="T40" fmla="*/ 73 w 289"/>
                <a:gd name="T41" fmla="*/ 276 h 289"/>
                <a:gd name="T42" fmla="*/ 43 w 289"/>
                <a:gd name="T43" fmla="*/ 289 h 289"/>
                <a:gd name="T44" fmla="*/ 200 w 289"/>
                <a:gd name="T45" fmla="*/ 25 h 289"/>
                <a:gd name="T46" fmla="*/ 167 w 289"/>
                <a:gd name="T47" fmla="*/ 34 h 289"/>
                <a:gd name="T48" fmla="*/ 155 w 289"/>
                <a:gd name="T49" fmla="*/ 44 h 289"/>
                <a:gd name="T50" fmla="*/ 140 w 289"/>
                <a:gd name="T51" fmla="*/ 110 h 289"/>
                <a:gd name="T52" fmla="*/ 137 w 289"/>
                <a:gd name="T53" fmla="*/ 122 h 289"/>
                <a:gd name="T54" fmla="*/ 28 w 289"/>
                <a:gd name="T55" fmla="*/ 231 h 289"/>
                <a:gd name="T56" fmla="*/ 22 w 289"/>
                <a:gd name="T57" fmla="*/ 246 h 289"/>
                <a:gd name="T58" fmla="*/ 28 w 289"/>
                <a:gd name="T59" fmla="*/ 261 h 289"/>
                <a:gd name="T60" fmla="*/ 58 w 289"/>
                <a:gd name="T61" fmla="*/ 261 h 289"/>
                <a:gd name="T62" fmla="*/ 167 w 289"/>
                <a:gd name="T63" fmla="*/ 152 h 289"/>
                <a:gd name="T64" fmla="*/ 179 w 289"/>
                <a:gd name="T65" fmla="*/ 149 h 289"/>
                <a:gd name="T66" fmla="*/ 245 w 289"/>
                <a:gd name="T67" fmla="*/ 134 h 289"/>
                <a:gd name="T68" fmla="*/ 255 w 289"/>
                <a:gd name="T69" fmla="*/ 122 h 289"/>
                <a:gd name="T70" fmla="*/ 255 w 289"/>
                <a:gd name="T71" fmla="*/ 122 h 289"/>
                <a:gd name="T72" fmla="*/ 264 w 289"/>
                <a:gd name="T73" fmla="*/ 85 h 289"/>
                <a:gd name="T74" fmla="*/ 232 w 289"/>
                <a:gd name="T75" fmla="*/ 117 h 289"/>
                <a:gd name="T76" fmla="*/ 219 w 289"/>
                <a:gd name="T77" fmla="*/ 118 h 289"/>
                <a:gd name="T78" fmla="*/ 192 w 289"/>
                <a:gd name="T79" fmla="*/ 96 h 289"/>
                <a:gd name="T80" fmla="*/ 171 w 289"/>
                <a:gd name="T81" fmla="*/ 70 h 289"/>
                <a:gd name="T82" fmla="*/ 172 w 289"/>
                <a:gd name="T83" fmla="*/ 56 h 289"/>
                <a:gd name="T84" fmla="*/ 204 w 289"/>
                <a:gd name="T85" fmla="*/ 25 h 289"/>
                <a:gd name="T86" fmla="*/ 200 w 289"/>
                <a:gd name="T8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289">
                  <a:moveTo>
                    <a:pt x="43" y="289"/>
                  </a:moveTo>
                  <a:cubicBezTo>
                    <a:pt x="32" y="289"/>
                    <a:pt x="21" y="284"/>
                    <a:pt x="13" y="276"/>
                  </a:cubicBezTo>
                  <a:cubicBezTo>
                    <a:pt x="5" y="268"/>
                    <a:pt x="0" y="257"/>
                    <a:pt x="0" y="246"/>
                  </a:cubicBezTo>
                  <a:cubicBezTo>
                    <a:pt x="0" y="235"/>
                    <a:pt x="5" y="224"/>
                    <a:pt x="13" y="216"/>
                  </a:cubicBezTo>
                  <a:cubicBezTo>
                    <a:pt x="118" y="111"/>
                    <a:pt x="118" y="111"/>
                    <a:pt x="118" y="111"/>
                  </a:cubicBezTo>
                  <a:cubicBezTo>
                    <a:pt x="110" y="82"/>
                    <a:pt x="118" y="50"/>
                    <a:pt x="140" y="29"/>
                  </a:cubicBezTo>
                  <a:cubicBezTo>
                    <a:pt x="144" y="24"/>
                    <a:pt x="150" y="20"/>
                    <a:pt x="156" y="16"/>
                  </a:cubicBezTo>
                  <a:cubicBezTo>
                    <a:pt x="178" y="3"/>
                    <a:pt x="204" y="0"/>
                    <a:pt x="229" y="9"/>
                  </a:cubicBezTo>
                  <a:cubicBezTo>
                    <a:pt x="232" y="10"/>
                    <a:pt x="235" y="13"/>
                    <a:pt x="235" y="16"/>
                  </a:cubicBezTo>
                  <a:cubicBezTo>
                    <a:pt x="236" y="20"/>
                    <a:pt x="235" y="24"/>
                    <a:pt x="233" y="26"/>
                  </a:cubicBezTo>
                  <a:cubicBezTo>
                    <a:pt x="194" y="65"/>
                    <a:pt x="194" y="65"/>
                    <a:pt x="194" y="65"/>
                  </a:cubicBezTo>
                  <a:cubicBezTo>
                    <a:pt x="198" y="71"/>
                    <a:pt x="203" y="76"/>
                    <a:pt x="208" y="81"/>
                  </a:cubicBezTo>
                  <a:cubicBezTo>
                    <a:pt x="213" y="86"/>
                    <a:pt x="218" y="91"/>
                    <a:pt x="224" y="95"/>
                  </a:cubicBezTo>
                  <a:cubicBezTo>
                    <a:pt x="263" y="56"/>
                    <a:pt x="263" y="56"/>
                    <a:pt x="263" y="56"/>
                  </a:cubicBezTo>
                  <a:cubicBezTo>
                    <a:pt x="265" y="54"/>
                    <a:pt x="269" y="53"/>
                    <a:pt x="273" y="54"/>
                  </a:cubicBezTo>
                  <a:cubicBezTo>
                    <a:pt x="276" y="54"/>
                    <a:pt x="279" y="57"/>
                    <a:pt x="280" y="60"/>
                  </a:cubicBezTo>
                  <a:cubicBezTo>
                    <a:pt x="289" y="85"/>
                    <a:pt x="286" y="111"/>
                    <a:pt x="273" y="133"/>
                  </a:cubicBezTo>
                  <a:cubicBezTo>
                    <a:pt x="273" y="133"/>
                    <a:pt x="273" y="133"/>
                    <a:pt x="273" y="133"/>
                  </a:cubicBezTo>
                  <a:cubicBezTo>
                    <a:pt x="269" y="139"/>
                    <a:pt x="265" y="145"/>
                    <a:pt x="260" y="149"/>
                  </a:cubicBezTo>
                  <a:cubicBezTo>
                    <a:pt x="239" y="171"/>
                    <a:pt x="207" y="179"/>
                    <a:pt x="178" y="171"/>
                  </a:cubicBezTo>
                  <a:cubicBezTo>
                    <a:pt x="73" y="276"/>
                    <a:pt x="73" y="276"/>
                    <a:pt x="73" y="276"/>
                  </a:cubicBezTo>
                  <a:cubicBezTo>
                    <a:pt x="65" y="284"/>
                    <a:pt x="54" y="289"/>
                    <a:pt x="43" y="289"/>
                  </a:cubicBezTo>
                  <a:close/>
                  <a:moveTo>
                    <a:pt x="200" y="25"/>
                  </a:moveTo>
                  <a:cubicBezTo>
                    <a:pt x="188" y="25"/>
                    <a:pt x="177" y="28"/>
                    <a:pt x="167" y="34"/>
                  </a:cubicBezTo>
                  <a:cubicBezTo>
                    <a:pt x="162" y="37"/>
                    <a:pt x="158" y="40"/>
                    <a:pt x="155" y="44"/>
                  </a:cubicBezTo>
                  <a:cubicBezTo>
                    <a:pt x="137" y="61"/>
                    <a:pt x="132" y="87"/>
                    <a:pt x="140" y="110"/>
                  </a:cubicBezTo>
                  <a:cubicBezTo>
                    <a:pt x="141" y="114"/>
                    <a:pt x="140" y="119"/>
                    <a:pt x="137" y="122"/>
                  </a:cubicBezTo>
                  <a:cubicBezTo>
                    <a:pt x="28" y="231"/>
                    <a:pt x="28" y="231"/>
                    <a:pt x="28" y="231"/>
                  </a:cubicBezTo>
                  <a:cubicBezTo>
                    <a:pt x="24" y="235"/>
                    <a:pt x="22" y="240"/>
                    <a:pt x="22" y="246"/>
                  </a:cubicBezTo>
                  <a:cubicBezTo>
                    <a:pt x="22" y="252"/>
                    <a:pt x="24" y="257"/>
                    <a:pt x="28" y="261"/>
                  </a:cubicBezTo>
                  <a:cubicBezTo>
                    <a:pt x="36" y="269"/>
                    <a:pt x="50" y="269"/>
                    <a:pt x="58" y="261"/>
                  </a:cubicBezTo>
                  <a:cubicBezTo>
                    <a:pt x="167" y="152"/>
                    <a:pt x="167" y="152"/>
                    <a:pt x="167" y="152"/>
                  </a:cubicBezTo>
                  <a:cubicBezTo>
                    <a:pt x="170" y="149"/>
                    <a:pt x="175" y="148"/>
                    <a:pt x="179" y="149"/>
                  </a:cubicBezTo>
                  <a:cubicBezTo>
                    <a:pt x="202" y="157"/>
                    <a:pt x="228" y="152"/>
                    <a:pt x="245" y="134"/>
                  </a:cubicBezTo>
                  <a:cubicBezTo>
                    <a:pt x="249" y="131"/>
                    <a:pt x="252" y="127"/>
                    <a:pt x="255" y="122"/>
                  </a:cubicBezTo>
                  <a:cubicBezTo>
                    <a:pt x="255" y="122"/>
                    <a:pt x="255" y="122"/>
                    <a:pt x="255" y="122"/>
                  </a:cubicBezTo>
                  <a:cubicBezTo>
                    <a:pt x="261" y="111"/>
                    <a:pt x="265" y="98"/>
                    <a:pt x="264" y="85"/>
                  </a:cubicBezTo>
                  <a:cubicBezTo>
                    <a:pt x="232" y="117"/>
                    <a:pt x="232" y="117"/>
                    <a:pt x="232" y="117"/>
                  </a:cubicBezTo>
                  <a:cubicBezTo>
                    <a:pt x="229" y="120"/>
                    <a:pt x="223" y="121"/>
                    <a:pt x="219" y="118"/>
                  </a:cubicBezTo>
                  <a:cubicBezTo>
                    <a:pt x="210" y="112"/>
                    <a:pt x="201" y="105"/>
                    <a:pt x="192" y="96"/>
                  </a:cubicBezTo>
                  <a:cubicBezTo>
                    <a:pt x="184" y="88"/>
                    <a:pt x="177" y="79"/>
                    <a:pt x="171" y="70"/>
                  </a:cubicBezTo>
                  <a:cubicBezTo>
                    <a:pt x="168" y="66"/>
                    <a:pt x="169" y="60"/>
                    <a:pt x="172" y="56"/>
                  </a:cubicBezTo>
                  <a:cubicBezTo>
                    <a:pt x="204" y="25"/>
                    <a:pt x="204" y="25"/>
                    <a:pt x="204" y="25"/>
                  </a:cubicBezTo>
                  <a:cubicBezTo>
                    <a:pt x="202" y="25"/>
                    <a:pt x="201" y="25"/>
                    <a:pt x="20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87"/>
            <p:cNvSpPr>
              <a:spLocks noEditPoints="1"/>
            </p:cNvSpPr>
            <p:nvPr/>
          </p:nvSpPr>
          <p:spPr bwMode="auto">
            <a:xfrm>
              <a:off x="388" y="75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bwMode="auto">
          <a:xfrm>
            <a:off x="5285064" y="0"/>
            <a:ext cx="2114026" cy="2348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0" name="Title 19"/>
          <p:cNvSpPr>
            <a:spLocks noGrp="1"/>
          </p:cNvSpPr>
          <p:nvPr>
            <p:ph type="title" idx="4294967295"/>
          </p:nvPr>
        </p:nvSpPr>
        <p:spPr>
          <a:xfrm>
            <a:off x="5433532" y="3103296"/>
            <a:ext cx="6536822" cy="2355262"/>
          </a:xfrm>
        </p:spPr>
        <p:txBody>
          <a:bodyPr/>
          <a:lstStyle/>
          <a:p>
            <a:pPr algn="ctr"/>
            <a:r>
              <a:rPr lang="en-GB" sz="3600"/>
              <a:t>HOW-TO GUIDE</a:t>
            </a:r>
            <a:br>
              <a:rPr lang="en-GB" sz="3600"/>
            </a:br>
            <a:br>
              <a:rPr lang="en-GB" sz="3600"/>
            </a:br>
            <a:r>
              <a:rPr lang="en-GB" sz="2800"/>
              <a:t>REUSABLE STERILE </a:t>
            </a:r>
            <a:br>
              <a:rPr lang="en-GB" sz="2800"/>
            </a:br>
            <a:r>
              <a:rPr lang="en-GB" sz="2800"/>
              <a:t>&amp; ISOLATION GOWNS</a:t>
            </a:r>
            <a:br>
              <a:rPr lang="en-GB" sz="2800"/>
            </a:br>
            <a:br>
              <a:rPr lang="en-GB" sz="2800"/>
            </a:br>
            <a:endParaRPr lang="en-GB" sz="2800" b="0">
              <a:cs typeface="Arial"/>
            </a:endParaRPr>
          </a:p>
        </p:txBody>
      </p:sp>
      <p:sp>
        <p:nvSpPr>
          <p:cNvPr id="13" name="Rectangle 12">
            <a:extLst>
              <a:ext uri="{FF2B5EF4-FFF2-40B4-BE49-F238E27FC236}">
                <a16:creationId xmlns:a16="http://schemas.microsoft.com/office/drawing/2014/main" id="{C1485746-A456-4A83-91AA-A7B421E0C6DD}"/>
              </a:ext>
            </a:extLst>
          </p:cNvPr>
          <p:cNvSpPr/>
          <p:nvPr/>
        </p:nvSpPr>
        <p:spPr>
          <a:xfrm>
            <a:off x="-67112" y="-8390"/>
            <a:ext cx="159391" cy="68705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7" descr="A person in a blue gown holding white bags&#10;&#10;Description automatically generated">
            <a:extLst>
              <a:ext uri="{FF2B5EF4-FFF2-40B4-BE49-F238E27FC236}">
                <a16:creationId xmlns:a16="http://schemas.microsoft.com/office/drawing/2014/main" id="{E256574D-7E73-B6C8-4495-1A6936B85677}"/>
              </a:ext>
            </a:extLst>
          </p:cNvPr>
          <p:cNvPicPr>
            <a:picLocks noChangeAspect="1"/>
          </p:cNvPicPr>
          <p:nvPr/>
        </p:nvPicPr>
        <p:blipFill rotWithShape="1">
          <a:blip r:embed="rId3">
            <a:extLst>
              <a:ext uri="{28A0092B-C50C-407E-A947-70E740481C1C}">
                <a14:useLocalDpi xmlns:a14="http://schemas.microsoft.com/office/drawing/2010/main" val="0"/>
              </a:ext>
            </a:extLst>
          </a:blip>
          <a:srcRect l="5755" r="11918"/>
          <a:stretch/>
        </p:blipFill>
        <p:spPr>
          <a:xfrm>
            <a:off x="423878" y="4489"/>
            <a:ext cx="5222256" cy="2985801"/>
          </a:xfrm>
          <a:prstGeom prst="rect">
            <a:avLst/>
          </a:prstGeom>
        </p:spPr>
      </p:pic>
      <p:pic>
        <p:nvPicPr>
          <p:cNvPr id="6" name="Picture 5" descr="A person wearing a mask and gloves&#10;&#10;Description automatically generated">
            <a:extLst>
              <a:ext uri="{FF2B5EF4-FFF2-40B4-BE49-F238E27FC236}">
                <a16:creationId xmlns:a16="http://schemas.microsoft.com/office/drawing/2014/main" id="{C81D85B9-02C1-14C6-5ACA-57EC3B37234C}"/>
              </a:ext>
            </a:extLst>
          </p:cNvPr>
          <p:cNvPicPr>
            <a:picLocks noChangeAspect="1"/>
          </p:cNvPicPr>
          <p:nvPr/>
        </p:nvPicPr>
        <p:blipFill rotWithShape="1">
          <a:blip r:embed="rId4">
            <a:extLst>
              <a:ext uri="{28A0092B-C50C-407E-A947-70E740481C1C}">
                <a14:useLocalDpi xmlns:a14="http://schemas.microsoft.com/office/drawing/2010/main" val="0"/>
              </a:ext>
            </a:extLst>
          </a:blip>
          <a:srcRect t="3225"/>
          <a:stretch/>
        </p:blipFill>
        <p:spPr>
          <a:xfrm>
            <a:off x="92279" y="0"/>
            <a:ext cx="1918096" cy="3426901"/>
          </a:xfrm>
          <a:prstGeom prst="rect">
            <a:avLst/>
          </a:prstGeom>
        </p:spPr>
      </p:pic>
      <p:pic>
        <p:nvPicPr>
          <p:cNvPr id="4" name="Picture 3" descr="A picture containing indoor, clothes, trash, dirty&#10;&#10;Description automatically generated">
            <a:extLst>
              <a:ext uri="{FF2B5EF4-FFF2-40B4-BE49-F238E27FC236}">
                <a16:creationId xmlns:a16="http://schemas.microsoft.com/office/drawing/2014/main" id="{94466F61-76D3-4CC1-8EE1-FB892A67B0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251"/>
          <a:stretch/>
        </p:blipFill>
        <p:spPr>
          <a:xfrm>
            <a:off x="78993" y="2987749"/>
            <a:ext cx="3234218" cy="3870251"/>
          </a:xfrm>
          <a:prstGeom prst="rect">
            <a:avLst/>
          </a:prstGeom>
        </p:spPr>
      </p:pic>
      <p:pic>
        <p:nvPicPr>
          <p:cNvPr id="3" name="Picture 2" descr="A picture containing indoor, floor, open&#10;&#10;Description automatically generated">
            <a:extLst>
              <a:ext uri="{FF2B5EF4-FFF2-40B4-BE49-F238E27FC236}">
                <a16:creationId xmlns:a16="http://schemas.microsoft.com/office/drawing/2014/main" id="{961C1060-45B0-6EA2-BC33-4F855ADE9D35}"/>
              </a:ext>
            </a:extLst>
          </p:cNvPr>
          <p:cNvPicPr>
            <a:picLocks noChangeAspect="1"/>
          </p:cNvPicPr>
          <p:nvPr/>
        </p:nvPicPr>
        <p:blipFill>
          <a:blip r:embed="rId6"/>
          <a:stretch>
            <a:fillRect/>
          </a:stretch>
        </p:blipFill>
        <p:spPr>
          <a:xfrm>
            <a:off x="2778549" y="2990290"/>
            <a:ext cx="2867585" cy="3867710"/>
          </a:xfrm>
          <a:prstGeom prst="rect">
            <a:avLst/>
          </a:prstGeom>
        </p:spPr>
      </p:pic>
    </p:spTree>
    <p:extLst>
      <p:ext uri="{BB962C8B-B14F-4D97-AF65-F5344CB8AC3E}">
        <p14:creationId xmlns:p14="http://schemas.microsoft.com/office/powerpoint/2010/main" val="3989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D788-4CEF-D57B-5A09-F510BFF9F08D}"/>
              </a:ext>
            </a:extLst>
          </p:cNvPr>
          <p:cNvSpPr>
            <a:spLocks noGrp="1"/>
          </p:cNvSpPr>
          <p:nvPr>
            <p:ph type="title"/>
          </p:nvPr>
        </p:nvSpPr>
        <p:spPr/>
        <p:txBody>
          <a:bodyPr/>
          <a:lstStyle/>
          <a:p>
            <a:r>
              <a:rPr lang="en-GB">
                <a:cs typeface="Arial"/>
              </a:rPr>
              <a:t>Protection from reusable gowns</a:t>
            </a:r>
          </a:p>
        </p:txBody>
      </p:sp>
      <p:sp>
        <p:nvSpPr>
          <p:cNvPr id="3" name="Text Placeholder 2">
            <a:extLst>
              <a:ext uri="{FF2B5EF4-FFF2-40B4-BE49-F238E27FC236}">
                <a16:creationId xmlns:a16="http://schemas.microsoft.com/office/drawing/2014/main" id="{80C7F126-52C9-0C39-EA7E-C548175847BF}"/>
              </a:ext>
            </a:extLst>
          </p:cNvPr>
          <p:cNvSpPr>
            <a:spLocks noGrp="1"/>
          </p:cNvSpPr>
          <p:nvPr>
            <p:ph type="body" sz="quarter" idx="12"/>
          </p:nvPr>
        </p:nvSpPr>
        <p:spPr>
          <a:xfrm>
            <a:off x="326770" y="618474"/>
            <a:ext cx="10130875" cy="580406"/>
          </a:xfrm>
        </p:spPr>
        <p:txBody>
          <a:bodyPr/>
          <a:lstStyle/>
          <a:p>
            <a:r>
              <a:rPr lang="en-GB" dirty="0">
                <a:cs typeface="Arial"/>
              </a:rPr>
              <a:t>Reusable gowns meet the same </a:t>
            </a:r>
            <a:r>
              <a:rPr lang="en-GB" b="1" dirty="0">
                <a:cs typeface="Arial"/>
              </a:rPr>
              <a:t>Standards &amp; Guidance </a:t>
            </a:r>
            <a:r>
              <a:rPr lang="en-GB" dirty="0">
                <a:cs typeface="Arial"/>
              </a:rPr>
              <a:t>for protection as single use, with additional standards for sterile services*. </a:t>
            </a:r>
            <a:r>
              <a:rPr lang="en-GB" b="1" dirty="0">
                <a:cs typeface="Arial"/>
              </a:rPr>
              <a:t>Evidence</a:t>
            </a:r>
            <a:r>
              <a:rPr lang="en-GB" dirty="0">
                <a:cs typeface="Arial"/>
              </a:rPr>
              <a:t> shows they outperform in key test areas and combined with </a:t>
            </a:r>
            <a:r>
              <a:rPr lang="en-GB" b="1" dirty="0">
                <a:cs typeface="Arial"/>
              </a:rPr>
              <a:t>Awareness</a:t>
            </a:r>
            <a:r>
              <a:rPr lang="en-GB" dirty="0">
                <a:cs typeface="Arial"/>
              </a:rPr>
              <a:t> raising at trust level can support clinical confidence in their use.</a:t>
            </a:r>
            <a:endParaRPr lang="en-GB" dirty="0"/>
          </a:p>
        </p:txBody>
      </p:sp>
      <p:sp>
        <p:nvSpPr>
          <p:cNvPr id="28" name="Rectangle: Rounded Corners 27">
            <a:extLst>
              <a:ext uri="{FF2B5EF4-FFF2-40B4-BE49-F238E27FC236}">
                <a16:creationId xmlns:a16="http://schemas.microsoft.com/office/drawing/2014/main" id="{3795F97F-6BEB-6C60-4659-068C8CFE31D8}"/>
              </a:ext>
            </a:extLst>
          </p:cNvPr>
          <p:cNvSpPr/>
          <p:nvPr/>
        </p:nvSpPr>
        <p:spPr bwMode="auto">
          <a:xfrm>
            <a:off x="2319346" y="3532582"/>
            <a:ext cx="8961961" cy="1459404"/>
          </a:xfrm>
          <a:prstGeom prst="roundRect">
            <a:avLst/>
          </a:prstGeom>
          <a:solidFill>
            <a:schemeClr val="accent4">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285750" indent="-285750" defTabSz="889000">
              <a:buFont typeface="Arial" panose="020B0604020202020204" pitchFamily="34" charset="0"/>
              <a:buChar char="•"/>
            </a:pPr>
            <a:r>
              <a:rPr lang="en-GB" sz="1400" dirty="0">
                <a:ea typeface="+mn-lt"/>
                <a:cs typeface="+mn-lt"/>
              </a:rPr>
              <a:t>Reusable gowns out-performed disposable gowns in all tests at all wash levels for ability to provide adequate protection across their expected service lifespan</a:t>
            </a:r>
          </a:p>
          <a:p>
            <a:pPr marL="285750" indent="-285750" defTabSz="889000">
              <a:buFont typeface="Arial" panose="020B0604020202020204" pitchFamily="34" charset="0"/>
              <a:buChar char="•"/>
            </a:pPr>
            <a:r>
              <a:rPr lang="en-GB" sz="1400" dirty="0">
                <a:ea typeface="+mn-lt"/>
                <a:cs typeface="+mn-lt"/>
              </a:rPr>
              <a:t>Level I, II, and III gowns were tested for water resistance, hydrostatic pressure, and durability (breaking, tear, and seam strength, pilling resistance, dimensional stability, and air permeability)</a:t>
            </a:r>
          </a:p>
          <a:p>
            <a:pPr marL="285750" indent="-285750" defTabSz="889000">
              <a:buFont typeface="Arial" panose="020B0604020202020204" pitchFamily="34" charset="0"/>
              <a:buChar char="•"/>
            </a:pPr>
            <a:r>
              <a:rPr lang="en-GB" sz="1400" dirty="0">
                <a:ea typeface="+mn-lt"/>
                <a:cs typeface="+mn-lt"/>
              </a:rPr>
              <a:t>Data was collected for new disposable gowns and after 1, 25, 50, and 75 washes for reusable gowns.</a:t>
            </a:r>
          </a:p>
          <a:p>
            <a:pPr algn="r" defTabSz="889000">
              <a:spcBef>
                <a:spcPts val="600"/>
              </a:spcBef>
              <a:spcAft>
                <a:spcPts val="600"/>
              </a:spcAft>
            </a:pPr>
            <a:r>
              <a:rPr lang="fr-FR" sz="1200" dirty="0" err="1">
                <a:solidFill>
                  <a:schemeClr val="tx2"/>
                </a:solidFill>
                <a:ea typeface="+mn-lt"/>
                <a:cs typeface="+mn-lt"/>
                <a:hlinkClick r:id="rId3"/>
              </a:rPr>
              <a:t>McQuery</a:t>
            </a:r>
            <a:r>
              <a:rPr lang="fr-FR" sz="1200" dirty="0">
                <a:solidFill>
                  <a:schemeClr val="tx2"/>
                </a:solidFill>
                <a:ea typeface="+mn-lt"/>
                <a:cs typeface="+mn-lt"/>
                <a:hlinkClick r:id="rId3"/>
              </a:rPr>
              <a:t> et al, Performance </a:t>
            </a:r>
            <a:r>
              <a:rPr lang="fr-FR" sz="1200" dirty="0" err="1">
                <a:solidFill>
                  <a:schemeClr val="tx2"/>
                </a:solidFill>
                <a:ea typeface="+mn-lt"/>
                <a:cs typeface="+mn-lt"/>
                <a:hlinkClick r:id="rId3"/>
              </a:rPr>
              <a:t>Comparison</a:t>
            </a:r>
            <a:r>
              <a:rPr lang="en-GB" sz="1200" dirty="0">
                <a:ea typeface="+mn-lt"/>
                <a:cs typeface="+mn-lt"/>
              </a:rPr>
              <a:t>.</a:t>
            </a:r>
          </a:p>
        </p:txBody>
      </p:sp>
      <p:sp>
        <p:nvSpPr>
          <p:cNvPr id="4" name="Rectangle: Rounded Corners 3">
            <a:extLst>
              <a:ext uri="{FF2B5EF4-FFF2-40B4-BE49-F238E27FC236}">
                <a16:creationId xmlns:a16="http://schemas.microsoft.com/office/drawing/2014/main" id="{6F84B11D-0AFB-A323-6DD1-56CF511F40B6}"/>
              </a:ext>
            </a:extLst>
          </p:cNvPr>
          <p:cNvSpPr/>
          <p:nvPr/>
        </p:nvSpPr>
        <p:spPr bwMode="auto">
          <a:xfrm>
            <a:off x="2291638" y="5059603"/>
            <a:ext cx="4498583" cy="1243261"/>
          </a:xfrm>
          <a:prstGeom prst="roundRect">
            <a:avLst/>
          </a:prstGeom>
          <a:solidFill>
            <a:srgbClr val="CCECFF">
              <a:alpha val="50196"/>
            </a:srgbClr>
          </a:solidFill>
          <a:ln w="9525" cap="flat" cmpd="sng" algn="ctr">
            <a:solidFill>
              <a:schemeClr val="accent1"/>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defTabSz="889000" fontAlgn="base"/>
            <a:r>
              <a:rPr lang="en-GB" sz="1400" b="1" dirty="0">
                <a:cs typeface="Arial"/>
              </a:rPr>
              <a:t>Address common misconceptions </a:t>
            </a:r>
            <a:r>
              <a:rPr lang="en-GB" sz="1400" dirty="0">
                <a:cs typeface="Arial"/>
              </a:rPr>
              <a:t>and improve awareness, through actions such as:</a:t>
            </a:r>
          </a:p>
          <a:p>
            <a:pPr marL="285750" indent="-285750" defTabSz="889000" fontAlgn="base">
              <a:buFont typeface="Arial" panose="020B0604020202020204" pitchFamily="34" charset="0"/>
              <a:buChar char="•"/>
            </a:pPr>
            <a:r>
              <a:rPr lang="en-GB" sz="1400" dirty="0">
                <a:cs typeface="Arial"/>
              </a:rPr>
              <a:t>staff gown trials </a:t>
            </a:r>
          </a:p>
          <a:p>
            <a:pPr marL="285750" indent="-285750" defTabSz="889000" fontAlgn="base">
              <a:buFont typeface="Arial" panose="020B0604020202020204" pitchFamily="34" charset="0"/>
              <a:buChar char="•"/>
            </a:pPr>
            <a:r>
              <a:rPr lang="en-GB" sz="1400" dirty="0">
                <a:cs typeface="Arial"/>
              </a:rPr>
              <a:t>show and tell days</a:t>
            </a:r>
          </a:p>
          <a:p>
            <a:pPr marL="285750" indent="-285750" defTabSz="889000" fontAlgn="base">
              <a:buFont typeface="Arial" panose="020B0604020202020204" pitchFamily="34" charset="0"/>
              <a:buChar char="•"/>
            </a:pPr>
            <a:r>
              <a:rPr lang="en-GB" sz="1400" dirty="0">
                <a:cs typeface="Arial"/>
              </a:rPr>
              <a:t>mock fluid repellence tests using water</a:t>
            </a:r>
            <a:endParaRPr kumimoji="0" lang="en-GB" sz="1400" b="0" i="0" u="none" strike="noStrike" cap="none" normalizeH="0" baseline="0" dirty="0">
              <a:solidFill>
                <a:schemeClr val="tx1"/>
              </a:solidFill>
              <a:effectLst/>
              <a:latin typeface="+mn-lt"/>
              <a:cs typeface="+mn-cs"/>
            </a:endParaRPr>
          </a:p>
        </p:txBody>
      </p:sp>
      <p:sp>
        <p:nvSpPr>
          <p:cNvPr id="9" name="Rectangle: Rounded Corners 8">
            <a:extLst>
              <a:ext uri="{FF2B5EF4-FFF2-40B4-BE49-F238E27FC236}">
                <a16:creationId xmlns:a16="http://schemas.microsoft.com/office/drawing/2014/main" id="{DF58B455-E8DD-40D1-A9CB-0958708AB470}"/>
              </a:ext>
            </a:extLst>
          </p:cNvPr>
          <p:cNvSpPr/>
          <p:nvPr/>
        </p:nvSpPr>
        <p:spPr bwMode="auto">
          <a:xfrm>
            <a:off x="829414" y="3532582"/>
            <a:ext cx="1369351" cy="1459404"/>
          </a:xfrm>
          <a:prstGeom prst="roundRect">
            <a:avLst/>
          </a:prstGeom>
          <a:solidFill>
            <a:schemeClr val="accent4"/>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400" b="1">
                <a:solidFill>
                  <a:schemeClr val="bg1"/>
                </a:solidFill>
                <a:ea typeface="+mn-lt"/>
                <a:cs typeface="+mn-lt"/>
              </a:rPr>
              <a:t>Evidence</a:t>
            </a:r>
            <a:endParaRPr lang="en-GB" sz="1400">
              <a:ea typeface="+mn-lt"/>
              <a:cs typeface="+mn-lt"/>
            </a:endParaRPr>
          </a:p>
          <a:p>
            <a:pPr algn="ctr" defTabSz="889000"/>
            <a:endParaRPr lang="en-GB" sz="1400" b="1">
              <a:solidFill>
                <a:schemeClr val="bg1"/>
              </a:solidFill>
              <a:ea typeface="+mn-lt"/>
              <a:cs typeface="+mn-lt"/>
            </a:endParaRPr>
          </a:p>
        </p:txBody>
      </p:sp>
      <p:sp>
        <p:nvSpPr>
          <p:cNvPr id="10" name="Rectangle: Rounded Corners 9">
            <a:extLst>
              <a:ext uri="{FF2B5EF4-FFF2-40B4-BE49-F238E27FC236}">
                <a16:creationId xmlns:a16="http://schemas.microsoft.com/office/drawing/2014/main" id="{5143B085-644D-4A6D-8D98-4F8C2E70533A}"/>
              </a:ext>
            </a:extLst>
          </p:cNvPr>
          <p:cNvSpPr/>
          <p:nvPr/>
        </p:nvSpPr>
        <p:spPr bwMode="auto">
          <a:xfrm>
            <a:off x="841935" y="1590535"/>
            <a:ext cx="1369350" cy="1838465"/>
          </a:xfrm>
          <a:prstGeom prst="roundRect">
            <a:avLst/>
          </a:prstGeom>
          <a:solidFill>
            <a:schemeClr val="accent5"/>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400" b="1">
                <a:solidFill>
                  <a:schemeClr val="bg1"/>
                </a:solidFill>
                <a:ea typeface="+mn-lt"/>
                <a:cs typeface="+mn-lt"/>
              </a:rPr>
              <a:t>Standards &amp; Guidance</a:t>
            </a:r>
          </a:p>
        </p:txBody>
      </p:sp>
      <p:sp>
        <p:nvSpPr>
          <p:cNvPr id="11" name="Rectangle: Rounded Corners 10">
            <a:extLst>
              <a:ext uri="{FF2B5EF4-FFF2-40B4-BE49-F238E27FC236}">
                <a16:creationId xmlns:a16="http://schemas.microsoft.com/office/drawing/2014/main" id="{82827DCC-2528-4FDC-BFC6-F09794654DD9}"/>
              </a:ext>
            </a:extLst>
          </p:cNvPr>
          <p:cNvSpPr/>
          <p:nvPr/>
        </p:nvSpPr>
        <p:spPr bwMode="auto">
          <a:xfrm>
            <a:off x="2319346" y="1590535"/>
            <a:ext cx="8961961" cy="1838465"/>
          </a:xfrm>
          <a:prstGeom prst="roundRect">
            <a:avLst/>
          </a:prstGeom>
          <a:solidFill>
            <a:schemeClr val="tx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noAutofit/>
          </a:bodyPr>
          <a:lstStyle/>
          <a:p>
            <a:pPr marL="285750" indent="-285750">
              <a:buFont typeface="Arial" panose="020B0604020202020204" pitchFamily="34" charset="0"/>
              <a:buChar char="•"/>
            </a:pPr>
            <a:r>
              <a:rPr lang="en-GB" sz="1300" kern="0" dirty="0">
                <a:latin typeface="+mj-lt"/>
                <a:ea typeface="+mn-lt"/>
                <a:cs typeface="+mn-lt"/>
                <a:hlinkClick r:id="rId4"/>
              </a:rPr>
              <a:t>BS EN 13795 </a:t>
            </a:r>
            <a:r>
              <a:rPr lang="en-GB" sz="1300" kern="0" dirty="0">
                <a:latin typeface="+mj-lt"/>
                <a:ea typeface="+mn-lt"/>
                <a:cs typeface="+mn-lt"/>
              </a:rPr>
              <a:t>*</a:t>
            </a:r>
            <a:r>
              <a:rPr lang="en-US" sz="1300" dirty="0">
                <a:latin typeface="+mj-lt"/>
                <a:cs typeface="Arial"/>
              </a:rPr>
              <a:t>Surgical clothing and drapes – Requirements and test methods – </a:t>
            </a:r>
            <a:r>
              <a:rPr lang="en-US" sz="1300" b="0" i="0" dirty="0">
                <a:solidFill>
                  <a:srgbClr val="111111"/>
                </a:solidFill>
                <a:effectLst/>
                <a:latin typeface="+mj-lt"/>
                <a:ea typeface="Roboto"/>
                <a:cs typeface="Roboto"/>
              </a:rPr>
              <a:t>for manufacturers, processors and products, test methods, performance requirements and performance levels</a:t>
            </a:r>
          </a:p>
          <a:p>
            <a:pPr marL="285750" indent="-285750">
              <a:buFont typeface="Arial" panose="020B0604020202020204" pitchFamily="34" charset="0"/>
              <a:buChar char="•"/>
            </a:pPr>
            <a:r>
              <a:rPr lang="en-US" sz="1300" dirty="0">
                <a:solidFill>
                  <a:srgbClr val="111111"/>
                </a:solidFill>
                <a:latin typeface="+mj-lt"/>
                <a:ea typeface="Roboto"/>
                <a:cs typeface="Roboto"/>
                <a:hlinkClick r:id="rId5"/>
              </a:rPr>
              <a:t>HTM 01-01</a:t>
            </a:r>
            <a:r>
              <a:rPr lang="en-US" sz="1300" dirty="0">
                <a:solidFill>
                  <a:srgbClr val="111111"/>
                </a:solidFill>
                <a:latin typeface="+mj-lt"/>
                <a:ea typeface="Roboto"/>
                <a:cs typeface="Roboto"/>
              </a:rPr>
              <a:t> *Decontamination of medical devices - explains the management of decontamination and the various ways to sterilize reusable medical devices used in acute care</a:t>
            </a:r>
          </a:p>
          <a:p>
            <a:pPr marL="285750" indent="-285750">
              <a:buFont typeface="Arial" panose="020B0604020202020204" pitchFamily="34" charset="0"/>
              <a:buChar char="•"/>
            </a:pPr>
            <a:r>
              <a:rPr lang="en-US" sz="1300" dirty="0">
                <a:latin typeface="+mj-lt"/>
                <a:cs typeface="Arial"/>
                <a:hlinkClick r:id="rId6"/>
              </a:rPr>
              <a:t>HTM-01-04</a:t>
            </a:r>
            <a:r>
              <a:rPr lang="en-US" sz="1300" dirty="0">
                <a:latin typeface="+mj-lt"/>
                <a:cs typeface="Arial"/>
              </a:rPr>
              <a:t> **Decontamination of linen for health and social care – provides guidance for those who process linen such as laundries, launderette operators and linen processors (Guidance for implementing BS EN 14065)</a:t>
            </a:r>
          </a:p>
          <a:p>
            <a:pPr marL="285750" indent="-285750">
              <a:buFont typeface="Arial" panose="020B0604020202020204" pitchFamily="34" charset="0"/>
              <a:buChar char="•"/>
            </a:pPr>
            <a:r>
              <a:rPr lang="en-US" sz="1300" dirty="0">
                <a:latin typeface="+mj-lt"/>
                <a:cs typeface="Arial"/>
                <a:hlinkClick r:id="rId7"/>
              </a:rPr>
              <a:t>ISO 13485 </a:t>
            </a:r>
            <a:r>
              <a:rPr lang="en-US" sz="1300" dirty="0">
                <a:latin typeface="+mj-lt"/>
                <a:cs typeface="Arial"/>
              </a:rPr>
              <a:t> *Medical Devices – Quality Management System covering the product lifecycle from design, manufacture to installation and services.</a:t>
            </a:r>
          </a:p>
        </p:txBody>
      </p:sp>
      <p:sp>
        <p:nvSpPr>
          <p:cNvPr id="12" name="Rectangle: Rounded Corners 11">
            <a:extLst>
              <a:ext uri="{FF2B5EF4-FFF2-40B4-BE49-F238E27FC236}">
                <a16:creationId xmlns:a16="http://schemas.microsoft.com/office/drawing/2014/main" id="{665BA553-4137-4C95-BF58-0D7BFAA37774}"/>
              </a:ext>
            </a:extLst>
          </p:cNvPr>
          <p:cNvSpPr/>
          <p:nvPr/>
        </p:nvSpPr>
        <p:spPr bwMode="auto">
          <a:xfrm>
            <a:off x="801706" y="5059605"/>
            <a:ext cx="1369350" cy="1243260"/>
          </a:xfrm>
          <a:prstGeom prst="roundRect">
            <a:avLst/>
          </a:prstGeom>
          <a:solidFill>
            <a:srgbClr val="00B0F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400" b="1">
                <a:solidFill>
                  <a:schemeClr val="bg1"/>
                </a:solidFill>
                <a:ea typeface="+mn-lt"/>
                <a:cs typeface="+mn-lt"/>
              </a:rPr>
              <a:t>Awareness</a:t>
            </a:r>
          </a:p>
        </p:txBody>
      </p:sp>
      <p:sp>
        <p:nvSpPr>
          <p:cNvPr id="13" name="Rectangle: Rounded Corners 12">
            <a:extLst>
              <a:ext uri="{FF2B5EF4-FFF2-40B4-BE49-F238E27FC236}">
                <a16:creationId xmlns:a16="http://schemas.microsoft.com/office/drawing/2014/main" id="{C61EFD19-1CFA-4501-928B-5A9E019D7E45}"/>
              </a:ext>
            </a:extLst>
          </p:cNvPr>
          <p:cNvSpPr/>
          <p:nvPr/>
        </p:nvSpPr>
        <p:spPr bwMode="auto">
          <a:xfrm>
            <a:off x="6910804" y="5059604"/>
            <a:ext cx="4342796" cy="1243260"/>
          </a:xfrm>
          <a:prstGeom prst="roundRect">
            <a:avLst/>
          </a:prstGeom>
          <a:solidFill>
            <a:srgbClr val="CCECFF">
              <a:alpha val="50196"/>
            </a:srgbClr>
          </a:solidFill>
          <a:ln w="9525" cap="flat" cmpd="sng" algn="ctr">
            <a:solidFill>
              <a:schemeClr val="accent1"/>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defTabSz="889000" fontAlgn="base"/>
            <a:r>
              <a:rPr lang="en-US" sz="1400" b="1">
                <a:cs typeface="Arial"/>
              </a:rPr>
              <a:t>Post trial survey results</a:t>
            </a:r>
          </a:p>
          <a:p>
            <a:pPr defTabSz="889000" fontAlgn="base"/>
            <a:r>
              <a:rPr lang="en-US" sz="1400">
                <a:cs typeface="Arial"/>
              </a:rPr>
              <a:t>94% of staff found reusable gowns clinically acceptable, and 96% stated that they provided excellent or satisfactory protection levels.</a:t>
            </a:r>
            <a:r>
              <a:rPr lang="en-GB" sz="1400">
                <a:cs typeface="Arial"/>
              </a:rPr>
              <a:t> </a:t>
            </a:r>
          </a:p>
          <a:p>
            <a:pPr algn="r" defTabSz="889000" fontAlgn="base"/>
            <a:r>
              <a:rPr lang="en-GB" sz="1200">
                <a:cs typeface="Arial"/>
              </a:rPr>
              <a:t>Stockport NHS Foundation trust</a:t>
            </a:r>
          </a:p>
        </p:txBody>
      </p:sp>
      <p:grpSp>
        <p:nvGrpSpPr>
          <p:cNvPr id="14" name="Group 13">
            <a:extLst>
              <a:ext uri="{FF2B5EF4-FFF2-40B4-BE49-F238E27FC236}">
                <a16:creationId xmlns:a16="http://schemas.microsoft.com/office/drawing/2014/main" id="{7E831768-6D46-4A10-8BEA-9096FF6D8EC9}"/>
              </a:ext>
            </a:extLst>
          </p:cNvPr>
          <p:cNvGrpSpPr>
            <a:grpSpLocks noChangeAspect="1"/>
          </p:cNvGrpSpPr>
          <p:nvPr/>
        </p:nvGrpSpPr>
        <p:grpSpPr>
          <a:xfrm>
            <a:off x="1225237" y="5500882"/>
            <a:ext cx="522288" cy="522288"/>
            <a:chOff x="3194051" y="2502535"/>
            <a:chExt cx="522288" cy="522288"/>
          </a:xfrm>
          <a:solidFill>
            <a:schemeClr val="bg1"/>
          </a:solidFill>
        </p:grpSpPr>
        <p:sp>
          <p:nvSpPr>
            <p:cNvPr id="15" name="Freeform 28">
              <a:extLst>
                <a:ext uri="{FF2B5EF4-FFF2-40B4-BE49-F238E27FC236}">
                  <a16:creationId xmlns:a16="http://schemas.microsoft.com/office/drawing/2014/main" id="{46DD18D3-5319-4EE0-83BC-B295CBFC98AF}"/>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2">
              <a:extLst>
                <a:ext uri="{FF2B5EF4-FFF2-40B4-BE49-F238E27FC236}">
                  <a16:creationId xmlns:a16="http://schemas.microsoft.com/office/drawing/2014/main" id="{5EC67ACA-84AF-45F6-8DBA-AC9606A11A42}"/>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133">
              <a:extLst>
                <a:ext uri="{FF2B5EF4-FFF2-40B4-BE49-F238E27FC236}">
                  <a16:creationId xmlns:a16="http://schemas.microsoft.com/office/drawing/2014/main" id="{E87908E7-EA78-4CF4-82E9-1046FCA608E0}"/>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Freeform 134">
              <a:extLst>
                <a:ext uri="{FF2B5EF4-FFF2-40B4-BE49-F238E27FC236}">
                  <a16:creationId xmlns:a16="http://schemas.microsoft.com/office/drawing/2014/main" id="{AED0FF22-395D-4425-866C-2A5EA47449E8}"/>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35">
              <a:extLst>
                <a:ext uri="{FF2B5EF4-FFF2-40B4-BE49-F238E27FC236}">
                  <a16:creationId xmlns:a16="http://schemas.microsoft.com/office/drawing/2014/main" id="{159A6A23-3092-4084-8950-1DB9AF8094D8}"/>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136">
              <a:extLst>
                <a:ext uri="{FF2B5EF4-FFF2-40B4-BE49-F238E27FC236}">
                  <a16:creationId xmlns:a16="http://schemas.microsoft.com/office/drawing/2014/main" id="{F6C932CF-4447-4A8C-BBC1-CCC98AF9FAFB}"/>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Freeform 137">
              <a:extLst>
                <a:ext uri="{FF2B5EF4-FFF2-40B4-BE49-F238E27FC236}">
                  <a16:creationId xmlns:a16="http://schemas.microsoft.com/office/drawing/2014/main" id="{56F58F45-72BA-44D9-A6D1-1F9137FF9BAB}"/>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2" name="Freeform 796">
            <a:extLst>
              <a:ext uri="{FF2B5EF4-FFF2-40B4-BE49-F238E27FC236}">
                <a16:creationId xmlns:a16="http://schemas.microsoft.com/office/drawing/2014/main" id="{97F8D2C9-7634-4EA7-A611-A1CE7C8E08A7}"/>
              </a:ext>
            </a:extLst>
          </p:cNvPr>
          <p:cNvSpPr>
            <a:spLocks noChangeAspect="1" noEditPoints="1"/>
          </p:cNvSpPr>
          <p:nvPr/>
        </p:nvSpPr>
        <p:spPr bwMode="auto">
          <a:xfrm>
            <a:off x="1277970" y="2297743"/>
            <a:ext cx="522288" cy="4980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28 h 512"/>
              <a:gd name="T20" fmla="*/ 128 w 512"/>
              <a:gd name="T21" fmla="*/ 117 h 512"/>
              <a:gd name="T22" fmla="*/ 181 w 512"/>
              <a:gd name="T23" fmla="*/ 117 h 512"/>
              <a:gd name="T24" fmla="*/ 181 w 512"/>
              <a:gd name="T25" fmla="*/ 106 h 512"/>
              <a:gd name="T26" fmla="*/ 192 w 512"/>
              <a:gd name="T27" fmla="*/ 96 h 512"/>
              <a:gd name="T28" fmla="*/ 202 w 512"/>
              <a:gd name="T29" fmla="*/ 106 h 512"/>
              <a:gd name="T30" fmla="*/ 202 w 512"/>
              <a:gd name="T31" fmla="*/ 117 h 512"/>
              <a:gd name="T32" fmla="*/ 309 w 512"/>
              <a:gd name="T33" fmla="*/ 117 h 512"/>
              <a:gd name="T34" fmla="*/ 309 w 512"/>
              <a:gd name="T35" fmla="*/ 106 h 512"/>
              <a:gd name="T36" fmla="*/ 320 w 512"/>
              <a:gd name="T37" fmla="*/ 96 h 512"/>
              <a:gd name="T38" fmla="*/ 330 w 512"/>
              <a:gd name="T39" fmla="*/ 106 h 512"/>
              <a:gd name="T40" fmla="*/ 330 w 512"/>
              <a:gd name="T41" fmla="*/ 117 h 512"/>
              <a:gd name="T42" fmla="*/ 384 w 512"/>
              <a:gd name="T43" fmla="*/ 117 h 512"/>
              <a:gd name="T44" fmla="*/ 394 w 512"/>
              <a:gd name="T45" fmla="*/ 128 h 512"/>
              <a:gd name="T46" fmla="*/ 394 w 512"/>
              <a:gd name="T47" fmla="*/ 384 h 512"/>
              <a:gd name="T48" fmla="*/ 330 w 512"/>
              <a:gd name="T49" fmla="*/ 149 h 512"/>
              <a:gd name="T50" fmla="*/ 320 w 512"/>
              <a:gd name="T51" fmla="*/ 160 h 512"/>
              <a:gd name="T52" fmla="*/ 309 w 512"/>
              <a:gd name="T53" fmla="*/ 149 h 512"/>
              <a:gd name="T54" fmla="*/ 309 w 512"/>
              <a:gd name="T55" fmla="*/ 138 h 512"/>
              <a:gd name="T56" fmla="*/ 202 w 512"/>
              <a:gd name="T57" fmla="*/ 138 h 512"/>
              <a:gd name="T58" fmla="*/ 202 w 512"/>
              <a:gd name="T59" fmla="*/ 149 h 512"/>
              <a:gd name="T60" fmla="*/ 192 w 512"/>
              <a:gd name="T61" fmla="*/ 160 h 512"/>
              <a:gd name="T62" fmla="*/ 181 w 512"/>
              <a:gd name="T63" fmla="*/ 149 h 512"/>
              <a:gd name="T64" fmla="*/ 181 w 512"/>
              <a:gd name="T65" fmla="*/ 138 h 512"/>
              <a:gd name="T66" fmla="*/ 138 w 512"/>
              <a:gd name="T67" fmla="*/ 138 h 512"/>
              <a:gd name="T68" fmla="*/ 138 w 512"/>
              <a:gd name="T69" fmla="*/ 373 h 512"/>
              <a:gd name="T70" fmla="*/ 373 w 512"/>
              <a:gd name="T71" fmla="*/ 373 h 512"/>
              <a:gd name="T72" fmla="*/ 373 w 512"/>
              <a:gd name="T73" fmla="*/ 138 h 512"/>
              <a:gd name="T74" fmla="*/ 330 w 512"/>
              <a:gd name="T75" fmla="*/ 138 h 512"/>
              <a:gd name="T76" fmla="*/ 330 w 512"/>
              <a:gd name="T77" fmla="*/ 149 h 512"/>
              <a:gd name="T78" fmla="*/ 327 w 512"/>
              <a:gd name="T79" fmla="*/ 221 h 512"/>
              <a:gd name="T80" fmla="*/ 242 w 512"/>
              <a:gd name="T81" fmla="*/ 306 h 512"/>
              <a:gd name="T82" fmla="*/ 234 w 512"/>
              <a:gd name="T83" fmla="*/ 309 h 512"/>
              <a:gd name="T84" fmla="*/ 227 w 512"/>
              <a:gd name="T85" fmla="*/ 306 h 512"/>
              <a:gd name="T86" fmla="*/ 184 w 512"/>
              <a:gd name="T87" fmla="*/ 263 h 512"/>
              <a:gd name="T88" fmla="*/ 184 w 512"/>
              <a:gd name="T89" fmla="*/ 248 h 512"/>
              <a:gd name="T90" fmla="*/ 199 w 512"/>
              <a:gd name="T91" fmla="*/ 248 h 512"/>
              <a:gd name="T92" fmla="*/ 234 w 512"/>
              <a:gd name="T93" fmla="*/ 283 h 512"/>
              <a:gd name="T94" fmla="*/ 312 w 512"/>
              <a:gd name="T95" fmla="*/ 205 h 512"/>
              <a:gd name="T96" fmla="*/ 327 w 512"/>
              <a:gd name="T97" fmla="*/ 205 h 512"/>
              <a:gd name="T98" fmla="*/ 327 w 512"/>
              <a:gd name="T9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327" y="221"/>
                </a:moveTo>
                <a:cubicBezTo>
                  <a:pt x="242" y="306"/>
                  <a:pt x="242" y="306"/>
                  <a:pt x="242" y="306"/>
                </a:cubicBezTo>
                <a:cubicBezTo>
                  <a:pt x="240" y="308"/>
                  <a:pt x="237" y="309"/>
                  <a:pt x="234" y="309"/>
                </a:cubicBezTo>
                <a:cubicBezTo>
                  <a:pt x="232" y="309"/>
                  <a:pt x="229" y="308"/>
                  <a:pt x="227" y="306"/>
                </a:cubicBezTo>
                <a:cubicBezTo>
                  <a:pt x="184" y="263"/>
                  <a:pt x="184" y="263"/>
                  <a:pt x="184" y="263"/>
                </a:cubicBezTo>
                <a:cubicBezTo>
                  <a:pt x="180" y="259"/>
                  <a:pt x="180" y="252"/>
                  <a:pt x="184" y="248"/>
                </a:cubicBezTo>
                <a:cubicBezTo>
                  <a:pt x="188" y="244"/>
                  <a:pt x="195" y="244"/>
                  <a:pt x="199" y="248"/>
                </a:cubicBezTo>
                <a:cubicBezTo>
                  <a:pt x="234" y="283"/>
                  <a:pt x="234" y="283"/>
                  <a:pt x="234" y="283"/>
                </a:cubicBezTo>
                <a:cubicBezTo>
                  <a:pt x="312" y="205"/>
                  <a:pt x="312" y="205"/>
                  <a:pt x="312" y="205"/>
                </a:cubicBezTo>
                <a:cubicBezTo>
                  <a:pt x="316" y="201"/>
                  <a:pt x="323" y="201"/>
                  <a:pt x="327" y="205"/>
                </a:cubicBezTo>
                <a:cubicBezTo>
                  <a:pt x="331" y="210"/>
                  <a:pt x="331" y="216"/>
                  <a:pt x="327" y="221"/>
                </a:cubicBezTo>
                <a:close/>
              </a:path>
            </a:pathLst>
          </a:custGeom>
          <a:solidFill>
            <a:schemeClr val="accent5"/>
          </a:solidFill>
          <a:ln w="2857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D01FF83E-92D6-4D19-8C39-BEA21285A8E3}"/>
              </a:ext>
            </a:extLst>
          </p:cNvPr>
          <p:cNvGrpSpPr>
            <a:grpSpLocks noChangeAspect="1"/>
          </p:cNvGrpSpPr>
          <p:nvPr/>
        </p:nvGrpSpPr>
        <p:grpSpPr>
          <a:xfrm>
            <a:off x="1265968" y="3995298"/>
            <a:ext cx="466582" cy="468000"/>
            <a:chOff x="11115676" y="4182110"/>
            <a:chExt cx="522288" cy="523875"/>
          </a:xfrm>
          <a:solidFill>
            <a:schemeClr val="tx2"/>
          </a:solidFill>
        </p:grpSpPr>
        <p:sp>
          <p:nvSpPr>
            <p:cNvPr id="24" name="Freeform 45">
              <a:extLst>
                <a:ext uri="{FF2B5EF4-FFF2-40B4-BE49-F238E27FC236}">
                  <a16:creationId xmlns:a16="http://schemas.microsoft.com/office/drawing/2014/main" id="{6D7E0F4B-16BB-4CA3-AFD9-1B1A7D2F6E0C}"/>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27">
              <a:extLst>
                <a:ext uri="{FF2B5EF4-FFF2-40B4-BE49-F238E27FC236}">
                  <a16:creationId xmlns:a16="http://schemas.microsoft.com/office/drawing/2014/main" id="{2E7B1E6F-7CDD-4075-B44E-19DB609F6667}"/>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28">
              <a:extLst>
                <a:ext uri="{FF2B5EF4-FFF2-40B4-BE49-F238E27FC236}">
                  <a16:creationId xmlns:a16="http://schemas.microsoft.com/office/drawing/2014/main" id="{1785A380-8A7B-45A2-837C-A9DCCA264E4B}"/>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Rectangle: Rounded Corners 29">
            <a:extLst>
              <a:ext uri="{FF2B5EF4-FFF2-40B4-BE49-F238E27FC236}">
                <a16:creationId xmlns:a16="http://schemas.microsoft.com/office/drawing/2014/main" id="{A508317E-1469-4A52-84E3-1B596E31B049}"/>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31" name="Rectangle: Rounded Corners 30">
            <a:extLst>
              <a:ext uri="{FF2B5EF4-FFF2-40B4-BE49-F238E27FC236}">
                <a16:creationId xmlns:a16="http://schemas.microsoft.com/office/drawing/2014/main" id="{36EC4E44-6D7D-4AD3-B554-3B523F804366}"/>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32" name="Rectangle: Rounded Corners 31">
            <a:extLst>
              <a:ext uri="{FF2B5EF4-FFF2-40B4-BE49-F238E27FC236}">
                <a16:creationId xmlns:a16="http://schemas.microsoft.com/office/drawing/2014/main" id="{9C3E524C-9494-4086-848A-06F9B827C202}"/>
              </a:ext>
            </a:extLst>
          </p:cNvPr>
          <p:cNvSpPr/>
          <p:nvPr/>
        </p:nvSpPr>
        <p:spPr bwMode="auto">
          <a:xfrm>
            <a:off x="-180575" y="5350376"/>
            <a:ext cx="725519" cy="972000"/>
          </a:xfrm>
          <a:prstGeom prst="roundRect">
            <a:avLst>
              <a:gd name="adj" fmla="val 20603"/>
            </a:avLst>
          </a:prstGeom>
          <a:solidFill>
            <a:schemeClr val="tx2"/>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33" name="Rectangle: Rounded Corners 32">
            <a:extLst>
              <a:ext uri="{FF2B5EF4-FFF2-40B4-BE49-F238E27FC236}">
                <a16:creationId xmlns:a16="http://schemas.microsoft.com/office/drawing/2014/main" id="{000A43F5-CD92-4DCE-AE16-F084121B4158}"/>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p>
        </p:txBody>
      </p:sp>
      <p:sp>
        <p:nvSpPr>
          <p:cNvPr id="34" name="Rectangle: Rounded Corners 33">
            <a:extLst>
              <a:ext uri="{FF2B5EF4-FFF2-40B4-BE49-F238E27FC236}">
                <a16:creationId xmlns:a16="http://schemas.microsoft.com/office/drawing/2014/main" id="{C0D6E0F4-6E41-4293-9B68-36F1B2281E23}"/>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a:solidFill>
                <a:schemeClr val="bg1"/>
              </a:solidFill>
              <a:cs typeface="Arial"/>
            </a:endParaRPr>
          </a:p>
        </p:txBody>
      </p:sp>
      <p:sp>
        <p:nvSpPr>
          <p:cNvPr id="5" name="TextBox 4">
            <a:extLst>
              <a:ext uri="{FF2B5EF4-FFF2-40B4-BE49-F238E27FC236}">
                <a16:creationId xmlns:a16="http://schemas.microsoft.com/office/drawing/2014/main" id="{0B05F28A-C6AA-B163-6310-05056D6E2CEA}"/>
              </a:ext>
            </a:extLst>
          </p:cNvPr>
          <p:cNvSpPr txBox="1"/>
          <p:nvPr/>
        </p:nvSpPr>
        <p:spPr>
          <a:xfrm>
            <a:off x="2897746" y="6406444"/>
            <a:ext cx="854166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ea typeface="+mn-lt"/>
                <a:cs typeface="+mn-lt"/>
              </a:rPr>
              <a:t>*Applies to sterile surgical gowns only </a:t>
            </a:r>
            <a:r>
              <a:rPr lang="en-GB" sz="1000" dirty="0">
                <a:cs typeface="Arial"/>
              </a:rPr>
              <a:t>**Applies to both no</a:t>
            </a:r>
            <a:r>
              <a:rPr lang="en-GB" sz="1000" dirty="0">
                <a:ea typeface="+mn-lt"/>
                <a:cs typeface="+mn-lt"/>
              </a:rPr>
              <a:t>n-sterile and sterile gowns</a:t>
            </a:r>
            <a:endParaRPr lang="en-GB" sz="1000" dirty="0">
              <a:highlight>
                <a:srgbClr val="FFFF00"/>
              </a:highlight>
              <a:cs typeface="Arial"/>
            </a:endParaRPr>
          </a:p>
        </p:txBody>
      </p:sp>
    </p:spTree>
    <p:extLst>
      <p:ext uri="{BB962C8B-B14F-4D97-AF65-F5344CB8AC3E}">
        <p14:creationId xmlns:p14="http://schemas.microsoft.com/office/powerpoint/2010/main" val="330217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a:xfrm>
            <a:off x="326770" y="208003"/>
            <a:ext cx="9969231" cy="831850"/>
          </a:xfrm>
        </p:spPr>
        <p:txBody>
          <a:bodyPr/>
          <a:lstStyle/>
          <a:p>
            <a:r>
              <a:rPr lang="en-GB"/>
              <a:t>The Business Case</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71034" y="576017"/>
            <a:ext cx="9766526" cy="822100"/>
          </a:xfrm>
        </p:spPr>
        <p:txBody>
          <a:bodyPr/>
          <a:lstStyle/>
          <a:p>
            <a:r>
              <a:rPr lang="en-GB" sz="1200" dirty="0"/>
              <a:t>Sterile surgical gowns provide essential barrier protection between patients and staff during invasive procedures. Reusable surgical gowns have been shown to be superior for safety with no increased risk of infection, they can be laundered for reuse some 75 times or more and save around 45%*</a:t>
            </a:r>
            <a:r>
              <a:rPr lang="en-GB" sz="1200" dirty="0">
                <a:solidFill>
                  <a:srgbClr val="000000"/>
                </a:solidFill>
              </a:rPr>
              <a:t> </a:t>
            </a:r>
            <a:r>
              <a:rPr lang="en-GB" sz="1200" dirty="0"/>
              <a:t>on cost and </a:t>
            </a:r>
            <a:r>
              <a:rPr lang="en-GB" sz="1200" dirty="0">
                <a:solidFill>
                  <a:schemeClr val="tx2"/>
                </a:solidFill>
                <a:hlinkClick r:id="rId3">
                  <a:extLst>
                    <a:ext uri="{A12FA001-AC4F-418D-AE19-62706E023703}">
                      <ahyp:hlinkClr xmlns:ahyp="http://schemas.microsoft.com/office/drawing/2018/hyperlinkcolor" val="tx"/>
                    </a:ext>
                  </a:extLst>
                </a:hlinkClick>
              </a:rPr>
              <a:t>69% on carbon</a:t>
            </a:r>
            <a:r>
              <a:rPr lang="en-GB" sz="1200" kern="0" dirty="0">
                <a:solidFill>
                  <a:schemeClr val="tx2"/>
                </a:solidFill>
                <a:cs typeface="Arial"/>
              </a:rPr>
              <a:t> </a:t>
            </a:r>
            <a:r>
              <a:rPr lang="en-GB" sz="1200" dirty="0"/>
              <a:t>compared to single use gowns </a:t>
            </a:r>
            <a:endParaRPr lang="en-GB" sz="1200" dirty="0">
              <a:ea typeface="+mj-lt"/>
              <a:cs typeface="+mj-lt"/>
            </a:endParaRPr>
          </a:p>
        </p:txBody>
      </p:sp>
      <p:sp>
        <p:nvSpPr>
          <p:cNvPr id="51" name="Rectangle 50">
            <a:extLst>
              <a:ext uri="{FF2B5EF4-FFF2-40B4-BE49-F238E27FC236}">
                <a16:creationId xmlns:a16="http://schemas.microsoft.com/office/drawing/2014/main" id="{950C6B16-BCC3-4A2C-990C-E4D21001802B}"/>
              </a:ext>
            </a:extLst>
          </p:cNvPr>
          <p:cNvSpPr/>
          <p:nvPr/>
        </p:nvSpPr>
        <p:spPr>
          <a:xfrm>
            <a:off x="890888" y="1488614"/>
            <a:ext cx="5123469" cy="986809"/>
          </a:xfrm>
          <a:prstGeom prst="rect">
            <a:avLst/>
          </a:prstGeom>
        </p:spPr>
        <p:txBody>
          <a:bodyPr wrap="square" lIns="91440" tIns="45720" rIns="91440" bIns="45720" anchor="t">
            <a:spAutoFit/>
          </a:bodyPr>
          <a:lstStyle/>
          <a:p>
            <a:pPr>
              <a:lnSpc>
                <a:spcPct val="112500"/>
              </a:lnSpc>
              <a:spcAft>
                <a:spcPts val="600"/>
              </a:spcAft>
            </a:pPr>
            <a:r>
              <a:rPr lang="en-GB" sz="1200" dirty="0">
                <a:cs typeface="Arial"/>
              </a:rPr>
              <a:t>Reusable gowns currently make up around 30% of the surgical gowns and 8% of the isolation gowns used by the NHS each year*, indicating significant scope to switch to reusable to save money and carbon.</a:t>
            </a:r>
            <a:endParaRPr lang="en-GB" sz="1200" dirty="0">
              <a:effectLst/>
              <a:cs typeface="Arial"/>
            </a:endParaRPr>
          </a:p>
          <a:p>
            <a:pPr>
              <a:lnSpc>
                <a:spcPct val="112500"/>
              </a:lnSpc>
              <a:spcAft>
                <a:spcPts val="600"/>
              </a:spcAft>
            </a:pPr>
            <a:endParaRPr lang="en-GB" sz="1200" dirty="0">
              <a:latin typeface="Arial"/>
              <a:cs typeface="Arial"/>
            </a:endParaRPr>
          </a:p>
        </p:txBody>
      </p:sp>
      <p:grpSp>
        <p:nvGrpSpPr>
          <p:cNvPr id="52" name="Group 51">
            <a:extLst>
              <a:ext uri="{FF2B5EF4-FFF2-40B4-BE49-F238E27FC236}">
                <a16:creationId xmlns:a16="http://schemas.microsoft.com/office/drawing/2014/main" id="{F8B64877-53A7-46DE-A883-560568D732FB}"/>
              </a:ext>
            </a:extLst>
          </p:cNvPr>
          <p:cNvGrpSpPr/>
          <p:nvPr/>
        </p:nvGrpSpPr>
        <p:grpSpPr>
          <a:xfrm>
            <a:off x="995391" y="2295880"/>
            <a:ext cx="5019166" cy="778162"/>
            <a:chOff x="329334" y="3714171"/>
            <a:chExt cx="5019166" cy="778162"/>
          </a:xfrm>
        </p:grpSpPr>
        <p:sp>
          <p:nvSpPr>
            <p:cNvPr id="53" name="Rectangle 52">
              <a:extLst>
                <a:ext uri="{FF2B5EF4-FFF2-40B4-BE49-F238E27FC236}">
                  <a16:creationId xmlns:a16="http://schemas.microsoft.com/office/drawing/2014/main" id="{F1944108-E274-4776-9251-B9B513B371EE}"/>
                </a:ext>
              </a:extLst>
            </p:cNvPr>
            <p:cNvSpPr>
              <a:spLocks/>
            </p:cNvSpPr>
            <p:nvPr/>
          </p:nvSpPr>
          <p:spPr>
            <a:xfrm>
              <a:off x="780131" y="3714171"/>
              <a:ext cx="4568369" cy="778162"/>
            </a:xfrm>
            <a:prstGeom prst="rect">
              <a:avLst/>
            </a:prstGeom>
          </p:spPr>
          <p:txBody>
            <a:bodyPr wrap="square" lIns="91440" tIns="45720" rIns="91440" bIns="45720" anchor="t">
              <a:spAutoFit/>
            </a:bodyPr>
            <a:lstStyle/>
            <a:p>
              <a:pPr>
                <a:lnSpc>
                  <a:spcPct val="112500"/>
                </a:lnSpc>
                <a:spcAft>
                  <a:spcPts val="600"/>
                </a:spcAft>
              </a:pPr>
              <a:r>
                <a:rPr lang="en-GB" sz="1200" b="1" kern="0">
                  <a:solidFill>
                    <a:schemeClr val="tx1">
                      <a:lumMod val="95000"/>
                      <a:lumOff val="5000"/>
                    </a:schemeClr>
                  </a:solidFill>
                </a:rPr>
                <a:t>Revenue and savings</a:t>
              </a:r>
            </a:p>
            <a:p>
              <a:pPr>
                <a:lnSpc>
                  <a:spcPct val="112500"/>
                </a:lnSpc>
                <a:spcAft>
                  <a:spcPts val="600"/>
                </a:spcAft>
              </a:pPr>
              <a:r>
                <a:rPr lang="en-GB" sz="1200" kern="0">
                  <a:cs typeface="Arial"/>
                </a:rPr>
                <a:t>On average reusable surgical gowns are 45%* cheaper, with VAT reclaimable on reusable products (NHS service code).</a:t>
              </a:r>
            </a:p>
          </p:txBody>
        </p:sp>
        <p:sp>
          <p:nvSpPr>
            <p:cNvPr id="54" name="Freeform 351">
              <a:extLst>
                <a:ext uri="{FF2B5EF4-FFF2-40B4-BE49-F238E27FC236}">
                  <a16:creationId xmlns:a16="http://schemas.microsoft.com/office/drawing/2014/main" id="{F3A79C78-6EC5-418D-8926-00CF700D3A4F}"/>
                </a:ext>
              </a:extLst>
            </p:cNvPr>
            <p:cNvSpPr>
              <a:spLocks noChangeAspect="1" noEditPoints="1"/>
            </p:cNvSpPr>
            <p:nvPr/>
          </p:nvSpPr>
          <p:spPr bwMode="auto">
            <a:xfrm>
              <a:off x="329334" y="3942183"/>
              <a:ext cx="369021" cy="369021"/>
            </a:xfrm>
            <a:custGeom>
              <a:avLst/>
              <a:gdLst>
                <a:gd name="T0" fmla="*/ 336 w 512"/>
                <a:gd name="T1" fmla="*/ 169 h 512"/>
                <a:gd name="T2" fmla="*/ 337 w 512"/>
                <a:gd name="T3" fmla="*/ 131 h 512"/>
                <a:gd name="T4" fmla="*/ 295 w 512"/>
                <a:gd name="T5" fmla="*/ 159 h 512"/>
                <a:gd name="T6" fmla="*/ 117 w 512"/>
                <a:gd name="T7" fmla="*/ 266 h 512"/>
                <a:gd name="T8" fmla="*/ 180 w 512"/>
                <a:gd name="T9" fmla="*/ 373 h 512"/>
                <a:gd name="T10" fmla="*/ 213 w 512"/>
                <a:gd name="T11" fmla="*/ 362 h 512"/>
                <a:gd name="T12" fmla="*/ 266 w 512"/>
                <a:gd name="T13" fmla="*/ 352 h 512"/>
                <a:gd name="T14" fmla="*/ 277 w 512"/>
                <a:gd name="T15" fmla="*/ 373 h 512"/>
                <a:gd name="T16" fmla="*/ 309 w 512"/>
                <a:gd name="T17" fmla="*/ 361 h 512"/>
                <a:gd name="T18" fmla="*/ 351 w 512"/>
                <a:gd name="T19" fmla="*/ 276 h 512"/>
                <a:gd name="T20" fmla="*/ 394 w 512"/>
                <a:gd name="T21" fmla="*/ 266 h 512"/>
                <a:gd name="T22" fmla="*/ 384 w 512"/>
                <a:gd name="T23" fmla="*/ 224 h 512"/>
                <a:gd name="T24" fmla="*/ 226 w 512"/>
                <a:gd name="T25" fmla="*/ 185 h 512"/>
                <a:gd name="T26" fmla="*/ 171 w 512"/>
                <a:gd name="T27" fmla="*/ 213 h 512"/>
                <a:gd name="T28" fmla="*/ 164 w 512"/>
                <a:gd name="T29" fmla="*/ 194 h 512"/>
                <a:gd name="T30" fmla="*/ 234 w 512"/>
                <a:gd name="T31" fmla="*/ 172 h 512"/>
                <a:gd name="T32" fmla="*/ 256 w 512"/>
                <a:gd name="T33" fmla="*/ 0 h 512"/>
                <a:gd name="T34" fmla="*/ 256 w 512"/>
                <a:gd name="T35" fmla="*/ 512 h 512"/>
                <a:gd name="T36" fmla="*/ 256 w 512"/>
                <a:gd name="T37" fmla="*/ 0 h 512"/>
                <a:gd name="T38" fmla="*/ 405 w 512"/>
                <a:gd name="T39" fmla="*/ 288 h 512"/>
                <a:gd name="T40" fmla="*/ 330 w 512"/>
                <a:gd name="T41" fmla="*/ 365 h 512"/>
                <a:gd name="T42" fmla="*/ 320 w 512"/>
                <a:gd name="T43" fmla="*/ 394 h 512"/>
                <a:gd name="T44" fmla="*/ 256 w 512"/>
                <a:gd name="T45" fmla="*/ 384 h 512"/>
                <a:gd name="T46" fmla="*/ 234 w 512"/>
                <a:gd name="T47" fmla="*/ 373 h 512"/>
                <a:gd name="T48" fmla="*/ 224 w 512"/>
                <a:gd name="T49" fmla="*/ 394 h 512"/>
                <a:gd name="T50" fmla="*/ 160 w 512"/>
                <a:gd name="T51" fmla="*/ 384 h 512"/>
                <a:gd name="T52" fmla="*/ 114 w 512"/>
                <a:gd name="T53" fmla="*/ 336 h 512"/>
                <a:gd name="T54" fmla="*/ 234 w 512"/>
                <a:gd name="T55" fmla="*/ 128 h 512"/>
                <a:gd name="T56" fmla="*/ 351 w 512"/>
                <a:gd name="T57" fmla="*/ 106 h 512"/>
                <a:gd name="T58" fmla="*/ 362 w 512"/>
                <a:gd name="T59" fmla="*/ 120 h 512"/>
                <a:gd name="T60" fmla="*/ 390 w 512"/>
                <a:gd name="T61" fmla="*/ 202 h 512"/>
                <a:gd name="T62" fmla="*/ 416 w 512"/>
                <a:gd name="T6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374" y="218"/>
                  </a:moveTo>
                  <a:cubicBezTo>
                    <a:pt x="374" y="217"/>
                    <a:pt x="357" y="182"/>
                    <a:pt x="336" y="169"/>
                  </a:cubicBezTo>
                  <a:cubicBezTo>
                    <a:pt x="332" y="166"/>
                    <a:pt x="330" y="162"/>
                    <a:pt x="331" y="157"/>
                  </a:cubicBezTo>
                  <a:cubicBezTo>
                    <a:pt x="337" y="131"/>
                    <a:pt x="337" y="131"/>
                    <a:pt x="337" y="131"/>
                  </a:cubicBezTo>
                  <a:cubicBezTo>
                    <a:pt x="327" y="134"/>
                    <a:pt x="314" y="141"/>
                    <a:pt x="308" y="154"/>
                  </a:cubicBezTo>
                  <a:cubicBezTo>
                    <a:pt x="306" y="159"/>
                    <a:pt x="300" y="161"/>
                    <a:pt x="295" y="159"/>
                  </a:cubicBezTo>
                  <a:cubicBezTo>
                    <a:pt x="276" y="152"/>
                    <a:pt x="257" y="149"/>
                    <a:pt x="234" y="149"/>
                  </a:cubicBezTo>
                  <a:cubicBezTo>
                    <a:pt x="170" y="149"/>
                    <a:pt x="117" y="202"/>
                    <a:pt x="117" y="266"/>
                  </a:cubicBezTo>
                  <a:cubicBezTo>
                    <a:pt x="117" y="285"/>
                    <a:pt x="122" y="304"/>
                    <a:pt x="130" y="320"/>
                  </a:cubicBezTo>
                  <a:cubicBezTo>
                    <a:pt x="149" y="323"/>
                    <a:pt x="176" y="337"/>
                    <a:pt x="180" y="373"/>
                  </a:cubicBezTo>
                  <a:cubicBezTo>
                    <a:pt x="213" y="373"/>
                    <a:pt x="213" y="373"/>
                    <a:pt x="213" y="373"/>
                  </a:cubicBezTo>
                  <a:cubicBezTo>
                    <a:pt x="213" y="362"/>
                    <a:pt x="213" y="362"/>
                    <a:pt x="213" y="362"/>
                  </a:cubicBezTo>
                  <a:cubicBezTo>
                    <a:pt x="213" y="356"/>
                    <a:pt x="218" y="352"/>
                    <a:pt x="224" y="352"/>
                  </a:cubicBezTo>
                  <a:cubicBezTo>
                    <a:pt x="266" y="352"/>
                    <a:pt x="266" y="352"/>
                    <a:pt x="266" y="352"/>
                  </a:cubicBezTo>
                  <a:cubicBezTo>
                    <a:pt x="272" y="352"/>
                    <a:pt x="277" y="356"/>
                    <a:pt x="277" y="362"/>
                  </a:cubicBezTo>
                  <a:cubicBezTo>
                    <a:pt x="277" y="373"/>
                    <a:pt x="277" y="373"/>
                    <a:pt x="277" y="373"/>
                  </a:cubicBezTo>
                  <a:cubicBezTo>
                    <a:pt x="309" y="373"/>
                    <a:pt x="309" y="373"/>
                    <a:pt x="309" y="373"/>
                  </a:cubicBezTo>
                  <a:cubicBezTo>
                    <a:pt x="309" y="361"/>
                    <a:pt x="309" y="361"/>
                    <a:pt x="309" y="361"/>
                  </a:cubicBezTo>
                  <a:cubicBezTo>
                    <a:pt x="309" y="358"/>
                    <a:pt x="310" y="356"/>
                    <a:pt x="312" y="354"/>
                  </a:cubicBezTo>
                  <a:cubicBezTo>
                    <a:pt x="335" y="331"/>
                    <a:pt x="349" y="303"/>
                    <a:pt x="351" y="276"/>
                  </a:cubicBezTo>
                  <a:cubicBezTo>
                    <a:pt x="352" y="271"/>
                    <a:pt x="356" y="266"/>
                    <a:pt x="362" y="266"/>
                  </a:cubicBezTo>
                  <a:cubicBezTo>
                    <a:pt x="394" y="266"/>
                    <a:pt x="394" y="266"/>
                    <a:pt x="394" y="266"/>
                  </a:cubicBezTo>
                  <a:cubicBezTo>
                    <a:pt x="394" y="224"/>
                    <a:pt x="394" y="224"/>
                    <a:pt x="394" y="224"/>
                  </a:cubicBezTo>
                  <a:cubicBezTo>
                    <a:pt x="384" y="224"/>
                    <a:pt x="384" y="224"/>
                    <a:pt x="384" y="224"/>
                  </a:cubicBezTo>
                  <a:cubicBezTo>
                    <a:pt x="380" y="224"/>
                    <a:pt x="376" y="221"/>
                    <a:pt x="374" y="218"/>
                  </a:cubicBezTo>
                  <a:close/>
                  <a:moveTo>
                    <a:pt x="226" y="185"/>
                  </a:moveTo>
                  <a:cubicBezTo>
                    <a:pt x="209" y="189"/>
                    <a:pt x="192" y="198"/>
                    <a:pt x="178" y="210"/>
                  </a:cubicBezTo>
                  <a:cubicBezTo>
                    <a:pt x="176" y="212"/>
                    <a:pt x="174" y="213"/>
                    <a:pt x="171" y="213"/>
                  </a:cubicBezTo>
                  <a:cubicBezTo>
                    <a:pt x="168" y="213"/>
                    <a:pt x="165" y="212"/>
                    <a:pt x="163" y="209"/>
                  </a:cubicBezTo>
                  <a:cubicBezTo>
                    <a:pt x="159" y="205"/>
                    <a:pt x="160" y="198"/>
                    <a:pt x="164" y="194"/>
                  </a:cubicBezTo>
                  <a:cubicBezTo>
                    <a:pt x="180" y="180"/>
                    <a:pt x="200" y="169"/>
                    <a:pt x="221" y="164"/>
                  </a:cubicBezTo>
                  <a:cubicBezTo>
                    <a:pt x="227" y="163"/>
                    <a:pt x="233" y="166"/>
                    <a:pt x="234" y="172"/>
                  </a:cubicBezTo>
                  <a:cubicBezTo>
                    <a:pt x="235" y="177"/>
                    <a:pt x="232" y="183"/>
                    <a:pt x="226" y="185"/>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77"/>
                  </a:moveTo>
                  <a:cubicBezTo>
                    <a:pt x="416" y="283"/>
                    <a:pt x="411" y="288"/>
                    <a:pt x="405" y="288"/>
                  </a:cubicBezTo>
                  <a:cubicBezTo>
                    <a:pt x="371" y="288"/>
                    <a:pt x="371" y="288"/>
                    <a:pt x="371" y="288"/>
                  </a:cubicBezTo>
                  <a:cubicBezTo>
                    <a:pt x="365" y="323"/>
                    <a:pt x="345" y="350"/>
                    <a:pt x="330" y="365"/>
                  </a:cubicBezTo>
                  <a:cubicBezTo>
                    <a:pt x="330" y="384"/>
                    <a:pt x="330" y="384"/>
                    <a:pt x="330" y="384"/>
                  </a:cubicBezTo>
                  <a:cubicBezTo>
                    <a:pt x="330" y="390"/>
                    <a:pt x="326" y="394"/>
                    <a:pt x="320" y="394"/>
                  </a:cubicBezTo>
                  <a:cubicBezTo>
                    <a:pt x="266" y="394"/>
                    <a:pt x="266" y="394"/>
                    <a:pt x="266" y="394"/>
                  </a:cubicBezTo>
                  <a:cubicBezTo>
                    <a:pt x="260" y="394"/>
                    <a:pt x="256" y="390"/>
                    <a:pt x="256" y="384"/>
                  </a:cubicBezTo>
                  <a:cubicBezTo>
                    <a:pt x="256" y="373"/>
                    <a:pt x="256" y="373"/>
                    <a:pt x="256" y="373"/>
                  </a:cubicBezTo>
                  <a:cubicBezTo>
                    <a:pt x="234" y="373"/>
                    <a:pt x="234" y="373"/>
                    <a:pt x="234" y="373"/>
                  </a:cubicBezTo>
                  <a:cubicBezTo>
                    <a:pt x="234" y="384"/>
                    <a:pt x="234" y="384"/>
                    <a:pt x="234" y="384"/>
                  </a:cubicBezTo>
                  <a:cubicBezTo>
                    <a:pt x="234" y="390"/>
                    <a:pt x="230" y="394"/>
                    <a:pt x="224" y="394"/>
                  </a:cubicBezTo>
                  <a:cubicBezTo>
                    <a:pt x="170" y="394"/>
                    <a:pt x="170" y="394"/>
                    <a:pt x="170" y="394"/>
                  </a:cubicBezTo>
                  <a:cubicBezTo>
                    <a:pt x="164" y="394"/>
                    <a:pt x="160" y="390"/>
                    <a:pt x="160" y="384"/>
                  </a:cubicBezTo>
                  <a:cubicBezTo>
                    <a:pt x="160" y="343"/>
                    <a:pt x="125" y="341"/>
                    <a:pt x="123" y="341"/>
                  </a:cubicBezTo>
                  <a:cubicBezTo>
                    <a:pt x="119" y="341"/>
                    <a:pt x="116" y="339"/>
                    <a:pt x="114" y="336"/>
                  </a:cubicBezTo>
                  <a:cubicBezTo>
                    <a:pt x="102" y="315"/>
                    <a:pt x="96" y="291"/>
                    <a:pt x="96" y="266"/>
                  </a:cubicBezTo>
                  <a:cubicBezTo>
                    <a:pt x="96" y="190"/>
                    <a:pt x="158" y="128"/>
                    <a:pt x="234" y="128"/>
                  </a:cubicBezTo>
                  <a:cubicBezTo>
                    <a:pt x="256" y="128"/>
                    <a:pt x="275" y="130"/>
                    <a:pt x="294" y="136"/>
                  </a:cubicBezTo>
                  <a:cubicBezTo>
                    <a:pt x="313" y="109"/>
                    <a:pt x="349" y="106"/>
                    <a:pt x="351" y="106"/>
                  </a:cubicBezTo>
                  <a:cubicBezTo>
                    <a:pt x="355" y="106"/>
                    <a:pt x="358" y="108"/>
                    <a:pt x="360" y="110"/>
                  </a:cubicBezTo>
                  <a:cubicBezTo>
                    <a:pt x="362" y="113"/>
                    <a:pt x="363" y="116"/>
                    <a:pt x="362" y="120"/>
                  </a:cubicBezTo>
                  <a:cubicBezTo>
                    <a:pt x="353" y="155"/>
                    <a:pt x="353" y="155"/>
                    <a:pt x="353" y="155"/>
                  </a:cubicBezTo>
                  <a:cubicBezTo>
                    <a:pt x="371" y="169"/>
                    <a:pt x="384" y="191"/>
                    <a:pt x="390" y="202"/>
                  </a:cubicBezTo>
                  <a:cubicBezTo>
                    <a:pt x="405" y="202"/>
                    <a:pt x="405" y="202"/>
                    <a:pt x="405" y="202"/>
                  </a:cubicBezTo>
                  <a:cubicBezTo>
                    <a:pt x="411" y="202"/>
                    <a:pt x="416" y="207"/>
                    <a:pt x="416" y="213"/>
                  </a:cubicBezTo>
                  <a:lnTo>
                    <a:pt x="416" y="277"/>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endParaRPr lang="en-GB" sz="1200"/>
            </a:p>
          </p:txBody>
        </p:sp>
      </p:grpSp>
      <p:grpSp>
        <p:nvGrpSpPr>
          <p:cNvPr id="55" name="Group 54">
            <a:extLst>
              <a:ext uri="{FF2B5EF4-FFF2-40B4-BE49-F238E27FC236}">
                <a16:creationId xmlns:a16="http://schemas.microsoft.com/office/drawing/2014/main" id="{8AC19EC5-F606-4540-AE67-FBC2E0D7F6E4}"/>
              </a:ext>
            </a:extLst>
          </p:cNvPr>
          <p:cNvGrpSpPr/>
          <p:nvPr/>
        </p:nvGrpSpPr>
        <p:grpSpPr>
          <a:xfrm>
            <a:off x="994188" y="4297488"/>
            <a:ext cx="5001306" cy="1000920"/>
            <a:chOff x="1994569" y="4930449"/>
            <a:chExt cx="4081672" cy="1000920"/>
          </a:xfrm>
        </p:grpSpPr>
        <p:sp>
          <p:nvSpPr>
            <p:cNvPr id="56" name="Rectangle 55">
              <a:extLst>
                <a:ext uri="{FF2B5EF4-FFF2-40B4-BE49-F238E27FC236}">
                  <a16:creationId xmlns:a16="http://schemas.microsoft.com/office/drawing/2014/main" id="{6CFA7CA7-A3A2-437C-AE55-9FC1FA3F98B1}"/>
                </a:ext>
              </a:extLst>
            </p:cNvPr>
            <p:cNvSpPr>
              <a:spLocks/>
            </p:cNvSpPr>
            <p:nvPr/>
          </p:nvSpPr>
          <p:spPr>
            <a:xfrm>
              <a:off x="2362474" y="4930449"/>
              <a:ext cx="3713767" cy="1000920"/>
            </a:xfrm>
            <a:prstGeom prst="rect">
              <a:avLst/>
            </a:prstGeom>
          </p:spPr>
          <p:txBody>
            <a:bodyPr wrap="square" lIns="91440" tIns="45720" rIns="91440" bIns="45720" anchor="t">
              <a:spAutoFit/>
            </a:bodyPr>
            <a:lstStyle/>
            <a:p>
              <a:pPr>
                <a:lnSpc>
                  <a:spcPct val="112500"/>
                </a:lnSpc>
                <a:spcAft>
                  <a:spcPts val="600"/>
                </a:spcAft>
              </a:pPr>
              <a:r>
                <a:rPr lang="en-GB" sz="1200" b="1" kern="0" dirty="0">
                  <a:solidFill>
                    <a:schemeClr val="tx1">
                      <a:lumMod val="95000"/>
                      <a:lumOff val="5000"/>
                    </a:schemeClr>
                  </a:solidFill>
                </a:rPr>
                <a:t>Greener NHS ambition</a:t>
              </a:r>
            </a:p>
            <a:p>
              <a:pPr>
                <a:lnSpc>
                  <a:spcPct val="112500"/>
                </a:lnSpc>
                <a:spcAft>
                  <a:spcPts val="600"/>
                </a:spcAft>
              </a:pPr>
              <a:r>
                <a:rPr lang="en-GB" sz="1200" kern="0" dirty="0">
                  <a:cs typeface="Arial"/>
                </a:rPr>
                <a:t>Life Cycle Assessments (</a:t>
              </a:r>
              <a:r>
                <a:rPr lang="en-GB" sz="1200" kern="0" dirty="0" err="1">
                  <a:solidFill>
                    <a:schemeClr val="tx2"/>
                  </a:solidFill>
                  <a:cs typeface="Arial"/>
                  <a:hlinkClick r:id="rId3">
                    <a:extLst>
                      <a:ext uri="{A12FA001-AC4F-418D-AE19-62706E023703}">
                        <ahyp:hlinkClr xmlns:ahyp="http://schemas.microsoft.com/office/drawing/2018/hyperlinkcolor" val="tx"/>
                      </a:ext>
                    </a:extLst>
                  </a:hlinkClick>
                </a:rPr>
                <a:t>Blazewski</a:t>
              </a:r>
              <a:r>
                <a:rPr lang="en-GB" sz="1200" kern="0" dirty="0">
                  <a:solidFill>
                    <a:schemeClr val="tx2"/>
                  </a:solidFill>
                  <a:cs typeface="Arial"/>
                  <a:hlinkClick r:id="rId3">
                    <a:extLst>
                      <a:ext uri="{A12FA001-AC4F-418D-AE19-62706E023703}">
                        <ahyp:hlinkClr xmlns:ahyp="http://schemas.microsoft.com/office/drawing/2018/hyperlinkcolor" val="tx"/>
                      </a:ext>
                    </a:extLst>
                  </a:hlinkClick>
                </a:rPr>
                <a:t> &amp; Rothman</a:t>
              </a:r>
              <a:r>
                <a:rPr lang="en-GB" sz="1200" kern="0" dirty="0">
                  <a:cs typeface="Arial"/>
                </a:rPr>
                <a:t>; </a:t>
              </a:r>
              <a:r>
                <a:rPr lang="en-GB" sz="1200" kern="0" dirty="0" err="1">
                  <a:solidFill>
                    <a:schemeClr val="tx2"/>
                  </a:solidFill>
                  <a:cs typeface="Arial"/>
                  <a:hlinkClick r:id="rId4">
                    <a:extLst>
                      <a:ext uri="{A12FA001-AC4F-418D-AE19-62706E023703}">
                        <ahyp:hlinkClr xmlns:ahyp="http://schemas.microsoft.com/office/drawing/2018/hyperlinkcolor" val="tx"/>
                      </a:ext>
                    </a:extLst>
                  </a:hlinkClick>
                </a:rPr>
                <a:t>Vozzola</a:t>
              </a:r>
              <a:r>
                <a:rPr lang="en-GB" sz="1200" kern="0" dirty="0">
                  <a:solidFill>
                    <a:schemeClr val="tx2"/>
                  </a:solidFill>
                  <a:cs typeface="Arial"/>
                  <a:hlinkClick r:id="rId4">
                    <a:extLst>
                      <a:ext uri="{A12FA001-AC4F-418D-AE19-62706E023703}">
                        <ahyp:hlinkClr xmlns:ahyp="http://schemas.microsoft.com/office/drawing/2018/hyperlinkcolor" val="tx"/>
                      </a:ext>
                    </a:extLst>
                  </a:hlinkClick>
                </a:rPr>
                <a:t> et al</a:t>
              </a:r>
              <a:r>
                <a:rPr lang="en-GB" sz="1200" kern="0" dirty="0">
                  <a:cs typeface="Arial"/>
                </a:rPr>
                <a:t>)</a:t>
              </a:r>
              <a:r>
                <a:rPr lang="en-GB" sz="1200" kern="0" dirty="0">
                  <a:solidFill>
                    <a:schemeClr val="tx2"/>
                  </a:solidFill>
                  <a:cs typeface="Arial"/>
                </a:rPr>
                <a:t> </a:t>
              </a:r>
              <a:r>
                <a:rPr lang="en-GB" sz="1200" kern="0" dirty="0">
                  <a:cs typeface="Arial"/>
                </a:rPr>
                <a:t>report carbon reductions of 69% by switching, which also supports NHS aims to reduce single-use clinical plastics by 10%.</a:t>
              </a:r>
            </a:p>
          </p:txBody>
        </p:sp>
        <p:sp>
          <p:nvSpPr>
            <p:cNvPr id="57" name="Freeform 591">
              <a:extLst>
                <a:ext uri="{FF2B5EF4-FFF2-40B4-BE49-F238E27FC236}">
                  <a16:creationId xmlns:a16="http://schemas.microsoft.com/office/drawing/2014/main" id="{A911A35D-EF92-4CDF-B856-D15B51BC0DD0}"/>
                </a:ext>
              </a:extLst>
            </p:cNvPr>
            <p:cNvSpPr>
              <a:spLocks noChangeAspect="1" noEditPoints="1"/>
            </p:cNvSpPr>
            <p:nvPr/>
          </p:nvSpPr>
          <p:spPr bwMode="auto">
            <a:xfrm>
              <a:off x="1994569" y="5133205"/>
              <a:ext cx="325217" cy="369021"/>
            </a:xfrm>
            <a:custGeom>
              <a:avLst/>
              <a:gdLst>
                <a:gd name="T0" fmla="*/ 0 w 512"/>
                <a:gd name="T1" fmla="*/ 256 h 512"/>
                <a:gd name="T2" fmla="*/ 512 w 512"/>
                <a:gd name="T3" fmla="*/ 256 h 512"/>
                <a:gd name="T4" fmla="*/ 295 w 512"/>
                <a:gd name="T5" fmla="*/ 202 h 512"/>
                <a:gd name="T6" fmla="*/ 253 w 512"/>
                <a:gd name="T7" fmla="*/ 138 h 512"/>
                <a:gd name="T8" fmla="*/ 192 w 512"/>
                <a:gd name="T9" fmla="*/ 222 h 512"/>
                <a:gd name="T10" fmla="*/ 237 w 512"/>
                <a:gd name="T11" fmla="*/ 121 h 512"/>
                <a:gd name="T12" fmla="*/ 264 w 512"/>
                <a:gd name="T13" fmla="*/ 117 h 512"/>
                <a:gd name="T14" fmla="*/ 273 w 512"/>
                <a:gd name="T15" fmla="*/ 122 h 512"/>
                <a:gd name="T16" fmla="*/ 314 w 512"/>
                <a:gd name="T17" fmla="*/ 174 h 512"/>
                <a:gd name="T18" fmla="*/ 335 w 512"/>
                <a:gd name="T19" fmla="*/ 177 h 512"/>
                <a:gd name="T20" fmla="*/ 317 w 512"/>
                <a:gd name="T21" fmla="*/ 227 h 512"/>
                <a:gd name="T22" fmla="*/ 274 w 512"/>
                <a:gd name="T23" fmla="*/ 220 h 512"/>
                <a:gd name="T24" fmla="*/ 277 w 512"/>
                <a:gd name="T25" fmla="*/ 199 h 512"/>
                <a:gd name="T26" fmla="*/ 234 w 512"/>
                <a:gd name="T27" fmla="*/ 362 h 512"/>
                <a:gd name="T28" fmla="*/ 124 w 512"/>
                <a:gd name="T29" fmla="*/ 373 h 512"/>
                <a:gd name="T30" fmla="*/ 107 w 512"/>
                <a:gd name="T31" fmla="*/ 354 h 512"/>
                <a:gd name="T32" fmla="*/ 143 w 512"/>
                <a:gd name="T33" fmla="*/ 280 h 512"/>
                <a:gd name="T34" fmla="*/ 120 w 512"/>
                <a:gd name="T35" fmla="*/ 277 h 512"/>
                <a:gd name="T36" fmla="*/ 166 w 512"/>
                <a:gd name="T37" fmla="*/ 249 h 512"/>
                <a:gd name="T38" fmla="*/ 194 w 512"/>
                <a:gd name="T39" fmla="*/ 295 h 512"/>
                <a:gd name="T40" fmla="*/ 184 w 512"/>
                <a:gd name="T41" fmla="*/ 309 h 512"/>
                <a:gd name="T42" fmla="*/ 166 w 512"/>
                <a:gd name="T43" fmla="*/ 283 h 512"/>
                <a:gd name="T44" fmla="*/ 130 w 512"/>
                <a:gd name="T45" fmla="*/ 352 h 512"/>
                <a:gd name="T46" fmla="*/ 234 w 512"/>
                <a:gd name="T47" fmla="*/ 362 h 512"/>
                <a:gd name="T48" fmla="*/ 396 w 512"/>
                <a:gd name="T49" fmla="*/ 368 h 512"/>
                <a:gd name="T50" fmla="*/ 295 w 512"/>
                <a:gd name="T51" fmla="*/ 373 h 512"/>
                <a:gd name="T52" fmla="*/ 311 w 512"/>
                <a:gd name="T53" fmla="*/ 404 h 512"/>
                <a:gd name="T54" fmla="*/ 296 w 512"/>
                <a:gd name="T55" fmla="*/ 404 h 512"/>
                <a:gd name="T56" fmla="*/ 266 w 512"/>
                <a:gd name="T57" fmla="*/ 359 h 512"/>
                <a:gd name="T58" fmla="*/ 311 w 512"/>
                <a:gd name="T59" fmla="*/ 330 h 512"/>
                <a:gd name="T60" fmla="*/ 304 w 512"/>
                <a:gd name="T61" fmla="*/ 352 h 512"/>
                <a:gd name="T62" fmla="*/ 383 w 512"/>
                <a:gd name="T63" fmla="*/ 348 h 512"/>
                <a:gd name="T64" fmla="*/ 341 w 512"/>
                <a:gd name="T65" fmla="*/ 254 h 512"/>
                <a:gd name="T66" fmla="*/ 405 w 512"/>
                <a:gd name="T67" fmla="*/ 34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5" y="202"/>
                  </a:moveTo>
                  <a:cubicBezTo>
                    <a:pt x="258" y="138"/>
                    <a:pt x="258" y="138"/>
                    <a:pt x="258" y="138"/>
                  </a:cubicBezTo>
                  <a:cubicBezTo>
                    <a:pt x="253" y="138"/>
                    <a:pt x="253" y="138"/>
                    <a:pt x="253" y="138"/>
                  </a:cubicBezTo>
                  <a:cubicBezTo>
                    <a:pt x="206" y="218"/>
                    <a:pt x="206" y="218"/>
                    <a:pt x="206" y="218"/>
                  </a:cubicBezTo>
                  <a:cubicBezTo>
                    <a:pt x="203" y="224"/>
                    <a:pt x="197" y="225"/>
                    <a:pt x="192" y="222"/>
                  </a:cubicBezTo>
                  <a:cubicBezTo>
                    <a:pt x="186" y="219"/>
                    <a:pt x="185" y="212"/>
                    <a:pt x="188" y="207"/>
                  </a:cubicBezTo>
                  <a:cubicBezTo>
                    <a:pt x="237" y="121"/>
                    <a:pt x="237" y="121"/>
                    <a:pt x="237" y="121"/>
                  </a:cubicBezTo>
                  <a:cubicBezTo>
                    <a:pt x="239" y="118"/>
                    <a:pt x="243" y="116"/>
                    <a:pt x="247" y="116"/>
                  </a:cubicBezTo>
                  <a:cubicBezTo>
                    <a:pt x="264" y="117"/>
                    <a:pt x="264" y="117"/>
                    <a:pt x="264" y="117"/>
                  </a:cubicBezTo>
                  <a:cubicBezTo>
                    <a:pt x="264" y="117"/>
                    <a:pt x="264" y="117"/>
                    <a:pt x="264" y="117"/>
                  </a:cubicBezTo>
                  <a:cubicBezTo>
                    <a:pt x="267" y="117"/>
                    <a:pt x="271" y="118"/>
                    <a:pt x="273" y="122"/>
                  </a:cubicBezTo>
                  <a:cubicBezTo>
                    <a:pt x="311" y="187"/>
                    <a:pt x="311" y="187"/>
                    <a:pt x="311" y="187"/>
                  </a:cubicBezTo>
                  <a:cubicBezTo>
                    <a:pt x="314" y="174"/>
                    <a:pt x="314" y="174"/>
                    <a:pt x="314" y="174"/>
                  </a:cubicBezTo>
                  <a:cubicBezTo>
                    <a:pt x="315" y="168"/>
                    <a:pt x="320" y="164"/>
                    <a:pt x="326" y="165"/>
                  </a:cubicBezTo>
                  <a:cubicBezTo>
                    <a:pt x="332" y="166"/>
                    <a:pt x="336" y="171"/>
                    <a:pt x="335" y="177"/>
                  </a:cubicBezTo>
                  <a:cubicBezTo>
                    <a:pt x="327" y="219"/>
                    <a:pt x="327" y="219"/>
                    <a:pt x="327" y="219"/>
                  </a:cubicBezTo>
                  <a:cubicBezTo>
                    <a:pt x="326" y="224"/>
                    <a:pt x="322" y="227"/>
                    <a:pt x="317" y="227"/>
                  </a:cubicBezTo>
                  <a:cubicBezTo>
                    <a:pt x="316" y="227"/>
                    <a:pt x="315" y="227"/>
                    <a:pt x="315" y="227"/>
                  </a:cubicBezTo>
                  <a:cubicBezTo>
                    <a:pt x="274" y="220"/>
                    <a:pt x="274" y="220"/>
                    <a:pt x="274" y="220"/>
                  </a:cubicBezTo>
                  <a:cubicBezTo>
                    <a:pt x="268" y="219"/>
                    <a:pt x="264" y="213"/>
                    <a:pt x="265" y="207"/>
                  </a:cubicBezTo>
                  <a:cubicBezTo>
                    <a:pt x="266" y="202"/>
                    <a:pt x="271" y="198"/>
                    <a:pt x="277" y="199"/>
                  </a:cubicBezTo>
                  <a:lnTo>
                    <a:pt x="295" y="202"/>
                  </a:lnTo>
                  <a:close/>
                  <a:moveTo>
                    <a:pt x="234" y="362"/>
                  </a:moveTo>
                  <a:cubicBezTo>
                    <a:pt x="234" y="368"/>
                    <a:pt x="230" y="373"/>
                    <a:pt x="224" y="373"/>
                  </a:cubicBezTo>
                  <a:cubicBezTo>
                    <a:pt x="124" y="373"/>
                    <a:pt x="124" y="373"/>
                    <a:pt x="124" y="373"/>
                  </a:cubicBezTo>
                  <a:cubicBezTo>
                    <a:pt x="121" y="373"/>
                    <a:pt x="117" y="371"/>
                    <a:pt x="115" y="368"/>
                  </a:cubicBezTo>
                  <a:cubicBezTo>
                    <a:pt x="107" y="354"/>
                    <a:pt x="107" y="354"/>
                    <a:pt x="107" y="354"/>
                  </a:cubicBezTo>
                  <a:cubicBezTo>
                    <a:pt x="105" y="351"/>
                    <a:pt x="105" y="347"/>
                    <a:pt x="107" y="343"/>
                  </a:cubicBezTo>
                  <a:cubicBezTo>
                    <a:pt x="143" y="280"/>
                    <a:pt x="143" y="280"/>
                    <a:pt x="143" y="280"/>
                  </a:cubicBezTo>
                  <a:cubicBezTo>
                    <a:pt x="134" y="283"/>
                    <a:pt x="134" y="283"/>
                    <a:pt x="134" y="283"/>
                  </a:cubicBezTo>
                  <a:cubicBezTo>
                    <a:pt x="128" y="285"/>
                    <a:pt x="122" y="282"/>
                    <a:pt x="120" y="277"/>
                  </a:cubicBezTo>
                  <a:cubicBezTo>
                    <a:pt x="118" y="271"/>
                    <a:pt x="121" y="265"/>
                    <a:pt x="126" y="263"/>
                  </a:cubicBezTo>
                  <a:cubicBezTo>
                    <a:pt x="166" y="249"/>
                    <a:pt x="166" y="249"/>
                    <a:pt x="166" y="249"/>
                  </a:cubicBezTo>
                  <a:cubicBezTo>
                    <a:pt x="171" y="247"/>
                    <a:pt x="178" y="250"/>
                    <a:pt x="180" y="256"/>
                  </a:cubicBezTo>
                  <a:cubicBezTo>
                    <a:pt x="194" y="295"/>
                    <a:pt x="194" y="295"/>
                    <a:pt x="194" y="295"/>
                  </a:cubicBezTo>
                  <a:cubicBezTo>
                    <a:pt x="196" y="301"/>
                    <a:pt x="193" y="307"/>
                    <a:pt x="187" y="309"/>
                  </a:cubicBezTo>
                  <a:cubicBezTo>
                    <a:pt x="186" y="309"/>
                    <a:pt x="185" y="309"/>
                    <a:pt x="184" y="309"/>
                  </a:cubicBezTo>
                  <a:cubicBezTo>
                    <a:pt x="179" y="309"/>
                    <a:pt x="175" y="307"/>
                    <a:pt x="174" y="302"/>
                  </a:cubicBezTo>
                  <a:cubicBezTo>
                    <a:pt x="166" y="283"/>
                    <a:pt x="166" y="283"/>
                    <a:pt x="166" y="283"/>
                  </a:cubicBezTo>
                  <a:cubicBezTo>
                    <a:pt x="128" y="348"/>
                    <a:pt x="128" y="348"/>
                    <a:pt x="128" y="348"/>
                  </a:cubicBezTo>
                  <a:cubicBezTo>
                    <a:pt x="130" y="352"/>
                    <a:pt x="130" y="352"/>
                    <a:pt x="130" y="352"/>
                  </a:cubicBezTo>
                  <a:cubicBezTo>
                    <a:pt x="224" y="352"/>
                    <a:pt x="224" y="352"/>
                    <a:pt x="224" y="352"/>
                  </a:cubicBezTo>
                  <a:cubicBezTo>
                    <a:pt x="230" y="352"/>
                    <a:pt x="234" y="356"/>
                    <a:pt x="234" y="362"/>
                  </a:cubicBezTo>
                  <a:close/>
                  <a:moveTo>
                    <a:pt x="405" y="354"/>
                  </a:moveTo>
                  <a:cubicBezTo>
                    <a:pt x="396" y="368"/>
                    <a:pt x="396" y="368"/>
                    <a:pt x="396" y="368"/>
                  </a:cubicBezTo>
                  <a:cubicBezTo>
                    <a:pt x="394" y="371"/>
                    <a:pt x="391" y="373"/>
                    <a:pt x="387" y="373"/>
                  </a:cubicBezTo>
                  <a:cubicBezTo>
                    <a:pt x="295" y="373"/>
                    <a:pt x="295" y="373"/>
                    <a:pt x="295" y="373"/>
                  </a:cubicBezTo>
                  <a:cubicBezTo>
                    <a:pt x="311" y="389"/>
                    <a:pt x="311" y="389"/>
                    <a:pt x="311" y="389"/>
                  </a:cubicBezTo>
                  <a:cubicBezTo>
                    <a:pt x="315" y="393"/>
                    <a:pt x="315" y="400"/>
                    <a:pt x="311" y="404"/>
                  </a:cubicBezTo>
                  <a:cubicBezTo>
                    <a:pt x="309" y="406"/>
                    <a:pt x="306" y="407"/>
                    <a:pt x="303" y="407"/>
                  </a:cubicBezTo>
                  <a:cubicBezTo>
                    <a:pt x="300" y="407"/>
                    <a:pt x="298" y="406"/>
                    <a:pt x="296" y="404"/>
                  </a:cubicBezTo>
                  <a:cubicBezTo>
                    <a:pt x="266" y="374"/>
                    <a:pt x="266" y="374"/>
                    <a:pt x="266" y="374"/>
                  </a:cubicBezTo>
                  <a:cubicBezTo>
                    <a:pt x="262" y="370"/>
                    <a:pt x="262" y="363"/>
                    <a:pt x="266" y="359"/>
                  </a:cubicBezTo>
                  <a:cubicBezTo>
                    <a:pt x="296" y="330"/>
                    <a:pt x="296" y="330"/>
                    <a:pt x="296" y="330"/>
                  </a:cubicBezTo>
                  <a:cubicBezTo>
                    <a:pt x="300" y="325"/>
                    <a:pt x="307" y="325"/>
                    <a:pt x="311" y="330"/>
                  </a:cubicBezTo>
                  <a:cubicBezTo>
                    <a:pt x="315" y="334"/>
                    <a:pt x="315" y="341"/>
                    <a:pt x="311" y="345"/>
                  </a:cubicBezTo>
                  <a:cubicBezTo>
                    <a:pt x="304" y="352"/>
                    <a:pt x="304" y="352"/>
                    <a:pt x="304" y="352"/>
                  </a:cubicBezTo>
                  <a:cubicBezTo>
                    <a:pt x="381" y="352"/>
                    <a:pt x="381" y="352"/>
                    <a:pt x="381" y="352"/>
                  </a:cubicBezTo>
                  <a:cubicBezTo>
                    <a:pt x="383" y="348"/>
                    <a:pt x="383" y="348"/>
                    <a:pt x="383" y="348"/>
                  </a:cubicBezTo>
                  <a:cubicBezTo>
                    <a:pt x="337" y="268"/>
                    <a:pt x="337" y="268"/>
                    <a:pt x="337" y="268"/>
                  </a:cubicBezTo>
                  <a:cubicBezTo>
                    <a:pt x="334" y="263"/>
                    <a:pt x="335" y="257"/>
                    <a:pt x="341" y="254"/>
                  </a:cubicBezTo>
                  <a:cubicBezTo>
                    <a:pt x="346" y="251"/>
                    <a:pt x="352" y="253"/>
                    <a:pt x="355" y="258"/>
                  </a:cubicBezTo>
                  <a:cubicBezTo>
                    <a:pt x="405" y="343"/>
                    <a:pt x="405" y="343"/>
                    <a:pt x="405" y="343"/>
                  </a:cubicBezTo>
                  <a:cubicBezTo>
                    <a:pt x="407" y="347"/>
                    <a:pt x="407" y="351"/>
                    <a:pt x="405" y="354"/>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endParaRPr lang="en-GB" sz="1200"/>
            </a:p>
          </p:txBody>
        </p:sp>
      </p:grpSp>
      <p:sp>
        <p:nvSpPr>
          <p:cNvPr id="5" name="Rectangle: Rounded Corners 4">
            <a:extLst>
              <a:ext uri="{FF2B5EF4-FFF2-40B4-BE49-F238E27FC236}">
                <a16:creationId xmlns:a16="http://schemas.microsoft.com/office/drawing/2014/main" id="{148F6BBC-08BF-4B10-A9FF-E4DB898979AD}"/>
              </a:ext>
            </a:extLst>
          </p:cNvPr>
          <p:cNvSpPr/>
          <p:nvPr/>
        </p:nvSpPr>
        <p:spPr bwMode="auto">
          <a:xfrm>
            <a:off x="-180575" y="1328055"/>
            <a:ext cx="725519" cy="972000"/>
          </a:xfrm>
          <a:prstGeom prst="roundRect">
            <a:avLst>
              <a:gd name="adj" fmla="val 19330"/>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6" name="Rectangle: Rounded Corners 5">
            <a:extLst>
              <a:ext uri="{FF2B5EF4-FFF2-40B4-BE49-F238E27FC236}">
                <a16:creationId xmlns:a16="http://schemas.microsoft.com/office/drawing/2014/main" id="{A0BF3D10-F30E-46FD-BA8B-228378AAF42C}"/>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7" name="Rectangle: Rounded Corners 6">
            <a:extLst>
              <a:ext uri="{FF2B5EF4-FFF2-40B4-BE49-F238E27FC236}">
                <a16:creationId xmlns:a16="http://schemas.microsoft.com/office/drawing/2014/main" id="{893775FD-38AA-48E6-A57A-CBC391CEB40B}"/>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8" name="Rectangle: Rounded Corners 7">
            <a:extLst>
              <a:ext uri="{FF2B5EF4-FFF2-40B4-BE49-F238E27FC236}">
                <a16:creationId xmlns:a16="http://schemas.microsoft.com/office/drawing/2014/main" id="{8E20C1D5-1014-4F41-AD25-05F7FFEFF249}"/>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9" name="Rectangle: Rounded Corners 8">
            <a:extLst>
              <a:ext uri="{FF2B5EF4-FFF2-40B4-BE49-F238E27FC236}">
                <a16:creationId xmlns:a16="http://schemas.microsoft.com/office/drawing/2014/main" id="{24C02BAD-04E5-44CC-A63C-39F8347063F7}"/>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20" name="Rectangle 19">
            <a:extLst>
              <a:ext uri="{FF2B5EF4-FFF2-40B4-BE49-F238E27FC236}">
                <a16:creationId xmlns:a16="http://schemas.microsoft.com/office/drawing/2014/main" id="{EA5634D7-85C2-4658-9771-35E0F91DE1A5}"/>
              </a:ext>
            </a:extLst>
          </p:cNvPr>
          <p:cNvSpPr/>
          <p:nvPr/>
        </p:nvSpPr>
        <p:spPr bwMode="auto">
          <a:xfrm>
            <a:off x="6473506" y="3074042"/>
            <a:ext cx="5354316" cy="311460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2448735-3396-40CC-A70C-B550B566ECD9}"/>
              </a:ext>
            </a:extLst>
          </p:cNvPr>
          <p:cNvSpPr/>
          <p:nvPr/>
        </p:nvSpPr>
        <p:spPr>
          <a:xfrm>
            <a:off x="6600243" y="3175030"/>
            <a:ext cx="5083437" cy="168110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500"/>
              </a:lnSpc>
              <a:spcBef>
                <a:spcPts val="0"/>
              </a:spcBef>
              <a:spcAft>
                <a:spcPts val="30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a:ea typeface="Times New Roman" panose="02020603050405020304" pitchFamily="18" charset="0"/>
                <a:cs typeface="Arial"/>
              </a:rPr>
              <a:t>Case study </a:t>
            </a:r>
            <a:r>
              <a:rPr lang="en-GB" sz="1200" b="1" dirty="0">
                <a:solidFill>
                  <a:schemeClr val="tx2"/>
                </a:solidFill>
                <a:latin typeface="Arial"/>
                <a:ea typeface="Times New Roman" panose="02020603050405020304" pitchFamily="18" charset="0"/>
                <a:cs typeface="Arial"/>
              </a:rPr>
              <a:t>e</a:t>
            </a:r>
            <a:r>
              <a:rPr kumimoji="0" lang="en-GB" sz="1200" b="1" i="0" u="none" strike="noStrike" kern="1200" cap="none" spc="0" normalizeH="0" baseline="0" noProof="0" dirty="0">
                <a:ln>
                  <a:noFill/>
                </a:ln>
                <a:solidFill>
                  <a:schemeClr val="tx2"/>
                </a:solidFill>
                <a:effectLst/>
                <a:uLnTx/>
                <a:uFillTx/>
                <a:latin typeface="Arial"/>
                <a:ea typeface="Times New Roman" panose="02020603050405020304" pitchFamily="18" charset="0"/>
                <a:cs typeface="Arial"/>
              </a:rPr>
              <a:t>xample</a:t>
            </a:r>
          </a:p>
          <a:p>
            <a:pPr>
              <a:lnSpc>
                <a:spcPct val="112500"/>
              </a:lnSpc>
              <a:spcAft>
                <a:spcPts val="300"/>
              </a:spcAft>
              <a:defRPr/>
            </a:pPr>
            <a:r>
              <a:rPr lang="en-GB" sz="1200" dirty="0">
                <a:ea typeface="+mn-lt"/>
                <a:cs typeface="+mn-lt"/>
              </a:rPr>
              <a:t>Royal Derby Hospital moved to reusable sterile gowns reducing the number of single use gowns purchased annually from 100K to some 3k reusable gowns servicing the same 100k use requirements, delivering £91k financial savings, 19 Tonnes CO</a:t>
            </a:r>
            <a:r>
              <a:rPr lang="en-GB" sz="1200" baseline="-25000" dirty="0">
                <a:ea typeface="+mn-lt"/>
                <a:cs typeface="+mn-lt"/>
              </a:rPr>
              <a:t>2</a:t>
            </a:r>
            <a:r>
              <a:rPr lang="en-GB" sz="1200" dirty="0">
                <a:ea typeface="+mn-lt"/>
                <a:cs typeface="+mn-lt"/>
              </a:rPr>
              <a:t>e and storage efficiencies.</a:t>
            </a:r>
          </a:p>
          <a:p>
            <a:pPr>
              <a:defRPr/>
            </a:pPr>
            <a:endParaRPr lang="en-GB" dirty="0">
              <a:ea typeface="+mn-lt"/>
              <a:cs typeface="+mn-lt"/>
            </a:endParaRPr>
          </a:p>
          <a:p>
            <a:pPr>
              <a:lnSpc>
                <a:spcPct val="112500"/>
              </a:lnSpc>
              <a:spcAft>
                <a:spcPts val="300"/>
              </a:spcAft>
              <a:defRPr/>
            </a:pPr>
            <a:endParaRPr lang="en-GB" sz="1200" b="0" i="0" u="none" strike="noStrike" kern="1200" cap="none" spc="0" normalizeH="0" baseline="0" noProof="0" dirty="0">
              <a:ln>
                <a:noFill/>
              </a:ln>
              <a:solidFill>
                <a:srgbClr val="000000"/>
              </a:solidFill>
              <a:effectLst/>
              <a:highlight>
                <a:srgbClr val="FFFF00"/>
              </a:highlight>
              <a:uLnTx/>
              <a:uFillTx/>
              <a:latin typeface="Arial"/>
              <a:ea typeface="Times New Roman" panose="02020603050405020304" pitchFamily="18" charset="0"/>
              <a:cs typeface="Arial"/>
            </a:endParaRPr>
          </a:p>
        </p:txBody>
      </p:sp>
      <p:sp>
        <p:nvSpPr>
          <p:cNvPr id="27" name="Rectangle 26">
            <a:extLst>
              <a:ext uri="{FF2B5EF4-FFF2-40B4-BE49-F238E27FC236}">
                <a16:creationId xmlns:a16="http://schemas.microsoft.com/office/drawing/2014/main" id="{C5733A24-59A9-4E0A-B2ED-8C5047DBEE7E}"/>
              </a:ext>
            </a:extLst>
          </p:cNvPr>
          <p:cNvSpPr>
            <a:spLocks/>
          </p:cNvSpPr>
          <p:nvPr/>
        </p:nvSpPr>
        <p:spPr>
          <a:xfrm>
            <a:off x="1449313" y="5348382"/>
            <a:ext cx="4690904" cy="98680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2500"/>
              </a:lnSpc>
              <a:spcAft>
                <a:spcPts val="600"/>
              </a:spcAft>
              <a:defRPr/>
            </a:pPr>
            <a:r>
              <a:rPr lang="en-GB" sz="1200" b="1" kern="0" dirty="0">
                <a:solidFill>
                  <a:schemeClr val="tx1">
                    <a:lumMod val="95000"/>
                    <a:lumOff val="5000"/>
                  </a:schemeClr>
                </a:solidFill>
                <a:latin typeface="Arial"/>
              </a:rPr>
              <a:t>Ease of implementation</a:t>
            </a:r>
          </a:p>
          <a:p>
            <a:pPr>
              <a:lnSpc>
                <a:spcPct val="112500"/>
              </a:lnSpc>
              <a:spcAft>
                <a:spcPts val="600"/>
              </a:spcAft>
              <a:defRPr/>
            </a:pPr>
            <a:r>
              <a:rPr lang="en-GB" sz="1200" kern="0" dirty="0">
                <a:latin typeface="Arial"/>
                <a:cs typeface="Arial"/>
              </a:rPr>
              <a:t>Laundered gowns are frequently replenished,</a:t>
            </a:r>
            <a:r>
              <a:rPr lang="en-GB" sz="1200" i="0" u="none" strike="noStrike" kern="0" cap="none" spc="0" normalizeH="0" baseline="0" noProof="0" dirty="0">
                <a:ln>
                  <a:noFill/>
                </a:ln>
                <a:effectLst/>
                <a:uLnTx/>
                <a:uFillTx/>
                <a:latin typeface="Arial"/>
                <a:cs typeface="Arial"/>
              </a:rPr>
              <a:t> </a:t>
            </a:r>
            <a:r>
              <a:rPr lang="en-GB" sz="1200" kern="0" dirty="0">
                <a:latin typeface="Arial"/>
                <a:cs typeface="Arial"/>
              </a:rPr>
              <a:t>requiring</a:t>
            </a:r>
            <a:r>
              <a:rPr lang="en-GB" sz="1200" i="0" u="none" strike="noStrike" kern="0" cap="none" spc="0" normalizeH="0" baseline="0" noProof="0" dirty="0">
                <a:ln>
                  <a:noFill/>
                </a:ln>
                <a:effectLst/>
                <a:uLnTx/>
                <a:uFillTx/>
                <a:latin typeface="Arial"/>
                <a:cs typeface="Arial"/>
              </a:rPr>
              <a:t> less storage space </a:t>
            </a:r>
            <a:r>
              <a:rPr lang="en-GB" sz="1200" kern="0" dirty="0">
                <a:latin typeface="Arial"/>
                <a:cs typeface="Arial"/>
              </a:rPr>
              <a:t>than single use gowns that are stored in greater volumes to ensure resilience for </a:t>
            </a:r>
            <a:r>
              <a:rPr lang="en-GB" sz="1200" i="0" u="none" strike="noStrike" kern="0" cap="none" spc="0" normalizeH="0" baseline="0" noProof="0" dirty="0">
                <a:ln>
                  <a:noFill/>
                </a:ln>
                <a:effectLst/>
                <a:uLnTx/>
                <a:uFillTx/>
                <a:latin typeface="Arial"/>
                <a:cs typeface="Arial"/>
              </a:rPr>
              <a:t>stock </a:t>
            </a:r>
            <a:r>
              <a:rPr lang="en-GB" sz="1200" kern="0" dirty="0">
                <a:latin typeface="Arial"/>
                <a:cs typeface="Arial"/>
              </a:rPr>
              <a:t>availability.</a:t>
            </a:r>
            <a:r>
              <a:rPr lang="en-GB" sz="1200" kern="0" dirty="0">
                <a:cs typeface="Arial"/>
              </a:rPr>
              <a:t> </a:t>
            </a:r>
            <a:endParaRPr lang="en-GB" sz="1200" i="0" u="none" strike="noStrike" kern="0" cap="none" spc="0" normalizeH="0" baseline="0" noProof="0" dirty="0">
              <a:ln>
                <a:noFill/>
              </a:ln>
              <a:effectLst/>
              <a:uLnTx/>
              <a:uFillTx/>
              <a:latin typeface="Arial"/>
              <a:cs typeface="Arial"/>
            </a:endParaRPr>
          </a:p>
        </p:txBody>
      </p:sp>
      <p:grpSp>
        <p:nvGrpSpPr>
          <p:cNvPr id="29" name="Group 28">
            <a:extLst>
              <a:ext uri="{FF2B5EF4-FFF2-40B4-BE49-F238E27FC236}">
                <a16:creationId xmlns:a16="http://schemas.microsoft.com/office/drawing/2014/main" id="{4B18CF84-E985-46A4-814D-DD3942DB425E}"/>
              </a:ext>
            </a:extLst>
          </p:cNvPr>
          <p:cNvGrpSpPr/>
          <p:nvPr/>
        </p:nvGrpSpPr>
        <p:grpSpPr>
          <a:xfrm>
            <a:off x="1011311" y="3114671"/>
            <a:ext cx="5318552" cy="1116588"/>
            <a:chOff x="1151068" y="2883427"/>
            <a:chExt cx="4874423" cy="1673574"/>
          </a:xfrm>
        </p:grpSpPr>
        <p:sp>
          <p:nvSpPr>
            <p:cNvPr id="30" name="Rectangle 29">
              <a:extLst>
                <a:ext uri="{FF2B5EF4-FFF2-40B4-BE49-F238E27FC236}">
                  <a16:creationId xmlns:a16="http://schemas.microsoft.com/office/drawing/2014/main" id="{7B20CEDF-6A98-4FF1-B164-05A3CB14992D}"/>
                </a:ext>
              </a:extLst>
            </p:cNvPr>
            <p:cNvSpPr>
              <a:spLocks/>
            </p:cNvSpPr>
            <p:nvPr/>
          </p:nvSpPr>
          <p:spPr>
            <a:xfrm>
              <a:off x="1553645" y="2883427"/>
              <a:ext cx="4471846" cy="167357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2500"/>
                </a:lnSpc>
                <a:spcAft>
                  <a:spcPts val="600"/>
                </a:spcAft>
                <a:defRPr/>
              </a:pPr>
              <a:r>
                <a:rPr lang="en-GB" sz="1200" b="1" kern="0" dirty="0">
                  <a:solidFill>
                    <a:srgbClr val="000000"/>
                  </a:solidFill>
                  <a:latin typeface="Arial"/>
                </a:rPr>
                <a:t>Liability and risk</a:t>
              </a: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r>
                <a:rPr lang="en-GB" sz="1200" kern="0" dirty="0">
                  <a:ea typeface="+mn-lt"/>
                  <a:cs typeface="+mn-lt"/>
                </a:rPr>
                <a:t>Surgical gowns are medical devices that must meet </a:t>
              </a:r>
              <a:r>
                <a:rPr lang="en-GB" sz="1200" kern="0" dirty="0">
                  <a:ea typeface="+mn-lt"/>
                  <a:cs typeface="+mn-lt"/>
                  <a:hlinkClick r:id="rId5" action="ppaction://hlinksldjump"/>
                </a:rPr>
                <a:t>BS EN 13795</a:t>
              </a:r>
              <a:r>
                <a:rPr lang="en-GB" sz="1200" kern="0" dirty="0">
                  <a:ea typeface="+mn-lt"/>
                  <a:cs typeface="+mn-lt"/>
                </a:rPr>
                <a:t>. Studies indicate reusable gowns outperform single use on key safety measures of protection, durability, fluid resistance and strength</a:t>
              </a:r>
              <a:r>
                <a:rPr lang="en-GB" sz="1200" kern="0" dirty="0">
                  <a:solidFill>
                    <a:srgbClr val="0072C6"/>
                  </a:solidFill>
                  <a:ea typeface="+mn-lt"/>
                  <a:cs typeface="+mn-lt"/>
                  <a:hlinkClick r:id="rId6">
                    <a:extLst>
                      <a:ext uri="{A12FA001-AC4F-418D-AE19-62706E023703}">
                        <ahyp:hlinkClr xmlns:ahyp="http://schemas.microsoft.com/office/drawing/2018/hyperlinkcolor" val="tx"/>
                      </a:ext>
                    </a:extLst>
                  </a:hlinkClick>
                </a:rPr>
                <a:t> </a:t>
              </a:r>
              <a:r>
                <a:rPr lang="en-GB" sz="1200" kern="0" dirty="0">
                  <a:solidFill>
                    <a:schemeClr val="accent4"/>
                  </a:solidFill>
                  <a:ea typeface="+mn-lt"/>
                  <a:cs typeface="+mn-lt"/>
                  <a:hlinkClick r:id="rId6">
                    <a:extLst>
                      <a:ext uri="{A12FA001-AC4F-418D-AE19-62706E023703}">
                        <ahyp:hlinkClr xmlns:ahyp="http://schemas.microsoft.com/office/drawing/2018/hyperlinkcolor" val="tx"/>
                      </a:ext>
                    </a:extLst>
                  </a:hlinkClick>
                </a:rPr>
                <a:t>AJIC</a:t>
              </a:r>
              <a:r>
                <a:rPr lang="en-GB" sz="1200" kern="0" dirty="0">
                  <a:ea typeface="+mn-lt"/>
                  <a:cs typeface="+mn-lt"/>
                </a:rPr>
                <a:t>, with no measurable increased risk of infection </a:t>
              </a:r>
              <a:r>
                <a:rPr lang="en-GB" sz="1200" kern="0" dirty="0">
                  <a:solidFill>
                    <a:schemeClr val="tx2"/>
                  </a:solidFill>
                  <a:ea typeface="+mn-lt"/>
                  <a:cs typeface="+mn-lt"/>
                  <a:hlinkClick r:id="rId7">
                    <a:extLst>
                      <a:ext uri="{A12FA001-AC4F-418D-AE19-62706E023703}">
                        <ahyp:hlinkClr xmlns:ahyp="http://schemas.microsoft.com/office/drawing/2018/hyperlinkcolor" val="tx"/>
                      </a:ext>
                    </a:extLst>
                  </a:hlinkClick>
                </a:rPr>
                <a:t>IC&amp;HE</a:t>
              </a:r>
              <a:r>
                <a:rPr lang="en-GB" sz="1200" kern="0" dirty="0">
                  <a:ea typeface="+mn-lt"/>
                  <a:cs typeface="+mn-lt"/>
                </a:rPr>
                <a:t>. </a:t>
              </a:r>
              <a:endParaRPr lang="en-GB" sz="1800" b="0" i="0" u="none" strike="noStrike" baseline="0" dirty="0">
                <a:solidFill>
                  <a:srgbClr val="000000"/>
                </a:solidFill>
                <a:latin typeface="Arial"/>
                <a:cs typeface="Arial"/>
              </a:endParaRPr>
            </a:p>
          </p:txBody>
        </p:sp>
        <p:sp>
          <p:nvSpPr>
            <p:cNvPr id="31" name="Freeform 796">
              <a:extLst>
                <a:ext uri="{FF2B5EF4-FFF2-40B4-BE49-F238E27FC236}">
                  <a16:creationId xmlns:a16="http://schemas.microsoft.com/office/drawing/2014/main" id="{C4B75928-E109-4459-898C-010F2B336856}"/>
                </a:ext>
              </a:extLst>
            </p:cNvPr>
            <p:cNvSpPr>
              <a:spLocks noChangeAspect="1" noEditPoints="1"/>
            </p:cNvSpPr>
            <p:nvPr/>
          </p:nvSpPr>
          <p:spPr bwMode="auto">
            <a:xfrm>
              <a:off x="1151068" y="3157738"/>
              <a:ext cx="329185" cy="55941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28 h 512"/>
                <a:gd name="T20" fmla="*/ 128 w 512"/>
                <a:gd name="T21" fmla="*/ 117 h 512"/>
                <a:gd name="T22" fmla="*/ 181 w 512"/>
                <a:gd name="T23" fmla="*/ 117 h 512"/>
                <a:gd name="T24" fmla="*/ 181 w 512"/>
                <a:gd name="T25" fmla="*/ 106 h 512"/>
                <a:gd name="T26" fmla="*/ 192 w 512"/>
                <a:gd name="T27" fmla="*/ 96 h 512"/>
                <a:gd name="T28" fmla="*/ 202 w 512"/>
                <a:gd name="T29" fmla="*/ 106 h 512"/>
                <a:gd name="T30" fmla="*/ 202 w 512"/>
                <a:gd name="T31" fmla="*/ 117 h 512"/>
                <a:gd name="T32" fmla="*/ 309 w 512"/>
                <a:gd name="T33" fmla="*/ 117 h 512"/>
                <a:gd name="T34" fmla="*/ 309 w 512"/>
                <a:gd name="T35" fmla="*/ 106 h 512"/>
                <a:gd name="T36" fmla="*/ 320 w 512"/>
                <a:gd name="T37" fmla="*/ 96 h 512"/>
                <a:gd name="T38" fmla="*/ 330 w 512"/>
                <a:gd name="T39" fmla="*/ 106 h 512"/>
                <a:gd name="T40" fmla="*/ 330 w 512"/>
                <a:gd name="T41" fmla="*/ 117 h 512"/>
                <a:gd name="T42" fmla="*/ 384 w 512"/>
                <a:gd name="T43" fmla="*/ 117 h 512"/>
                <a:gd name="T44" fmla="*/ 394 w 512"/>
                <a:gd name="T45" fmla="*/ 128 h 512"/>
                <a:gd name="T46" fmla="*/ 394 w 512"/>
                <a:gd name="T47" fmla="*/ 384 h 512"/>
                <a:gd name="T48" fmla="*/ 330 w 512"/>
                <a:gd name="T49" fmla="*/ 149 h 512"/>
                <a:gd name="T50" fmla="*/ 320 w 512"/>
                <a:gd name="T51" fmla="*/ 160 h 512"/>
                <a:gd name="T52" fmla="*/ 309 w 512"/>
                <a:gd name="T53" fmla="*/ 149 h 512"/>
                <a:gd name="T54" fmla="*/ 309 w 512"/>
                <a:gd name="T55" fmla="*/ 138 h 512"/>
                <a:gd name="T56" fmla="*/ 202 w 512"/>
                <a:gd name="T57" fmla="*/ 138 h 512"/>
                <a:gd name="T58" fmla="*/ 202 w 512"/>
                <a:gd name="T59" fmla="*/ 149 h 512"/>
                <a:gd name="T60" fmla="*/ 192 w 512"/>
                <a:gd name="T61" fmla="*/ 160 h 512"/>
                <a:gd name="T62" fmla="*/ 181 w 512"/>
                <a:gd name="T63" fmla="*/ 149 h 512"/>
                <a:gd name="T64" fmla="*/ 181 w 512"/>
                <a:gd name="T65" fmla="*/ 138 h 512"/>
                <a:gd name="T66" fmla="*/ 138 w 512"/>
                <a:gd name="T67" fmla="*/ 138 h 512"/>
                <a:gd name="T68" fmla="*/ 138 w 512"/>
                <a:gd name="T69" fmla="*/ 373 h 512"/>
                <a:gd name="T70" fmla="*/ 373 w 512"/>
                <a:gd name="T71" fmla="*/ 373 h 512"/>
                <a:gd name="T72" fmla="*/ 373 w 512"/>
                <a:gd name="T73" fmla="*/ 138 h 512"/>
                <a:gd name="T74" fmla="*/ 330 w 512"/>
                <a:gd name="T75" fmla="*/ 138 h 512"/>
                <a:gd name="T76" fmla="*/ 330 w 512"/>
                <a:gd name="T77" fmla="*/ 149 h 512"/>
                <a:gd name="T78" fmla="*/ 327 w 512"/>
                <a:gd name="T79" fmla="*/ 221 h 512"/>
                <a:gd name="T80" fmla="*/ 242 w 512"/>
                <a:gd name="T81" fmla="*/ 306 h 512"/>
                <a:gd name="T82" fmla="*/ 234 w 512"/>
                <a:gd name="T83" fmla="*/ 309 h 512"/>
                <a:gd name="T84" fmla="*/ 227 w 512"/>
                <a:gd name="T85" fmla="*/ 306 h 512"/>
                <a:gd name="T86" fmla="*/ 184 w 512"/>
                <a:gd name="T87" fmla="*/ 263 h 512"/>
                <a:gd name="T88" fmla="*/ 184 w 512"/>
                <a:gd name="T89" fmla="*/ 248 h 512"/>
                <a:gd name="T90" fmla="*/ 199 w 512"/>
                <a:gd name="T91" fmla="*/ 248 h 512"/>
                <a:gd name="T92" fmla="*/ 234 w 512"/>
                <a:gd name="T93" fmla="*/ 283 h 512"/>
                <a:gd name="T94" fmla="*/ 312 w 512"/>
                <a:gd name="T95" fmla="*/ 205 h 512"/>
                <a:gd name="T96" fmla="*/ 327 w 512"/>
                <a:gd name="T97" fmla="*/ 205 h 512"/>
                <a:gd name="T98" fmla="*/ 327 w 512"/>
                <a:gd name="T9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327" y="221"/>
                  </a:moveTo>
                  <a:cubicBezTo>
                    <a:pt x="242" y="306"/>
                    <a:pt x="242" y="306"/>
                    <a:pt x="242" y="306"/>
                  </a:cubicBezTo>
                  <a:cubicBezTo>
                    <a:pt x="240" y="308"/>
                    <a:pt x="237" y="309"/>
                    <a:pt x="234" y="309"/>
                  </a:cubicBezTo>
                  <a:cubicBezTo>
                    <a:pt x="232" y="309"/>
                    <a:pt x="229" y="308"/>
                    <a:pt x="227" y="306"/>
                  </a:cubicBezTo>
                  <a:cubicBezTo>
                    <a:pt x="184" y="263"/>
                    <a:pt x="184" y="263"/>
                    <a:pt x="184" y="263"/>
                  </a:cubicBezTo>
                  <a:cubicBezTo>
                    <a:pt x="180" y="259"/>
                    <a:pt x="180" y="252"/>
                    <a:pt x="184" y="248"/>
                  </a:cubicBezTo>
                  <a:cubicBezTo>
                    <a:pt x="188" y="244"/>
                    <a:pt x="195" y="244"/>
                    <a:pt x="199" y="248"/>
                  </a:cubicBezTo>
                  <a:cubicBezTo>
                    <a:pt x="234" y="283"/>
                    <a:pt x="234" y="283"/>
                    <a:pt x="234" y="283"/>
                  </a:cubicBezTo>
                  <a:cubicBezTo>
                    <a:pt x="312" y="205"/>
                    <a:pt x="312" y="205"/>
                    <a:pt x="312" y="205"/>
                  </a:cubicBezTo>
                  <a:cubicBezTo>
                    <a:pt x="316" y="201"/>
                    <a:pt x="323" y="201"/>
                    <a:pt x="327" y="205"/>
                  </a:cubicBezTo>
                  <a:cubicBezTo>
                    <a:pt x="331" y="210"/>
                    <a:pt x="331" y="216"/>
                    <a:pt x="327" y="2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738CD4E6-DBB4-4D4B-BFCB-A4DBD0E11A76}"/>
              </a:ext>
            </a:extLst>
          </p:cNvPr>
          <p:cNvGrpSpPr/>
          <p:nvPr/>
        </p:nvGrpSpPr>
        <p:grpSpPr>
          <a:xfrm>
            <a:off x="982662" y="5528380"/>
            <a:ext cx="376238" cy="366713"/>
            <a:chOff x="542924" y="4376737"/>
            <a:chExt cx="376238" cy="366713"/>
          </a:xfrm>
        </p:grpSpPr>
        <p:sp>
          <p:nvSpPr>
            <p:cNvPr id="15" name="Oval 14">
              <a:extLst>
                <a:ext uri="{FF2B5EF4-FFF2-40B4-BE49-F238E27FC236}">
                  <a16:creationId xmlns:a16="http://schemas.microsoft.com/office/drawing/2014/main" id="{77E0E483-EDC6-4C4B-AEAA-1CBDC8EC1899}"/>
                </a:ext>
              </a:extLst>
            </p:cNvPr>
            <p:cNvSpPr/>
            <p:nvPr/>
          </p:nvSpPr>
          <p:spPr bwMode="auto">
            <a:xfrm>
              <a:off x="542924" y="4376737"/>
              <a:ext cx="376238" cy="366713"/>
            </a:xfrm>
            <a:prstGeom prst="ellipse">
              <a:avLst/>
            </a:prstGeom>
            <a:solidFill>
              <a:srgbClr val="0072C6"/>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10" name="Freeform 216">
              <a:extLst>
                <a:ext uri="{FF2B5EF4-FFF2-40B4-BE49-F238E27FC236}">
                  <a16:creationId xmlns:a16="http://schemas.microsoft.com/office/drawing/2014/main" id="{79A8FD62-10E5-47D0-AC21-9AA346205335}"/>
                </a:ext>
              </a:extLst>
            </p:cNvPr>
            <p:cNvSpPr>
              <a:spLocks noChangeAspect="1" noEditPoints="1"/>
            </p:cNvSpPr>
            <p:nvPr/>
          </p:nvSpPr>
          <p:spPr bwMode="auto">
            <a:xfrm>
              <a:off x="607368" y="4441527"/>
              <a:ext cx="274185" cy="270525"/>
            </a:xfrm>
            <a:custGeom>
              <a:avLst/>
              <a:gdLst>
                <a:gd name="T0" fmla="*/ 321 w 374"/>
                <a:gd name="T1" fmla="*/ 151 h 375"/>
                <a:gd name="T2" fmla="*/ 336 w 374"/>
                <a:gd name="T3" fmla="*/ 81 h 375"/>
                <a:gd name="T4" fmla="*/ 336 w 374"/>
                <a:gd name="T5" fmla="*/ 73 h 375"/>
                <a:gd name="T6" fmla="*/ 298 w 374"/>
                <a:gd name="T7" fmla="*/ 36 h 375"/>
                <a:gd name="T8" fmla="*/ 255 w 374"/>
                <a:gd name="T9" fmla="*/ 67 h 375"/>
                <a:gd name="T10" fmla="*/ 216 w 374"/>
                <a:gd name="T11" fmla="*/ 5 h 375"/>
                <a:gd name="T12" fmla="*/ 211 w 374"/>
                <a:gd name="T13" fmla="*/ 0 h 375"/>
                <a:gd name="T14" fmla="*/ 159 w 374"/>
                <a:gd name="T15" fmla="*/ 1 h 375"/>
                <a:gd name="T16" fmla="*/ 151 w 374"/>
                <a:gd name="T17" fmla="*/ 54 h 375"/>
                <a:gd name="T18" fmla="*/ 79 w 374"/>
                <a:gd name="T19" fmla="*/ 38 h 375"/>
                <a:gd name="T20" fmla="*/ 71 w 374"/>
                <a:gd name="T21" fmla="*/ 38 h 375"/>
                <a:gd name="T22" fmla="*/ 35 w 374"/>
                <a:gd name="T23" fmla="*/ 77 h 375"/>
                <a:gd name="T24" fmla="*/ 66 w 374"/>
                <a:gd name="T25" fmla="*/ 118 h 375"/>
                <a:gd name="T26" fmla="*/ 5 w 374"/>
                <a:gd name="T27" fmla="*/ 157 h 375"/>
                <a:gd name="T28" fmla="*/ 0 w 374"/>
                <a:gd name="T29" fmla="*/ 163 h 375"/>
                <a:gd name="T30" fmla="*/ 1 w 374"/>
                <a:gd name="T31" fmla="*/ 215 h 375"/>
                <a:gd name="T32" fmla="*/ 52 w 374"/>
                <a:gd name="T33" fmla="*/ 224 h 375"/>
                <a:gd name="T34" fmla="*/ 36 w 374"/>
                <a:gd name="T35" fmla="*/ 294 h 375"/>
                <a:gd name="T36" fmla="*/ 38 w 374"/>
                <a:gd name="T37" fmla="*/ 302 h 375"/>
                <a:gd name="T38" fmla="*/ 74 w 374"/>
                <a:gd name="T39" fmla="*/ 339 h 375"/>
                <a:gd name="T40" fmla="*/ 79 w 374"/>
                <a:gd name="T41" fmla="*/ 337 h 375"/>
                <a:gd name="T42" fmla="*/ 133 w 374"/>
                <a:gd name="T43" fmla="*/ 316 h 375"/>
                <a:gd name="T44" fmla="*/ 156 w 374"/>
                <a:gd name="T45" fmla="*/ 370 h 375"/>
                <a:gd name="T46" fmla="*/ 211 w 374"/>
                <a:gd name="T47" fmla="*/ 375 h 375"/>
                <a:gd name="T48" fmla="*/ 216 w 374"/>
                <a:gd name="T49" fmla="*/ 370 h 375"/>
                <a:gd name="T50" fmla="*/ 239 w 374"/>
                <a:gd name="T51" fmla="*/ 316 h 375"/>
                <a:gd name="T52" fmla="*/ 294 w 374"/>
                <a:gd name="T53" fmla="*/ 337 h 375"/>
                <a:gd name="T54" fmla="*/ 300 w 374"/>
                <a:gd name="T55" fmla="*/ 339 h 375"/>
                <a:gd name="T56" fmla="*/ 336 w 374"/>
                <a:gd name="T57" fmla="*/ 302 h 375"/>
                <a:gd name="T58" fmla="*/ 308 w 374"/>
                <a:gd name="T59" fmla="*/ 257 h 375"/>
                <a:gd name="T60" fmla="*/ 321 w 374"/>
                <a:gd name="T61" fmla="*/ 224 h 375"/>
                <a:gd name="T62" fmla="*/ 372 w 374"/>
                <a:gd name="T63" fmla="*/ 215 h 375"/>
                <a:gd name="T64" fmla="*/ 374 w 374"/>
                <a:gd name="T65" fmla="*/ 163 h 375"/>
                <a:gd name="T66" fmla="*/ 368 w 374"/>
                <a:gd name="T67" fmla="*/ 157 h 375"/>
                <a:gd name="T68" fmla="*/ 179 w 374"/>
                <a:gd name="T69" fmla="*/ 266 h 375"/>
                <a:gd name="T70" fmla="*/ 142 w 374"/>
                <a:gd name="T71" fmla="*/ 254 h 375"/>
                <a:gd name="T72" fmla="*/ 113 w 374"/>
                <a:gd name="T73" fmla="*/ 219 h 375"/>
                <a:gd name="T74" fmla="*/ 108 w 374"/>
                <a:gd name="T75" fmla="*/ 187 h 375"/>
                <a:gd name="T76" fmla="*/ 109 w 374"/>
                <a:gd name="T77" fmla="*/ 171 h 375"/>
                <a:gd name="T78" fmla="*/ 130 w 374"/>
                <a:gd name="T79" fmla="*/ 132 h 375"/>
                <a:gd name="T80" fmla="*/ 171 w 374"/>
                <a:gd name="T81" fmla="*/ 109 h 375"/>
                <a:gd name="T82" fmla="*/ 187 w 374"/>
                <a:gd name="T83" fmla="*/ 108 h 375"/>
                <a:gd name="T84" fmla="*/ 218 w 374"/>
                <a:gd name="T85" fmla="*/ 114 h 375"/>
                <a:gd name="T86" fmla="*/ 253 w 374"/>
                <a:gd name="T87" fmla="*/ 142 h 375"/>
                <a:gd name="T88" fmla="*/ 266 w 374"/>
                <a:gd name="T89" fmla="*/ 179 h 375"/>
                <a:gd name="T90" fmla="*/ 266 w 374"/>
                <a:gd name="T91" fmla="*/ 196 h 375"/>
                <a:gd name="T92" fmla="*/ 253 w 374"/>
                <a:gd name="T93" fmla="*/ 233 h 375"/>
                <a:gd name="T94" fmla="*/ 218 w 374"/>
                <a:gd name="T95" fmla="*/ 261 h 375"/>
                <a:gd name="T96" fmla="*/ 187 w 374"/>
                <a:gd name="T97" fmla="*/ 26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 h="375">
                  <a:moveTo>
                    <a:pt x="368" y="157"/>
                  </a:moveTo>
                  <a:lnTo>
                    <a:pt x="321" y="151"/>
                  </a:lnTo>
                  <a:lnTo>
                    <a:pt x="321" y="151"/>
                  </a:lnTo>
                  <a:lnTo>
                    <a:pt x="314" y="134"/>
                  </a:lnTo>
                  <a:lnTo>
                    <a:pt x="308" y="118"/>
                  </a:lnTo>
                  <a:lnTo>
                    <a:pt x="336" y="81"/>
                  </a:lnTo>
                  <a:lnTo>
                    <a:pt x="336" y="81"/>
                  </a:lnTo>
                  <a:lnTo>
                    <a:pt x="337" y="77"/>
                  </a:lnTo>
                  <a:lnTo>
                    <a:pt x="336" y="73"/>
                  </a:lnTo>
                  <a:lnTo>
                    <a:pt x="302" y="38"/>
                  </a:lnTo>
                  <a:lnTo>
                    <a:pt x="302" y="38"/>
                  </a:lnTo>
                  <a:lnTo>
                    <a:pt x="298" y="36"/>
                  </a:lnTo>
                  <a:lnTo>
                    <a:pt x="294" y="38"/>
                  </a:lnTo>
                  <a:lnTo>
                    <a:pt x="255" y="67"/>
                  </a:lnTo>
                  <a:lnTo>
                    <a:pt x="255" y="67"/>
                  </a:lnTo>
                  <a:lnTo>
                    <a:pt x="239" y="59"/>
                  </a:lnTo>
                  <a:lnTo>
                    <a:pt x="223" y="54"/>
                  </a:lnTo>
                  <a:lnTo>
                    <a:pt x="216" y="5"/>
                  </a:lnTo>
                  <a:lnTo>
                    <a:pt x="216" y="5"/>
                  </a:lnTo>
                  <a:lnTo>
                    <a:pt x="215" y="1"/>
                  </a:lnTo>
                  <a:lnTo>
                    <a:pt x="211" y="0"/>
                  </a:lnTo>
                  <a:lnTo>
                    <a:pt x="163" y="0"/>
                  </a:lnTo>
                  <a:lnTo>
                    <a:pt x="163" y="0"/>
                  </a:lnTo>
                  <a:lnTo>
                    <a:pt x="159" y="1"/>
                  </a:lnTo>
                  <a:lnTo>
                    <a:pt x="156" y="5"/>
                  </a:lnTo>
                  <a:lnTo>
                    <a:pt x="151" y="54"/>
                  </a:lnTo>
                  <a:lnTo>
                    <a:pt x="151" y="54"/>
                  </a:lnTo>
                  <a:lnTo>
                    <a:pt x="133" y="59"/>
                  </a:lnTo>
                  <a:lnTo>
                    <a:pt x="118" y="67"/>
                  </a:lnTo>
                  <a:lnTo>
                    <a:pt x="79" y="38"/>
                  </a:lnTo>
                  <a:lnTo>
                    <a:pt x="79" y="38"/>
                  </a:lnTo>
                  <a:lnTo>
                    <a:pt x="75" y="36"/>
                  </a:lnTo>
                  <a:lnTo>
                    <a:pt x="71" y="38"/>
                  </a:lnTo>
                  <a:lnTo>
                    <a:pt x="38" y="73"/>
                  </a:lnTo>
                  <a:lnTo>
                    <a:pt x="38" y="73"/>
                  </a:lnTo>
                  <a:lnTo>
                    <a:pt x="35" y="77"/>
                  </a:lnTo>
                  <a:lnTo>
                    <a:pt x="36" y="81"/>
                  </a:lnTo>
                  <a:lnTo>
                    <a:pt x="66" y="118"/>
                  </a:lnTo>
                  <a:lnTo>
                    <a:pt x="66" y="118"/>
                  </a:lnTo>
                  <a:lnTo>
                    <a:pt x="58" y="134"/>
                  </a:lnTo>
                  <a:lnTo>
                    <a:pt x="52" y="151"/>
                  </a:lnTo>
                  <a:lnTo>
                    <a:pt x="5" y="157"/>
                  </a:lnTo>
                  <a:lnTo>
                    <a:pt x="5" y="157"/>
                  </a:lnTo>
                  <a:lnTo>
                    <a:pt x="1" y="160"/>
                  </a:lnTo>
                  <a:lnTo>
                    <a:pt x="0" y="163"/>
                  </a:lnTo>
                  <a:lnTo>
                    <a:pt x="0" y="211"/>
                  </a:lnTo>
                  <a:lnTo>
                    <a:pt x="0" y="211"/>
                  </a:lnTo>
                  <a:lnTo>
                    <a:pt x="1" y="215"/>
                  </a:lnTo>
                  <a:lnTo>
                    <a:pt x="5" y="218"/>
                  </a:lnTo>
                  <a:lnTo>
                    <a:pt x="52" y="224"/>
                  </a:lnTo>
                  <a:lnTo>
                    <a:pt x="52" y="224"/>
                  </a:lnTo>
                  <a:lnTo>
                    <a:pt x="58" y="241"/>
                  </a:lnTo>
                  <a:lnTo>
                    <a:pt x="66" y="257"/>
                  </a:lnTo>
                  <a:lnTo>
                    <a:pt x="36" y="294"/>
                  </a:lnTo>
                  <a:lnTo>
                    <a:pt x="36" y="294"/>
                  </a:lnTo>
                  <a:lnTo>
                    <a:pt x="35" y="298"/>
                  </a:lnTo>
                  <a:lnTo>
                    <a:pt x="38" y="302"/>
                  </a:lnTo>
                  <a:lnTo>
                    <a:pt x="71" y="337"/>
                  </a:lnTo>
                  <a:lnTo>
                    <a:pt x="71" y="337"/>
                  </a:lnTo>
                  <a:lnTo>
                    <a:pt x="74" y="339"/>
                  </a:lnTo>
                  <a:lnTo>
                    <a:pt x="75" y="339"/>
                  </a:lnTo>
                  <a:lnTo>
                    <a:pt x="75" y="339"/>
                  </a:lnTo>
                  <a:lnTo>
                    <a:pt x="79" y="337"/>
                  </a:lnTo>
                  <a:lnTo>
                    <a:pt x="118" y="308"/>
                  </a:lnTo>
                  <a:lnTo>
                    <a:pt x="118" y="308"/>
                  </a:lnTo>
                  <a:lnTo>
                    <a:pt x="133" y="316"/>
                  </a:lnTo>
                  <a:lnTo>
                    <a:pt x="151" y="321"/>
                  </a:lnTo>
                  <a:lnTo>
                    <a:pt x="156" y="370"/>
                  </a:lnTo>
                  <a:lnTo>
                    <a:pt x="156" y="370"/>
                  </a:lnTo>
                  <a:lnTo>
                    <a:pt x="159" y="374"/>
                  </a:lnTo>
                  <a:lnTo>
                    <a:pt x="163" y="375"/>
                  </a:lnTo>
                  <a:lnTo>
                    <a:pt x="211" y="375"/>
                  </a:lnTo>
                  <a:lnTo>
                    <a:pt x="211" y="375"/>
                  </a:lnTo>
                  <a:lnTo>
                    <a:pt x="215" y="374"/>
                  </a:lnTo>
                  <a:lnTo>
                    <a:pt x="216" y="370"/>
                  </a:lnTo>
                  <a:lnTo>
                    <a:pt x="223" y="321"/>
                  </a:lnTo>
                  <a:lnTo>
                    <a:pt x="223" y="321"/>
                  </a:lnTo>
                  <a:lnTo>
                    <a:pt x="239" y="316"/>
                  </a:lnTo>
                  <a:lnTo>
                    <a:pt x="255" y="308"/>
                  </a:lnTo>
                  <a:lnTo>
                    <a:pt x="294" y="337"/>
                  </a:lnTo>
                  <a:lnTo>
                    <a:pt x="294" y="337"/>
                  </a:lnTo>
                  <a:lnTo>
                    <a:pt x="297" y="339"/>
                  </a:lnTo>
                  <a:lnTo>
                    <a:pt x="297" y="339"/>
                  </a:lnTo>
                  <a:lnTo>
                    <a:pt x="300" y="339"/>
                  </a:lnTo>
                  <a:lnTo>
                    <a:pt x="302" y="337"/>
                  </a:lnTo>
                  <a:lnTo>
                    <a:pt x="336" y="302"/>
                  </a:lnTo>
                  <a:lnTo>
                    <a:pt x="336" y="302"/>
                  </a:lnTo>
                  <a:lnTo>
                    <a:pt x="337" y="298"/>
                  </a:lnTo>
                  <a:lnTo>
                    <a:pt x="336" y="294"/>
                  </a:lnTo>
                  <a:lnTo>
                    <a:pt x="308" y="257"/>
                  </a:lnTo>
                  <a:lnTo>
                    <a:pt x="308" y="257"/>
                  </a:lnTo>
                  <a:lnTo>
                    <a:pt x="314" y="241"/>
                  </a:lnTo>
                  <a:lnTo>
                    <a:pt x="321" y="224"/>
                  </a:lnTo>
                  <a:lnTo>
                    <a:pt x="368" y="218"/>
                  </a:lnTo>
                  <a:lnTo>
                    <a:pt x="368" y="218"/>
                  </a:lnTo>
                  <a:lnTo>
                    <a:pt x="372" y="215"/>
                  </a:lnTo>
                  <a:lnTo>
                    <a:pt x="374" y="211"/>
                  </a:lnTo>
                  <a:lnTo>
                    <a:pt x="374" y="163"/>
                  </a:lnTo>
                  <a:lnTo>
                    <a:pt x="374" y="163"/>
                  </a:lnTo>
                  <a:lnTo>
                    <a:pt x="372" y="160"/>
                  </a:lnTo>
                  <a:lnTo>
                    <a:pt x="368" y="157"/>
                  </a:lnTo>
                  <a:lnTo>
                    <a:pt x="368" y="157"/>
                  </a:lnTo>
                  <a:close/>
                  <a:moveTo>
                    <a:pt x="187" y="267"/>
                  </a:moveTo>
                  <a:lnTo>
                    <a:pt x="187" y="267"/>
                  </a:lnTo>
                  <a:lnTo>
                    <a:pt x="179" y="266"/>
                  </a:lnTo>
                  <a:lnTo>
                    <a:pt x="171" y="266"/>
                  </a:lnTo>
                  <a:lnTo>
                    <a:pt x="156" y="261"/>
                  </a:lnTo>
                  <a:lnTo>
                    <a:pt x="142" y="254"/>
                  </a:lnTo>
                  <a:lnTo>
                    <a:pt x="130" y="243"/>
                  </a:lnTo>
                  <a:lnTo>
                    <a:pt x="121" y="233"/>
                  </a:lnTo>
                  <a:lnTo>
                    <a:pt x="113" y="219"/>
                  </a:lnTo>
                  <a:lnTo>
                    <a:pt x="109" y="203"/>
                  </a:lnTo>
                  <a:lnTo>
                    <a:pt x="108" y="196"/>
                  </a:lnTo>
                  <a:lnTo>
                    <a:pt x="108" y="187"/>
                  </a:lnTo>
                  <a:lnTo>
                    <a:pt x="108" y="187"/>
                  </a:lnTo>
                  <a:lnTo>
                    <a:pt x="108" y="179"/>
                  </a:lnTo>
                  <a:lnTo>
                    <a:pt x="109" y="171"/>
                  </a:lnTo>
                  <a:lnTo>
                    <a:pt x="113" y="156"/>
                  </a:lnTo>
                  <a:lnTo>
                    <a:pt x="121" y="142"/>
                  </a:lnTo>
                  <a:lnTo>
                    <a:pt x="130" y="132"/>
                  </a:lnTo>
                  <a:lnTo>
                    <a:pt x="142" y="121"/>
                  </a:lnTo>
                  <a:lnTo>
                    <a:pt x="156" y="114"/>
                  </a:lnTo>
                  <a:lnTo>
                    <a:pt x="171" y="109"/>
                  </a:lnTo>
                  <a:lnTo>
                    <a:pt x="179" y="108"/>
                  </a:lnTo>
                  <a:lnTo>
                    <a:pt x="187" y="108"/>
                  </a:lnTo>
                  <a:lnTo>
                    <a:pt x="187" y="108"/>
                  </a:lnTo>
                  <a:lnTo>
                    <a:pt x="195" y="108"/>
                  </a:lnTo>
                  <a:lnTo>
                    <a:pt x="203" y="109"/>
                  </a:lnTo>
                  <a:lnTo>
                    <a:pt x="218" y="114"/>
                  </a:lnTo>
                  <a:lnTo>
                    <a:pt x="231" y="121"/>
                  </a:lnTo>
                  <a:lnTo>
                    <a:pt x="243" y="132"/>
                  </a:lnTo>
                  <a:lnTo>
                    <a:pt x="253" y="142"/>
                  </a:lnTo>
                  <a:lnTo>
                    <a:pt x="259" y="156"/>
                  </a:lnTo>
                  <a:lnTo>
                    <a:pt x="265" y="171"/>
                  </a:lnTo>
                  <a:lnTo>
                    <a:pt x="266" y="179"/>
                  </a:lnTo>
                  <a:lnTo>
                    <a:pt x="266" y="187"/>
                  </a:lnTo>
                  <a:lnTo>
                    <a:pt x="266" y="187"/>
                  </a:lnTo>
                  <a:lnTo>
                    <a:pt x="266" y="196"/>
                  </a:lnTo>
                  <a:lnTo>
                    <a:pt x="265" y="203"/>
                  </a:lnTo>
                  <a:lnTo>
                    <a:pt x="259" y="219"/>
                  </a:lnTo>
                  <a:lnTo>
                    <a:pt x="253" y="233"/>
                  </a:lnTo>
                  <a:lnTo>
                    <a:pt x="243" y="243"/>
                  </a:lnTo>
                  <a:lnTo>
                    <a:pt x="231" y="254"/>
                  </a:lnTo>
                  <a:lnTo>
                    <a:pt x="218" y="261"/>
                  </a:lnTo>
                  <a:lnTo>
                    <a:pt x="203" y="266"/>
                  </a:lnTo>
                  <a:lnTo>
                    <a:pt x="195" y="266"/>
                  </a:lnTo>
                  <a:lnTo>
                    <a:pt x="187" y="267"/>
                  </a:lnTo>
                  <a:lnTo>
                    <a:pt x="187" y="2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descr="Organisation's logo">
            <a:extLst>
              <a:ext uri="{FF2B5EF4-FFF2-40B4-BE49-F238E27FC236}">
                <a16:creationId xmlns:a16="http://schemas.microsoft.com/office/drawing/2014/main" id="{8266711F-151A-87D3-21DF-243F444E6157}"/>
              </a:ext>
            </a:extLst>
          </p:cNvPr>
          <p:cNvPicPr>
            <a:picLocks noChangeAspect="1"/>
          </p:cNvPicPr>
          <p:nvPr/>
        </p:nvPicPr>
        <p:blipFill>
          <a:blip r:embed="rId8"/>
          <a:stretch>
            <a:fillRect/>
          </a:stretch>
        </p:blipFill>
        <p:spPr>
          <a:xfrm>
            <a:off x="6718096" y="5291996"/>
            <a:ext cx="1819103" cy="777621"/>
          </a:xfrm>
          <a:prstGeom prst="rect">
            <a:avLst/>
          </a:prstGeom>
        </p:spPr>
      </p:pic>
      <p:sp>
        <p:nvSpPr>
          <p:cNvPr id="11" name="TextBox 10">
            <a:extLst>
              <a:ext uri="{FF2B5EF4-FFF2-40B4-BE49-F238E27FC236}">
                <a16:creationId xmlns:a16="http://schemas.microsoft.com/office/drawing/2014/main" id="{7A17E556-5548-2681-3E27-EF6DB2EDE9A3}"/>
              </a:ext>
            </a:extLst>
          </p:cNvPr>
          <p:cNvSpPr txBox="1"/>
          <p:nvPr/>
        </p:nvSpPr>
        <p:spPr>
          <a:xfrm>
            <a:off x="6468692" y="6125354"/>
            <a:ext cx="52328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Arial"/>
              </a:rPr>
              <a:t>*NHSE calculations based on NHS and supplier data </a:t>
            </a:r>
            <a:endParaRPr lang="en-GB" sz="1000" dirty="0">
              <a:solidFill>
                <a:srgbClr val="0072C6"/>
              </a:solidFill>
              <a:cs typeface="Arial"/>
            </a:endParaRPr>
          </a:p>
          <a:p>
            <a:r>
              <a:rPr lang="en-GB" sz="1000" dirty="0">
                <a:cs typeface="Arial"/>
              </a:rPr>
              <a:t>** NHSE calculations based on</a:t>
            </a:r>
            <a:r>
              <a:rPr lang="en-GB" sz="1000" dirty="0">
                <a:solidFill>
                  <a:schemeClr val="tx2"/>
                </a:solidFill>
                <a:cs typeface="Arial"/>
              </a:rPr>
              <a:t> </a:t>
            </a:r>
            <a:r>
              <a:rPr lang="en-GB" sz="1000" dirty="0" err="1">
                <a:solidFill>
                  <a:schemeClr val="tx2"/>
                </a:solidFill>
                <a:cs typeface="Arial"/>
                <a:hlinkClick r:id="rId9">
                  <a:extLst>
                    <a:ext uri="{A12FA001-AC4F-418D-AE19-62706E023703}">
                      <ahyp:hlinkClr xmlns:ahyp="http://schemas.microsoft.com/office/drawing/2018/hyperlinkcolor" val="tx"/>
                    </a:ext>
                  </a:extLst>
                </a:hlinkClick>
              </a:rPr>
              <a:t>Rizan</a:t>
            </a:r>
            <a:r>
              <a:rPr lang="en-GB" sz="1000" dirty="0">
                <a:solidFill>
                  <a:schemeClr val="tx2"/>
                </a:solidFill>
                <a:cs typeface="Arial"/>
                <a:hlinkClick r:id="rId9">
                  <a:extLst>
                    <a:ext uri="{A12FA001-AC4F-418D-AE19-62706E023703}">
                      <ahyp:hlinkClr xmlns:ahyp="http://schemas.microsoft.com/office/drawing/2018/hyperlinkcolor" val="tx"/>
                    </a:ext>
                  </a:extLst>
                </a:hlinkClick>
              </a:rPr>
              <a:t> et al. Life Cycle Assessment</a:t>
            </a:r>
            <a:endParaRPr lang="en-GB" sz="1000" dirty="0">
              <a:solidFill>
                <a:schemeClr val="tx2"/>
              </a:solidFill>
              <a:latin typeface="+mn-lt"/>
              <a:cs typeface="Arial"/>
            </a:endParaRPr>
          </a:p>
        </p:txBody>
      </p:sp>
      <p:pic>
        <p:nvPicPr>
          <p:cNvPr id="1026" name="Picture 2" descr="See the source image">
            <a:extLst>
              <a:ext uri="{FF2B5EF4-FFF2-40B4-BE49-F238E27FC236}">
                <a16:creationId xmlns:a16="http://schemas.microsoft.com/office/drawing/2014/main" id="{5C545115-45C4-D62F-2E59-E544E84B9B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15211" y="4315135"/>
            <a:ext cx="2689951" cy="17933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736E3DA-C29F-56D8-89B4-0B2656A8308C}"/>
              </a:ext>
            </a:extLst>
          </p:cNvPr>
          <p:cNvSpPr txBox="1"/>
          <p:nvPr/>
        </p:nvSpPr>
        <p:spPr>
          <a:xfrm>
            <a:off x="6599729" y="1605036"/>
            <a:ext cx="5070858" cy="1077218"/>
          </a:xfrm>
          <a:prstGeom prst="rect">
            <a:avLst/>
          </a:prstGeom>
          <a:noFill/>
        </p:spPr>
        <p:txBody>
          <a:bodyPr wrap="square" lIns="91440" tIns="45720" rIns="91440" bIns="45720" anchor="t">
            <a:spAutoFit/>
          </a:bodyPr>
          <a:lstStyle/>
          <a:p>
            <a:pPr algn="ctr"/>
            <a:r>
              <a:rPr lang="en-GB" sz="1600" b="1" dirty="0"/>
              <a:t>Reusable gowns have the potential to save the NHS 5.2 kilo Tonnes CO2e**, 1.1 </a:t>
            </a:r>
            <a:r>
              <a:rPr lang="en-GB" sz="1600" b="1" dirty="0" err="1"/>
              <a:t>kilotonnes</a:t>
            </a:r>
            <a:r>
              <a:rPr lang="en-GB" sz="1600" b="1" dirty="0"/>
              <a:t> of waste**, </a:t>
            </a:r>
            <a:r>
              <a:rPr lang="en-GB" sz="1600" b="1" dirty="0">
                <a:hlinkClick r:id="rId3"/>
              </a:rPr>
              <a:t>31m litres of water</a:t>
            </a:r>
            <a:r>
              <a:rPr lang="en-GB" sz="800" baseline="30000" dirty="0">
                <a:solidFill>
                  <a:schemeClr val="tx2"/>
                </a:solidFill>
              </a:rPr>
              <a:t>,</a:t>
            </a:r>
            <a:r>
              <a:rPr lang="en-GB" sz="1600" b="1" dirty="0"/>
              <a:t> and £9.4m* in costs across both surgical and isolation gowns.  </a:t>
            </a:r>
          </a:p>
        </p:txBody>
      </p:sp>
    </p:spTree>
    <p:extLst>
      <p:ext uri="{BB962C8B-B14F-4D97-AF65-F5344CB8AC3E}">
        <p14:creationId xmlns:p14="http://schemas.microsoft.com/office/powerpoint/2010/main" val="139458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9C87B5-7949-4A65-AEF8-C1BF88D09E66}"/>
              </a:ext>
            </a:extLst>
          </p:cNvPr>
          <p:cNvPicPr>
            <a:picLocks noChangeAspect="1"/>
          </p:cNvPicPr>
          <p:nvPr/>
        </p:nvPicPr>
        <p:blipFill>
          <a:blip r:embed="rId3">
            <a:lum bright="-20000" contrast="40000"/>
          </a:blip>
          <a:stretch>
            <a:fillRect/>
          </a:stretch>
        </p:blipFill>
        <p:spPr>
          <a:xfrm>
            <a:off x="4705712" y="1327745"/>
            <a:ext cx="1322847" cy="1918747"/>
          </a:xfrm>
          <a:prstGeom prst="rect">
            <a:avLst/>
          </a:prstGeom>
        </p:spPr>
      </p:pic>
      <p:pic>
        <p:nvPicPr>
          <p:cNvPr id="14" name="Picture 13">
            <a:extLst>
              <a:ext uri="{FF2B5EF4-FFF2-40B4-BE49-F238E27FC236}">
                <a16:creationId xmlns:a16="http://schemas.microsoft.com/office/drawing/2014/main" id="{C59AF9F5-5E7F-4D44-BAB2-502F71F9EC44}"/>
              </a:ext>
            </a:extLst>
          </p:cNvPr>
          <p:cNvPicPr>
            <a:picLocks noChangeAspect="1"/>
          </p:cNvPicPr>
          <p:nvPr/>
        </p:nvPicPr>
        <p:blipFill>
          <a:blip r:embed="rId4">
            <a:lum bright="-20000" contrast="40000"/>
          </a:blip>
          <a:stretch>
            <a:fillRect/>
          </a:stretch>
        </p:blipFill>
        <p:spPr>
          <a:xfrm>
            <a:off x="6165414" y="1331701"/>
            <a:ext cx="1440166" cy="1923099"/>
          </a:xfrm>
          <a:prstGeom prst="rect">
            <a:avLst/>
          </a:prstGeom>
        </p:spPr>
      </p:pic>
      <p:graphicFrame>
        <p:nvGraphicFramePr>
          <p:cNvPr id="8" name="Diagram 4">
            <a:extLst>
              <a:ext uri="{FF2B5EF4-FFF2-40B4-BE49-F238E27FC236}">
                <a16:creationId xmlns:a16="http://schemas.microsoft.com/office/drawing/2014/main" id="{B6C8965B-C228-4D1A-B3A5-CEA30CD83E98}"/>
              </a:ext>
            </a:extLst>
          </p:cNvPr>
          <p:cNvGraphicFramePr/>
          <p:nvPr>
            <p:extLst>
              <p:ext uri="{D42A27DB-BD31-4B8C-83A1-F6EECF244321}">
                <p14:modId xmlns:p14="http://schemas.microsoft.com/office/powerpoint/2010/main" val="2132648929"/>
              </p:ext>
            </p:extLst>
          </p:nvPr>
        </p:nvGraphicFramePr>
        <p:xfrm>
          <a:off x="843643" y="2693483"/>
          <a:ext cx="10759204" cy="2800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id="{2D435350-CDF3-4A7A-A9A4-E0C36E354D40}"/>
              </a:ext>
            </a:extLst>
          </p:cNvPr>
          <p:cNvSpPr>
            <a:spLocks noGrp="1"/>
          </p:cNvSpPr>
          <p:nvPr>
            <p:ph type="title"/>
          </p:nvPr>
        </p:nvSpPr>
        <p:spPr>
          <a:xfrm>
            <a:off x="326770" y="179193"/>
            <a:ext cx="9969231" cy="510382"/>
          </a:xfrm>
        </p:spPr>
        <p:txBody>
          <a:bodyPr/>
          <a:lstStyle/>
          <a:p>
            <a:r>
              <a:rPr lang="en-GB"/>
              <a:t>How to set up a reusable gown scheme</a:t>
            </a:r>
          </a:p>
        </p:txBody>
      </p:sp>
      <p:sp>
        <p:nvSpPr>
          <p:cNvPr id="3" name="Text Placeholder 2">
            <a:extLst>
              <a:ext uri="{FF2B5EF4-FFF2-40B4-BE49-F238E27FC236}">
                <a16:creationId xmlns:a16="http://schemas.microsoft.com/office/drawing/2014/main" id="{BB302920-4072-45A5-9921-CBB3AD0609EA}"/>
              </a:ext>
            </a:extLst>
          </p:cNvPr>
          <p:cNvSpPr>
            <a:spLocks noGrp="1"/>
          </p:cNvSpPr>
          <p:nvPr>
            <p:ph type="body" sz="quarter" idx="12"/>
          </p:nvPr>
        </p:nvSpPr>
        <p:spPr>
          <a:xfrm>
            <a:off x="326770" y="505139"/>
            <a:ext cx="10119749" cy="780768"/>
          </a:xfrm>
        </p:spPr>
        <p:txBody>
          <a:bodyPr/>
          <a:lstStyle/>
          <a:p>
            <a:r>
              <a:rPr lang="en-GB" sz="1200" dirty="0">
                <a:latin typeface="Arial"/>
                <a:ea typeface="Times New Roman" panose="02020603050405020304" pitchFamily="18" charset="0"/>
                <a:cs typeface="Arial"/>
              </a:rPr>
              <a:t>Reusable gowns deliver benefits for sterile surgical gowns (used in surgical theatres or other invasive procedures that use some aseptic techniques) and isolation gowns (used to provide non-sterile barrier protection to staff or patients on isolation wards</a:t>
            </a:r>
            <a:r>
              <a:rPr lang="en-GB" sz="1200" baseline="30000" dirty="0">
                <a:solidFill>
                  <a:schemeClr val="accent4"/>
                </a:solidFill>
                <a:latin typeface="Arial"/>
                <a:ea typeface="Times New Roman" panose="02020603050405020304" pitchFamily="18" charset="0"/>
                <a:cs typeface="Arial"/>
                <a:hlinkClick r:id="rId10">
                  <a:extLst>
                    <a:ext uri="{A12FA001-AC4F-418D-AE19-62706E023703}">
                      <ahyp:hlinkClr xmlns:ahyp="http://schemas.microsoft.com/office/drawing/2018/hyperlinkcolor" val="tx"/>
                    </a:ext>
                  </a:extLst>
                </a:hlinkClick>
              </a:rPr>
              <a:t>3</a:t>
            </a:r>
            <a:r>
              <a:rPr lang="en-GB" sz="1200" baseline="30000" dirty="0">
                <a:solidFill>
                  <a:schemeClr val="accent4"/>
                </a:solidFill>
                <a:latin typeface="Arial"/>
                <a:ea typeface="Times New Roman" panose="02020603050405020304" pitchFamily="18" charset="0"/>
                <a:cs typeface="Arial"/>
              </a:rPr>
              <a:t> </a:t>
            </a:r>
            <a:r>
              <a:rPr lang="en-GB" sz="1200" baseline="30000" dirty="0">
                <a:latin typeface="Arial"/>
                <a:ea typeface="Times New Roman" panose="02020603050405020304" pitchFamily="18" charset="0"/>
                <a:cs typeface="Arial"/>
              </a:rPr>
              <a:t> </a:t>
            </a:r>
            <a:r>
              <a:rPr lang="en-GB" sz="1200" dirty="0">
                <a:latin typeface="Arial"/>
                <a:ea typeface="Times New Roman" panose="02020603050405020304" pitchFamily="18" charset="0"/>
                <a:cs typeface="Arial"/>
              </a:rPr>
              <a:t>or where extensive splashing of fluid is anticipated</a:t>
            </a:r>
            <a:r>
              <a:rPr lang="en-GB" sz="1200" baseline="30000" dirty="0">
                <a:latin typeface="Arial"/>
                <a:ea typeface="Times New Roman" panose="02020603050405020304" pitchFamily="18" charset="0"/>
                <a:cs typeface="Arial"/>
                <a:hlinkClick r:id="rId11"/>
              </a:rPr>
              <a:t>4</a:t>
            </a:r>
            <a:r>
              <a:rPr lang="en-GB" sz="1200" dirty="0">
                <a:latin typeface="Arial"/>
                <a:ea typeface="Times New Roman" panose="02020603050405020304" pitchFamily="18" charset="0"/>
                <a:cs typeface="Arial"/>
              </a:rPr>
              <a:t>). The savings potential can be maximised by referring to the </a:t>
            </a:r>
            <a:r>
              <a:rPr lang="en-GB" sz="1200" dirty="0">
                <a:solidFill>
                  <a:schemeClr val="tx2"/>
                </a:solidFill>
                <a:latin typeface="Arial"/>
                <a:ea typeface="Times New Roman" panose="02020603050405020304" pitchFamily="18" charset="0"/>
                <a:cs typeface="Arial"/>
                <a:hlinkClick r:id="rId12">
                  <a:extLst>
                    <a:ext uri="{A12FA001-AC4F-418D-AE19-62706E023703}">
                      <ahyp:hlinkClr xmlns:ahyp="http://schemas.microsoft.com/office/drawing/2018/hyperlinkcolor" val="tx"/>
                    </a:ext>
                  </a:extLst>
                </a:hlinkClick>
              </a:rPr>
              <a:t>National Infection and Prevention Control Manual</a:t>
            </a:r>
            <a:r>
              <a:rPr lang="en-GB" sz="1200" dirty="0">
                <a:latin typeface="Arial"/>
                <a:ea typeface="Times New Roman" panose="02020603050405020304" pitchFamily="18" charset="0"/>
                <a:cs typeface="Arial"/>
              </a:rPr>
              <a:t> (IPC) and applying the key principle of avoiding overuse or inappropriate use.</a:t>
            </a:r>
            <a:endParaRPr lang="en-GB" sz="1200" dirty="0">
              <a:latin typeface="Arial" panose="020B0604020202020204" pitchFamily="34" charset="0"/>
              <a:ea typeface="Times New Roman" panose="02020603050405020304" pitchFamily="18" charset="0"/>
              <a:cs typeface="Arial"/>
            </a:endParaRPr>
          </a:p>
        </p:txBody>
      </p:sp>
      <p:sp>
        <p:nvSpPr>
          <p:cNvPr id="4" name="Rectangle: Rounded Corners 3">
            <a:extLst>
              <a:ext uri="{FF2B5EF4-FFF2-40B4-BE49-F238E27FC236}">
                <a16:creationId xmlns:a16="http://schemas.microsoft.com/office/drawing/2014/main" id="{3F3C487D-4FD2-40C5-ACA4-8859D0965BCF}"/>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6998B916-4825-45A5-9BC2-2C2164CA1ED3}"/>
              </a:ext>
            </a:extLst>
          </p:cNvPr>
          <p:cNvSpPr/>
          <p:nvPr/>
        </p:nvSpPr>
        <p:spPr bwMode="auto">
          <a:xfrm>
            <a:off x="-180575" y="2333635"/>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FC0E63EF-20B7-4E65-9257-2A0B1B66BF5F}"/>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BD5D0DE0-1C3E-455E-9581-EFB861334AF3}"/>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0" name="Rectangle: Rounded Corners 9">
            <a:extLst>
              <a:ext uri="{FF2B5EF4-FFF2-40B4-BE49-F238E27FC236}">
                <a16:creationId xmlns:a16="http://schemas.microsoft.com/office/drawing/2014/main" id="{5FD6452A-65F0-471C-B2AE-29D87EE2A5B3}"/>
              </a:ext>
            </a:extLst>
          </p:cNvPr>
          <p:cNvSpPr/>
          <p:nvPr/>
        </p:nvSpPr>
        <p:spPr bwMode="auto">
          <a:xfrm>
            <a:off x="-180575" y="3342164"/>
            <a:ext cx="725519" cy="972000"/>
          </a:xfrm>
          <a:prstGeom prst="roundRect">
            <a:avLst>
              <a:gd name="adj" fmla="val 18057"/>
            </a:avLst>
          </a:prstGeom>
          <a:solidFill>
            <a:srgbClr val="D9D9D9"/>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grpSp>
        <p:nvGrpSpPr>
          <p:cNvPr id="32" name="Group 31">
            <a:extLst>
              <a:ext uri="{FF2B5EF4-FFF2-40B4-BE49-F238E27FC236}">
                <a16:creationId xmlns:a16="http://schemas.microsoft.com/office/drawing/2014/main" id="{BA06F388-E376-44E2-B5EE-2D8647F0B952}"/>
              </a:ext>
            </a:extLst>
          </p:cNvPr>
          <p:cNvGrpSpPr/>
          <p:nvPr/>
        </p:nvGrpSpPr>
        <p:grpSpPr>
          <a:xfrm>
            <a:off x="843643" y="3159966"/>
            <a:ext cx="2981303" cy="317597"/>
            <a:chOff x="9083040" y="3328416"/>
            <a:chExt cx="1609344" cy="480020"/>
          </a:xfrm>
          <a:solidFill>
            <a:schemeClr val="accent6">
              <a:lumMod val="20000"/>
              <a:lumOff val="80000"/>
            </a:schemeClr>
          </a:solidFill>
        </p:grpSpPr>
        <p:sp>
          <p:nvSpPr>
            <p:cNvPr id="30" name="Rectangle 29">
              <a:extLst>
                <a:ext uri="{FF2B5EF4-FFF2-40B4-BE49-F238E27FC236}">
                  <a16:creationId xmlns:a16="http://schemas.microsoft.com/office/drawing/2014/main" id="{1931D84F-852D-4731-B120-C9F9B3CBD005}"/>
                </a:ext>
              </a:extLst>
            </p:cNvPr>
            <p:cNvSpPr/>
            <p:nvPr/>
          </p:nvSpPr>
          <p:spPr bwMode="auto">
            <a:xfrm>
              <a:off x="9083040" y="3328416"/>
              <a:ext cx="1609344" cy="480020"/>
            </a:xfrm>
            <a:prstGeom prst="rect">
              <a:avLst/>
            </a:prstGeom>
            <a:grp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1" name="Rectangle 30">
              <a:extLst>
                <a:ext uri="{FF2B5EF4-FFF2-40B4-BE49-F238E27FC236}">
                  <a16:creationId xmlns:a16="http://schemas.microsoft.com/office/drawing/2014/main" id="{FC6A3A9B-8F68-466B-BD3B-1D65F2D8C082}"/>
                </a:ext>
              </a:extLst>
            </p:cNvPr>
            <p:cNvSpPr/>
            <p:nvPr/>
          </p:nvSpPr>
          <p:spPr>
            <a:xfrm>
              <a:off x="9083040" y="3371370"/>
              <a:ext cx="1609344" cy="394114"/>
            </a:xfrm>
            <a:prstGeom prst="rect">
              <a:avLst/>
            </a:prstGeom>
            <a:grpFill/>
          </p:spPr>
          <p:txBody>
            <a:bodyPr wrap="square" lIns="91440" tIns="45720" rIns="91440" bIns="45720" anchor="ctr">
              <a:spAutoFit/>
            </a:bodyPr>
            <a:lstStyle/>
            <a:p>
              <a:pPr algn="ctr"/>
              <a:r>
                <a:rPr lang="en-GB" sz="1200" b="1">
                  <a:solidFill>
                    <a:srgbClr val="425563"/>
                  </a:solidFill>
                  <a:latin typeface="Arial"/>
                  <a:cs typeface="Arial"/>
                </a:rPr>
                <a:t>Sterile Surgical Gowns</a:t>
              </a:r>
              <a:endParaRPr lang="en-GB" sz="1200" b="1">
                <a:solidFill>
                  <a:srgbClr val="425563"/>
                </a:solidFill>
                <a:latin typeface="Arial" panose="020B0604020202020204" pitchFamily="34" charset="0"/>
              </a:endParaRPr>
            </a:p>
          </p:txBody>
        </p:sp>
      </p:grpSp>
      <p:graphicFrame>
        <p:nvGraphicFramePr>
          <p:cNvPr id="34" name="Table 33">
            <a:extLst>
              <a:ext uri="{FF2B5EF4-FFF2-40B4-BE49-F238E27FC236}">
                <a16:creationId xmlns:a16="http://schemas.microsoft.com/office/drawing/2014/main" id="{E8249B6D-425A-43B9-89DF-D0EB4BC4330C}"/>
              </a:ext>
            </a:extLst>
          </p:cNvPr>
          <p:cNvGraphicFramePr>
            <a:graphicFrameLocks noGrp="1"/>
          </p:cNvGraphicFramePr>
          <p:nvPr>
            <p:extLst>
              <p:ext uri="{D42A27DB-BD31-4B8C-83A1-F6EECF244321}">
                <p14:modId xmlns:p14="http://schemas.microsoft.com/office/powerpoint/2010/main" val="1657721726"/>
              </p:ext>
            </p:extLst>
          </p:nvPr>
        </p:nvGraphicFramePr>
        <p:xfrm>
          <a:off x="843643" y="4669333"/>
          <a:ext cx="10534905" cy="1920240"/>
        </p:xfrm>
        <a:graphic>
          <a:graphicData uri="http://schemas.openxmlformats.org/drawingml/2006/table">
            <a:tbl>
              <a:tblPr bandRow="1">
                <a:tableStyleId>{5C22544A-7EE6-4342-B048-85BDC9FD1C3A}</a:tableStyleId>
              </a:tblPr>
              <a:tblGrid>
                <a:gridCol w="2106981">
                  <a:extLst>
                    <a:ext uri="{9D8B030D-6E8A-4147-A177-3AD203B41FA5}">
                      <a16:colId xmlns:a16="http://schemas.microsoft.com/office/drawing/2014/main" val="800214455"/>
                    </a:ext>
                  </a:extLst>
                </a:gridCol>
                <a:gridCol w="2106981">
                  <a:extLst>
                    <a:ext uri="{9D8B030D-6E8A-4147-A177-3AD203B41FA5}">
                      <a16:colId xmlns:a16="http://schemas.microsoft.com/office/drawing/2014/main" val="306481164"/>
                    </a:ext>
                  </a:extLst>
                </a:gridCol>
                <a:gridCol w="2106981">
                  <a:extLst>
                    <a:ext uri="{9D8B030D-6E8A-4147-A177-3AD203B41FA5}">
                      <a16:colId xmlns:a16="http://schemas.microsoft.com/office/drawing/2014/main" val="2935081982"/>
                    </a:ext>
                  </a:extLst>
                </a:gridCol>
                <a:gridCol w="2106981">
                  <a:extLst>
                    <a:ext uri="{9D8B030D-6E8A-4147-A177-3AD203B41FA5}">
                      <a16:colId xmlns:a16="http://schemas.microsoft.com/office/drawing/2014/main" val="3842248130"/>
                    </a:ext>
                  </a:extLst>
                </a:gridCol>
                <a:gridCol w="2106981">
                  <a:extLst>
                    <a:ext uri="{9D8B030D-6E8A-4147-A177-3AD203B41FA5}">
                      <a16:colId xmlns:a16="http://schemas.microsoft.com/office/drawing/2014/main" val="427371554"/>
                    </a:ext>
                  </a:extLst>
                </a:gridCol>
              </a:tblGrid>
              <a:tr h="1413705">
                <a:tc>
                  <a:txBody>
                    <a:bodyPr/>
                    <a:lstStyle/>
                    <a:p>
                      <a:pPr algn="l"/>
                      <a:r>
                        <a:rPr lang="en-US" sz="1200" b="0" i="0">
                          <a:solidFill>
                            <a:schemeClr val="tx1"/>
                          </a:solidFill>
                          <a:latin typeface="+mn-lt"/>
                          <a:ea typeface="Ubuntu" charset="0"/>
                          <a:cs typeface="Ubuntu" charset="0"/>
                        </a:rPr>
                        <a:t>Consult key stakeholders and identify end user concerns. Identify single use gown numbers and frequencies of use across different sites. Calculate carbon and financial benefits of switching.</a:t>
                      </a:r>
                      <a:endParaRPr lang="en-US" sz="1200" b="0" i="0">
                        <a:solidFill>
                          <a:schemeClr val="tx1"/>
                        </a:solidFill>
                        <a:highlight>
                          <a:srgbClr val="FFFF00"/>
                        </a:highlight>
                        <a:latin typeface="+mn-lt"/>
                        <a:ea typeface="Ubuntu" charset="0"/>
                        <a:cs typeface="Ubuntu" charset="0"/>
                      </a:endParaRPr>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200" b="0" i="0" u="none" strike="noStrike" noProof="0" dirty="0">
                          <a:solidFill>
                            <a:schemeClr val="tx1"/>
                          </a:solidFill>
                          <a:latin typeface="Arial"/>
                        </a:rPr>
                        <a:t>L</a:t>
                      </a:r>
                      <a:r>
                        <a:rPr lang="en-US" sz="1200" b="0" i="0" dirty="0" err="1">
                          <a:solidFill>
                            <a:schemeClr val="tx1"/>
                          </a:solidFill>
                          <a:latin typeface="+mn-lt"/>
                        </a:rPr>
                        <a:t>aundry</a:t>
                      </a:r>
                      <a:r>
                        <a:rPr lang="en-US" sz="1200" b="0" i="0" dirty="0">
                          <a:solidFill>
                            <a:schemeClr val="tx1"/>
                          </a:solidFill>
                          <a:latin typeface="+mn-lt"/>
                          <a:ea typeface="Ubuntu" charset="0"/>
                          <a:cs typeface="Ubuntu" charset="0"/>
                        </a:rPr>
                        <a:t> frameworks include lots to</a:t>
                      </a:r>
                      <a:r>
                        <a:rPr lang="en-US" sz="1200" b="0" i="0" u="none" strike="noStrike" noProof="0" dirty="0">
                          <a:solidFill>
                            <a:schemeClr val="tx1"/>
                          </a:solidFill>
                          <a:latin typeface="Arial"/>
                        </a:rPr>
                        <a:t> procure reusable surgical gown services </a:t>
                      </a:r>
                      <a:r>
                        <a:rPr lang="en-US" sz="1200" b="0" i="0" dirty="0">
                          <a:solidFill>
                            <a:schemeClr val="tx1"/>
                          </a:solidFill>
                          <a:latin typeface="+mn-lt"/>
                          <a:ea typeface="Ubuntu" charset="0"/>
                          <a:cs typeface="Ubuntu" charset="0"/>
                        </a:rPr>
                        <a:t>(</a:t>
                      </a:r>
                      <a:r>
                        <a:rPr lang="en-US" sz="1200" b="0" i="0" dirty="0">
                          <a:solidFill>
                            <a:schemeClr val="tx1"/>
                          </a:solidFill>
                          <a:latin typeface="+mn-lt"/>
                          <a:ea typeface="Ubuntu" charset="0"/>
                          <a:cs typeface="Ubuntu" charset="0"/>
                          <a:hlinkClick r:id="rId13"/>
                        </a:rPr>
                        <a:t>LPP Linen &amp; Laundry DPS</a:t>
                      </a:r>
                      <a:r>
                        <a:rPr lang="en-US" sz="1200" b="0" i="0" dirty="0">
                          <a:solidFill>
                            <a:schemeClr val="tx1"/>
                          </a:solidFill>
                          <a:latin typeface="+mn-lt"/>
                          <a:ea typeface="Ubuntu" charset="0"/>
                          <a:cs typeface="Ubuntu" charset="0"/>
                        </a:rPr>
                        <a:t>, </a:t>
                      </a:r>
                      <a:r>
                        <a:rPr lang="en-US" sz="1200" b="0" i="0" dirty="0" err="1">
                          <a:solidFill>
                            <a:schemeClr val="tx1"/>
                          </a:solidFill>
                          <a:latin typeface="+mn-lt"/>
                          <a:ea typeface="Ubuntu" charset="0"/>
                          <a:cs typeface="Ubuntu" charset="0"/>
                          <a:hlinkClick r:id="rId14"/>
                        </a:rPr>
                        <a:t>NoECPC</a:t>
                      </a:r>
                      <a:r>
                        <a:rPr lang="en-US" sz="1200" b="0" i="0" dirty="0">
                          <a:solidFill>
                            <a:schemeClr val="tx1"/>
                          </a:solidFill>
                          <a:latin typeface="+mn-lt"/>
                          <a:ea typeface="Ubuntu" charset="0"/>
                          <a:cs typeface="Ubuntu" charset="0"/>
                          <a:hlinkClick r:id="rId14"/>
                        </a:rPr>
                        <a:t> 0572</a:t>
                      </a:r>
                      <a:r>
                        <a:rPr lang="en-US" sz="1200" b="0" i="0" dirty="0">
                          <a:solidFill>
                            <a:schemeClr val="tx1"/>
                          </a:solidFill>
                          <a:latin typeface="+mn-lt"/>
                          <a:ea typeface="Ubuntu" charset="0"/>
                          <a:cs typeface="Ubuntu" charset="0"/>
                        </a:rPr>
                        <a:t>) and isolation gown services (</a:t>
                      </a:r>
                      <a:r>
                        <a:rPr lang="en-US" sz="1200" b="0" i="0" u="none" strike="noStrike" noProof="0" dirty="0" err="1">
                          <a:solidFill>
                            <a:schemeClr val="tx1"/>
                          </a:solidFill>
                          <a:latin typeface="Arial"/>
                          <a:hlinkClick r:id="rId14"/>
                        </a:rPr>
                        <a:t>NoECPC</a:t>
                      </a:r>
                      <a:r>
                        <a:rPr lang="en-US" sz="1200" b="0" i="0" u="none" strike="noStrike" noProof="0" dirty="0">
                          <a:solidFill>
                            <a:schemeClr val="tx1"/>
                          </a:solidFill>
                          <a:latin typeface="Arial"/>
                          <a:hlinkClick r:id="rId14"/>
                        </a:rPr>
                        <a:t> 0572</a:t>
                      </a:r>
                      <a:r>
                        <a:rPr lang="en-US" sz="1200" b="0" i="0" u="none" strike="noStrike" noProof="0" dirty="0">
                          <a:solidFill>
                            <a:schemeClr val="tx1"/>
                          </a:solidFill>
                          <a:latin typeface="Arial"/>
                        </a:rPr>
                        <a:t>).</a:t>
                      </a:r>
                      <a:endParaRPr lang="en-US" sz="1200" b="0" i="0" dirty="0">
                        <a:solidFill>
                          <a:schemeClr val="tx1"/>
                        </a:solidFill>
                        <a:latin typeface="+mn-lt"/>
                      </a:endParaRPr>
                    </a:p>
                    <a:p>
                      <a:pPr lvl="0" algn="l">
                        <a:buNone/>
                      </a:pPr>
                      <a:endParaRPr lang="en-US" sz="1200" b="0" i="0" u="none" strike="noStrike" noProof="0" dirty="0">
                        <a:solidFill>
                          <a:schemeClr val="tx1"/>
                        </a:solidFill>
                        <a:latin typeface="Arial"/>
                      </a:endParaRPr>
                    </a:p>
                    <a:p>
                      <a:pPr lvl="0" algn="l">
                        <a:buNone/>
                      </a:pPr>
                      <a:r>
                        <a:rPr lang="en-US" sz="1200" b="0" i="0" dirty="0">
                          <a:solidFill>
                            <a:schemeClr val="tx1"/>
                          </a:solidFill>
                          <a:latin typeface="+mn-lt"/>
                          <a:ea typeface="Ubuntu" charset="0"/>
                          <a:cs typeface="Ubuntu" charset="0"/>
                        </a:rPr>
                        <a:t>Include clinical leads in evaluation of gowns.</a:t>
                      </a:r>
                    </a:p>
                  </a:txBody>
                  <a:tcPr>
                    <a:lnL w="0">
                      <a:noFill/>
                    </a:lnL>
                    <a:lnR w="0">
                      <a:noFill/>
                    </a:lnR>
                    <a:lnT w="0">
                      <a:noFill/>
                    </a:lnT>
                    <a:lnB w="0">
                      <a:noFill/>
                    </a:lnB>
                    <a:lnTlToBr w="12700" cmpd="sng">
                      <a:noFill/>
                      <a:prstDash val="solid"/>
                    </a:lnTlToBr>
                    <a:lnBlToTr w="12700" cmpd="sng">
                      <a:noFill/>
                      <a:prstDash val="solid"/>
                    </a:lnBlToTr>
                    <a:solidFill>
                      <a:schemeClr val="bg1">
                        <a:lumMod val="95000"/>
                      </a:schemeClr>
                    </a:solidFill>
                  </a:tcPr>
                </a:tc>
                <a:tc>
                  <a:txBody>
                    <a:bodyPr/>
                    <a:lstStyle/>
                    <a:p>
                      <a:pPr marL="0" lvl="0" algn="l">
                        <a:buNone/>
                      </a:pPr>
                      <a:r>
                        <a:rPr lang="en-US" sz="1200" b="0" i="0" u="none" strike="noStrike" kern="1200" noProof="0" dirty="0">
                          <a:solidFill>
                            <a:schemeClr val="tx1"/>
                          </a:solidFill>
                          <a:latin typeface="Arial"/>
                        </a:rPr>
                        <a:t>Develop a </a:t>
                      </a:r>
                      <a:r>
                        <a:rPr lang="en-US" sz="1200" b="0" i="0" u="none" strike="noStrike" kern="1200" noProof="0" dirty="0">
                          <a:solidFill>
                            <a:schemeClr val="tx1"/>
                          </a:solidFill>
                          <a:latin typeface="Arial"/>
                          <a:hlinkClick r:id="rId15" action="ppaction://hlinksldjump"/>
                        </a:rPr>
                        <a:t>Standard Operating Procedure (SOP)</a:t>
                      </a:r>
                      <a:r>
                        <a:rPr lang="en-US" sz="1200" b="0" i="0" u="none" strike="noStrike" kern="1200" noProof="0" dirty="0">
                          <a:solidFill>
                            <a:schemeClr val="tx1"/>
                          </a:solidFill>
                          <a:latin typeface="Arial"/>
                        </a:rPr>
                        <a:t> specific to each gown type (surgical or isolation) covering gown donning and doffing, bagging and used gown collection.</a:t>
                      </a:r>
                      <a:endParaRPr lang="en-US" b="0" dirty="0"/>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marL="0" lvl="0" algn="l">
                        <a:buNone/>
                      </a:pPr>
                      <a:r>
                        <a:rPr lang="en-US" sz="1200" b="0" i="0" u="none" strike="noStrike" kern="1200" noProof="0">
                          <a:solidFill>
                            <a:schemeClr val="tx1"/>
                          </a:solidFill>
                          <a:latin typeface="Arial"/>
                        </a:rPr>
                        <a:t>Provide simple and clear messaging to end users addressing key concerns on protection levels and comfort; benefits of switching; and bagging processes. Train housekeeping/ cleaners on collection of used gowns.</a:t>
                      </a:r>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marL="0" lvl="0" algn="l" rtl="0">
                        <a:buNone/>
                      </a:pPr>
                      <a:r>
                        <a:rPr lang="en-US" sz="1200" b="0" i="0" kern="1200" dirty="0">
                          <a:solidFill>
                            <a:schemeClr val="tx1"/>
                          </a:solidFill>
                          <a:latin typeface="+mn-lt"/>
                        </a:rPr>
                        <a:t>Agree delivery frequency and monitor performance.</a:t>
                      </a:r>
                    </a:p>
                    <a:p>
                      <a:pPr marL="0" lvl="0" algn="l" rtl="0">
                        <a:buNone/>
                      </a:pPr>
                      <a:r>
                        <a:rPr lang="en-US" sz="1200" b="0" i="0" kern="1200" dirty="0">
                          <a:solidFill>
                            <a:schemeClr val="tx1"/>
                          </a:solidFill>
                          <a:latin typeface="+mn-lt"/>
                        </a:rPr>
                        <a:t>Track and manage loss reduction through RFID asset tagging of gowns, site audits or improving user awareness through local campaigns.</a:t>
                      </a:r>
                    </a:p>
                  </a:txBody>
                  <a:tcPr>
                    <a:lnL w="0">
                      <a:noFill/>
                    </a:lnL>
                    <a:lnR w="0">
                      <a:noFill/>
                    </a:lnR>
                    <a:lnT w="0">
                      <a:noFill/>
                    </a:lnT>
                    <a:lnB w="0">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8172318"/>
                  </a:ext>
                </a:extLst>
              </a:tr>
            </a:tbl>
          </a:graphicData>
        </a:graphic>
      </p:graphicFrame>
      <p:sp>
        <p:nvSpPr>
          <p:cNvPr id="15" name="Rectangle 14">
            <a:extLst>
              <a:ext uri="{FF2B5EF4-FFF2-40B4-BE49-F238E27FC236}">
                <a16:creationId xmlns:a16="http://schemas.microsoft.com/office/drawing/2014/main" id="{DB55FEB7-1B1F-4B1A-A8C6-4CBDA161746B}"/>
              </a:ext>
            </a:extLst>
          </p:cNvPr>
          <p:cNvSpPr/>
          <p:nvPr/>
        </p:nvSpPr>
        <p:spPr bwMode="auto">
          <a:xfrm>
            <a:off x="7894936" y="1362920"/>
            <a:ext cx="3656961" cy="211824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sz="1200" b="1" i="0" u="none" strike="noStrike" dirty="0">
                <a:solidFill>
                  <a:srgbClr val="0072C6"/>
                </a:solidFill>
                <a:latin typeface="Arial"/>
              </a:rPr>
              <a:t>Additional Guidance </a:t>
            </a:r>
            <a:r>
              <a:rPr lang="en-US" sz="1200" b="1" i="0" dirty="0">
                <a:solidFill>
                  <a:srgbClr val="FFFFFF"/>
                </a:solidFill>
                <a:latin typeface="Arial"/>
              </a:rPr>
              <a:t>​</a:t>
            </a:r>
            <a:endParaRPr lang="en-US" sz="1200" b="1" i="0" dirty="0">
              <a:solidFill>
                <a:srgbClr val="FFFFFF"/>
              </a:solidFill>
              <a:latin typeface="Arial"/>
              <a:cs typeface="Arial"/>
            </a:endParaRPr>
          </a:p>
          <a:p>
            <a:pPr algn="l" rtl="0"/>
            <a:r>
              <a:rPr lang="en-US" sz="1200" b="1" i="0" dirty="0">
                <a:solidFill>
                  <a:srgbClr val="FFFFFF"/>
                </a:solidFill>
                <a:latin typeface="Arial"/>
              </a:rPr>
              <a:t>​</a:t>
            </a:r>
            <a:endParaRPr lang="en-US" sz="1200" b="1" i="0" dirty="0">
              <a:solidFill>
                <a:srgbClr val="FFFFFF"/>
              </a:solidFill>
              <a:latin typeface="Arial"/>
              <a:cs typeface="Arial"/>
            </a:endParaRPr>
          </a:p>
          <a:p>
            <a:r>
              <a:rPr lang="en-US" sz="1200" dirty="0">
                <a:solidFill>
                  <a:srgbClr val="0D0D0D"/>
                </a:solidFill>
                <a:latin typeface="Arial"/>
              </a:rPr>
              <a:t>Case Studies, a basic </a:t>
            </a:r>
            <a:r>
              <a:rPr lang="en-US" sz="1200" dirty="0">
                <a:solidFill>
                  <a:srgbClr val="0D0D0D"/>
                </a:solidFill>
                <a:latin typeface="Arial"/>
                <a:hlinkClick r:id="rId15" action="ppaction://hlinksldjump"/>
              </a:rPr>
              <a:t>SOP for circularity</a:t>
            </a:r>
            <a:r>
              <a:rPr lang="en-US" sz="1200" dirty="0">
                <a:solidFill>
                  <a:srgbClr val="0D0D0D"/>
                </a:solidFill>
                <a:latin typeface="Arial"/>
              </a:rPr>
              <a:t>, and protection standards </a:t>
            </a:r>
            <a:r>
              <a:rPr lang="en-US" sz="1200" b="0" i="0" u="none" strike="noStrike" dirty="0">
                <a:solidFill>
                  <a:srgbClr val="0D0D0D"/>
                </a:solidFill>
                <a:latin typeface="Arial"/>
              </a:rPr>
              <a:t>are provided in the Additional Guidance section to assist implementation. </a:t>
            </a:r>
            <a:r>
              <a:rPr lang="en-US" sz="1200" b="1" i="0" dirty="0">
                <a:solidFill>
                  <a:srgbClr val="FFFFFF"/>
                </a:solidFill>
                <a:latin typeface="Arial"/>
              </a:rPr>
              <a:t>​</a:t>
            </a:r>
            <a:endParaRPr lang="en-US" sz="1200" b="1" i="0" dirty="0">
              <a:solidFill>
                <a:srgbClr val="FFFFFF"/>
              </a:solidFill>
              <a:latin typeface="Arial"/>
              <a:cs typeface="Arial"/>
            </a:endParaRPr>
          </a:p>
          <a:p>
            <a:pPr algn="l" rtl="0"/>
            <a:r>
              <a:rPr lang="en-US" sz="1200" b="1" i="0" dirty="0">
                <a:solidFill>
                  <a:srgbClr val="FFFFFF"/>
                </a:solidFill>
                <a:latin typeface="Arial"/>
              </a:rPr>
              <a:t>​</a:t>
            </a:r>
            <a:endParaRPr lang="en-US" sz="1200" b="1" i="0" dirty="0">
              <a:solidFill>
                <a:srgbClr val="FFFFFF"/>
              </a:solidFill>
              <a:latin typeface="Arial"/>
              <a:cs typeface="Arial"/>
            </a:endParaRPr>
          </a:p>
          <a:p>
            <a:r>
              <a:rPr lang="en-US" sz="1200" dirty="0">
                <a:solidFill>
                  <a:srgbClr val="0D0D0D"/>
                </a:solidFill>
                <a:latin typeface="Arial"/>
              </a:rPr>
              <a:t>If you need more support, please contact the NHSE Net Zero and Sustainable Procurement team </a:t>
            </a:r>
            <a:r>
              <a:rPr lang="en-US" sz="1200" dirty="0">
                <a:ea typeface="+mn-lt"/>
                <a:cs typeface="+mn-lt"/>
                <a:hlinkClick r:id="rId16"/>
              </a:rPr>
              <a:t>england.ccf-sustainability@nhs.net</a:t>
            </a:r>
            <a:endParaRPr lang="en-GB" dirty="0"/>
          </a:p>
          <a:p>
            <a:r>
              <a:rPr lang="en-US" sz="1200" dirty="0">
                <a:solidFill>
                  <a:srgbClr val="0D0D0D"/>
                </a:solidFill>
                <a:latin typeface="Arial"/>
              </a:rPr>
              <a:t> </a:t>
            </a:r>
            <a:r>
              <a:rPr lang="en-US" sz="1200" b="1" i="0" dirty="0">
                <a:solidFill>
                  <a:srgbClr val="FFFFFF"/>
                </a:solidFill>
                <a:latin typeface="Arial"/>
              </a:rPr>
              <a:t>​</a:t>
            </a:r>
            <a:endParaRPr lang="en-GB" sz="1200" b="0" i="0" u="none" strike="noStrike" kern="1200" cap="none" spc="0" normalizeH="0" baseline="0" noProof="0" dirty="0">
              <a:ln>
                <a:noFill/>
              </a:ln>
              <a:solidFill>
                <a:srgbClr val="000000"/>
              </a:solidFill>
              <a:effectLst/>
              <a:uLnTx/>
              <a:uFillTx/>
              <a:latin typeface="Arial"/>
              <a:cs typeface="Arial"/>
            </a:endParaRPr>
          </a:p>
        </p:txBody>
      </p:sp>
      <p:grpSp>
        <p:nvGrpSpPr>
          <p:cNvPr id="39" name="Group 38">
            <a:extLst>
              <a:ext uri="{FF2B5EF4-FFF2-40B4-BE49-F238E27FC236}">
                <a16:creationId xmlns:a16="http://schemas.microsoft.com/office/drawing/2014/main" id="{C2758369-5E35-E3A2-D33C-A552EAB49B99}"/>
              </a:ext>
            </a:extLst>
          </p:cNvPr>
          <p:cNvGrpSpPr/>
          <p:nvPr/>
        </p:nvGrpSpPr>
        <p:grpSpPr>
          <a:xfrm>
            <a:off x="4313045" y="3161133"/>
            <a:ext cx="3320249" cy="317596"/>
            <a:chOff x="7990361" y="3328416"/>
            <a:chExt cx="3320249" cy="480020"/>
          </a:xfrm>
          <a:solidFill>
            <a:schemeClr val="accent6">
              <a:lumMod val="20000"/>
              <a:lumOff val="80000"/>
            </a:schemeClr>
          </a:solidFill>
        </p:grpSpPr>
        <p:sp>
          <p:nvSpPr>
            <p:cNvPr id="40" name="Rectangle 39">
              <a:extLst>
                <a:ext uri="{FF2B5EF4-FFF2-40B4-BE49-F238E27FC236}">
                  <a16:creationId xmlns:a16="http://schemas.microsoft.com/office/drawing/2014/main" id="{F086DFC3-0F7E-A9F4-186A-4C87986DC410}"/>
                </a:ext>
              </a:extLst>
            </p:cNvPr>
            <p:cNvSpPr/>
            <p:nvPr/>
          </p:nvSpPr>
          <p:spPr bwMode="auto">
            <a:xfrm>
              <a:off x="7990361" y="3328416"/>
              <a:ext cx="3320249" cy="480020"/>
            </a:xfrm>
            <a:prstGeom prst="rect">
              <a:avLst/>
            </a:prstGeom>
            <a:grp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1" name="Rectangle 40">
              <a:extLst>
                <a:ext uri="{FF2B5EF4-FFF2-40B4-BE49-F238E27FC236}">
                  <a16:creationId xmlns:a16="http://schemas.microsoft.com/office/drawing/2014/main" id="{715C45F1-82CD-5AAE-70A6-D306A8C5CF48}"/>
                </a:ext>
              </a:extLst>
            </p:cNvPr>
            <p:cNvSpPr/>
            <p:nvPr/>
          </p:nvSpPr>
          <p:spPr>
            <a:xfrm>
              <a:off x="7990361" y="3337367"/>
              <a:ext cx="3320249" cy="418661"/>
            </a:xfrm>
            <a:prstGeom prst="rect">
              <a:avLst/>
            </a:prstGeom>
            <a:grpFill/>
          </p:spPr>
          <p:txBody>
            <a:bodyPr wrap="square" lIns="91440" tIns="45720" rIns="91440" bIns="45720" anchor="ctr">
              <a:spAutoFit/>
            </a:bodyPr>
            <a:lstStyle/>
            <a:p>
              <a:pPr algn="ctr"/>
              <a:r>
                <a:rPr lang="en-GB" sz="1200" b="1">
                  <a:solidFill>
                    <a:srgbClr val="425563"/>
                  </a:solidFill>
                  <a:latin typeface="Arial"/>
                  <a:cs typeface="Arial"/>
                </a:rPr>
                <a:t>Non-Sterile Isolation Gowns</a:t>
              </a:r>
              <a:endParaRPr lang="en-GB" sz="1200" b="1">
                <a:solidFill>
                  <a:srgbClr val="425563"/>
                </a:solidFill>
                <a:latin typeface="Arial" panose="020B0604020202020204" pitchFamily="34" charset="0"/>
              </a:endParaRPr>
            </a:p>
          </p:txBody>
        </p:sp>
      </p:grpSp>
      <p:pic>
        <p:nvPicPr>
          <p:cNvPr id="12" name="Picture 11">
            <a:extLst>
              <a:ext uri="{FF2B5EF4-FFF2-40B4-BE49-F238E27FC236}">
                <a16:creationId xmlns:a16="http://schemas.microsoft.com/office/drawing/2014/main" id="{A5620259-963D-4180-9615-16776044067B}"/>
              </a:ext>
            </a:extLst>
          </p:cNvPr>
          <p:cNvPicPr>
            <a:picLocks noChangeAspect="1"/>
          </p:cNvPicPr>
          <p:nvPr/>
        </p:nvPicPr>
        <p:blipFill>
          <a:blip r:embed="rId17"/>
          <a:stretch>
            <a:fillRect/>
          </a:stretch>
        </p:blipFill>
        <p:spPr>
          <a:xfrm>
            <a:off x="1092729" y="1460571"/>
            <a:ext cx="1080530" cy="1691439"/>
          </a:xfrm>
          <a:prstGeom prst="rect">
            <a:avLst/>
          </a:prstGeom>
        </p:spPr>
      </p:pic>
      <p:pic>
        <p:nvPicPr>
          <p:cNvPr id="58" name="Picture 57">
            <a:extLst>
              <a:ext uri="{FF2B5EF4-FFF2-40B4-BE49-F238E27FC236}">
                <a16:creationId xmlns:a16="http://schemas.microsoft.com/office/drawing/2014/main" id="{C14A7257-7383-F5F4-C826-544EFFB62BF2}"/>
              </a:ext>
            </a:extLst>
          </p:cNvPr>
          <p:cNvPicPr>
            <a:picLocks noChangeAspect="1"/>
          </p:cNvPicPr>
          <p:nvPr/>
        </p:nvPicPr>
        <p:blipFill>
          <a:blip r:embed="rId18"/>
          <a:stretch>
            <a:fillRect/>
          </a:stretch>
        </p:blipFill>
        <p:spPr>
          <a:xfrm>
            <a:off x="2626519" y="1450181"/>
            <a:ext cx="759619" cy="1695451"/>
          </a:xfrm>
          <a:prstGeom prst="rect">
            <a:avLst/>
          </a:prstGeom>
          <a:ln>
            <a:noFill/>
          </a:ln>
        </p:spPr>
      </p:pic>
    </p:spTree>
    <p:extLst>
      <p:ext uri="{BB962C8B-B14F-4D97-AF65-F5344CB8AC3E}">
        <p14:creationId xmlns:p14="http://schemas.microsoft.com/office/powerpoint/2010/main" val="414698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1A2EE1B-F5F0-48CF-AE1B-E0951DAFC459}"/>
              </a:ext>
            </a:extLst>
          </p:cNvPr>
          <p:cNvSpPr/>
          <p:nvPr/>
        </p:nvSpPr>
        <p:spPr bwMode="auto">
          <a:xfrm>
            <a:off x="1" y="3792324"/>
            <a:ext cx="12191999" cy="249616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FC446E34-3F80-4083-9387-C7B5851C9CE0}"/>
              </a:ext>
            </a:extLst>
          </p:cNvPr>
          <p:cNvSpPr>
            <a:spLocks noGrp="1"/>
          </p:cNvSpPr>
          <p:nvPr>
            <p:ph type="title"/>
          </p:nvPr>
        </p:nvSpPr>
        <p:spPr/>
        <p:txBody>
          <a:bodyPr/>
          <a:lstStyle/>
          <a:p>
            <a:r>
              <a:rPr lang="en-GB">
                <a:cs typeface="Arial"/>
              </a:rPr>
              <a:t>Key Stakeholders</a:t>
            </a:r>
          </a:p>
        </p:txBody>
      </p:sp>
      <p:sp>
        <p:nvSpPr>
          <p:cNvPr id="3" name="Text Placeholder 2">
            <a:extLst>
              <a:ext uri="{FF2B5EF4-FFF2-40B4-BE49-F238E27FC236}">
                <a16:creationId xmlns:a16="http://schemas.microsoft.com/office/drawing/2014/main" id="{D142BFDF-A9FC-4D82-BA08-26EB52D66929}"/>
              </a:ext>
            </a:extLst>
          </p:cNvPr>
          <p:cNvSpPr>
            <a:spLocks noGrp="1"/>
          </p:cNvSpPr>
          <p:nvPr>
            <p:ph type="body" sz="quarter" idx="12"/>
          </p:nvPr>
        </p:nvSpPr>
        <p:spPr>
          <a:xfrm>
            <a:off x="326770" y="620316"/>
            <a:ext cx="10004521" cy="772814"/>
          </a:xfrm>
        </p:spPr>
        <p:txBody>
          <a:bodyPr/>
          <a:lstStyle/>
          <a:p>
            <a:r>
              <a:rPr lang="en-GB">
                <a:latin typeface="Arial"/>
                <a:ea typeface="Times New Roman" panose="02020603050405020304" pitchFamily="18" charset="0"/>
                <a:cs typeface="Arial"/>
              </a:rPr>
              <a:t>Bring key stakeholders on board early to understand the benefits of reusable gowns and to act as champions to encourage colleagues to support and feel comfortable with switching. These stakeholders are applicable to introducing either type of gown, and introduction of either gown type should be managed as separate projects.</a:t>
            </a:r>
            <a:endParaRPr lang="en-GB">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DB045F3-EF59-476C-8595-D546468836C6}"/>
              </a:ext>
            </a:extLst>
          </p:cNvPr>
          <p:cNvGraphicFramePr>
            <a:graphicFrameLocks noGrp="1"/>
          </p:cNvGraphicFramePr>
          <p:nvPr>
            <p:extLst>
              <p:ext uri="{D42A27DB-BD31-4B8C-83A1-F6EECF244321}">
                <p14:modId xmlns:p14="http://schemas.microsoft.com/office/powerpoint/2010/main" val="1800606966"/>
              </p:ext>
            </p:extLst>
          </p:nvPr>
        </p:nvGraphicFramePr>
        <p:xfrm>
          <a:off x="741405" y="2975918"/>
          <a:ext cx="10845236" cy="3660452"/>
        </p:xfrm>
        <a:graphic>
          <a:graphicData uri="http://schemas.openxmlformats.org/drawingml/2006/table">
            <a:tbl>
              <a:tblPr bandRow="1">
                <a:tableStyleId>{5C22544A-7EE6-4342-B048-85BDC9FD1C3A}</a:tableStyleId>
              </a:tblPr>
              <a:tblGrid>
                <a:gridCol w="2711309">
                  <a:extLst>
                    <a:ext uri="{9D8B030D-6E8A-4147-A177-3AD203B41FA5}">
                      <a16:colId xmlns:a16="http://schemas.microsoft.com/office/drawing/2014/main" val="800214455"/>
                    </a:ext>
                  </a:extLst>
                </a:gridCol>
                <a:gridCol w="2711309">
                  <a:extLst>
                    <a:ext uri="{9D8B030D-6E8A-4147-A177-3AD203B41FA5}">
                      <a16:colId xmlns:a16="http://schemas.microsoft.com/office/drawing/2014/main" val="3015815130"/>
                    </a:ext>
                  </a:extLst>
                </a:gridCol>
                <a:gridCol w="2711309">
                  <a:extLst>
                    <a:ext uri="{9D8B030D-6E8A-4147-A177-3AD203B41FA5}">
                      <a16:colId xmlns:a16="http://schemas.microsoft.com/office/drawing/2014/main" val="2935081982"/>
                    </a:ext>
                  </a:extLst>
                </a:gridCol>
                <a:gridCol w="2711309">
                  <a:extLst>
                    <a:ext uri="{9D8B030D-6E8A-4147-A177-3AD203B41FA5}">
                      <a16:colId xmlns:a16="http://schemas.microsoft.com/office/drawing/2014/main" val="3842248130"/>
                    </a:ext>
                  </a:extLst>
                </a:gridCol>
              </a:tblGrid>
              <a:tr h="825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rgbClr val="000000"/>
                          </a:solidFill>
                          <a:effectLst/>
                          <a:latin typeface="Arial"/>
                          <a:ea typeface="Libre Baskerville" panose="020B0604020202020204" pitchFamily="2" charset="0"/>
                          <a:cs typeface="Libre Baskerville" panose="020B0604020202020204" pitchFamily="2" charset="0"/>
                        </a:rPr>
                        <a:t>Estates and Facilities Managers</a:t>
                      </a:r>
                      <a:r>
                        <a:rPr lang="en-US" sz="1200" b="1" i="0" baseline="0">
                          <a:solidFill>
                            <a:schemeClr val="tx1"/>
                          </a:solidFill>
                          <a:latin typeface="+mn-lt"/>
                          <a:ea typeface="Libre Baskerville" charset="0"/>
                          <a:cs typeface="Libre Baskerville"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200" b="1" i="0" u="none" strike="noStrike" noProof="0">
                          <a:solidFill>
                            <a:schemeClr val="tx1"/>
                          </a:solidFill>
                          <a:latin typeface="Arial"/>
                        </a:rPr>
                        <a:t>IPC and theatre leads</a:t>
                      </a:r>
                      <a:endParaRPr lang="en-US" sz="1200" b="1" i="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200" b="1" i="0" u="none" strike="noStrike" baseline="0" noProof="0">
                          <a:solidFill>
                            <a:schemeClr val="tx1"/>
                          </a:solidFill>
                          <a:latin typeface="Arial"/>
                        </a:rPr>
                        <a:t>Sustainability &amp; Procurement managers</a:t>
                      </a:r>
                      <a:endParaRPr lang="en-US" sz="1200" b="1" i="0" baseline="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200" b="1" i="0">
                          <a:solidFill>
                            <a:schemeClr val="tx1"/>
                          </a:solidFill>
                          <a:latin typeface="+mn-lt"/>
                        </a:rPr>
                        <a:t>End Users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940454"/>
                  </a:ext>
                </a:extLst>
              </a:tr>
              <a:tr h="1156301">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Arial"/>
                          <a:ea typeface="Ubuntu" panose="020B0504030602030204" pitchFamily="34" charset="0"/>
                          <a:cs typeface="Ubuntu" panose="020B0504030602030204" pitchFamily="34" charset="0"/>
                        </a:rPr>
                        <a:t>Project manage the change and establish the SOP for gown provision, donning, doffing, bagging and laundry and train staff on following guidance.</a:t>
                      </a:r>
                    </a:p>
                    <a:p>
                      <a:pPr marL="0" algn="l" rtl="0" eaLnBrk="1" fontAlgn="t" latinLnBrk="0" hangingPunct="1">
                        <a:spcBef>
                          <a:spcPts val="0"/>
                        </a:spcBef>
                        <a:spcAft>
                          <a:spcPts val="0"/>
                        </a:spcAft>
                      </a:pPr>
                      <a:endParaRPr lang="en-GB"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a:ea typeface="Ubuntu" panose="020B0504030602030204" pitchFamily="34" charset="0"/>
                          <a:cs typeface="Ubuntu" panose="020B0504030602030204" pitchFamily="34" charset="0"/>
                        </a:rPr>
                        <a:t>Responsible for correct storage and transportation processes and communicating with cleaning teams and porters.</a:t>
                      </a:r>
                      <a:endParaRPr lang="en-US" sz="1200" b="0" i="0" dirty="0">
                        <a:solidFill>
                          <a:schemeClr val="tx1">
                            <a:lumMod val="95000"/>
                            <a:lumOff val="5000"/>
                          </a:schemeClr>
                        </a:solidFill>
                        <a:latin typeface="Arial"/>
                        <a:ea typeface="Ubuntu" charset="0"/>
                        <a:cs typeface="Ubuntu"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l">
                        <a:buNone/>
                      </a:pPr>
                      <a:r>
                        <a:rPr lang="en-US" sz="1200" b="0" i="0" u="none" strike="noStrike" kern="1200" noProof="0" dirty="0">
                          <a:solidFill>
                            <a:schemeClr val="tx1">
                              <a:lumMod val="95000"/>
                              <a:lumOff val="5000"/>
                            </a:schemeClr>
                          </a:solidFill>
                          <a:latin typeface="Arial"/>
                        </a:rPr>
                        <a:t>IPC - responsible for providing information and advice on reusable gown selection, standards and product performance.</a:t>
                      </a:r>
                      <a:endParaRPr lang="en-US" sz="1200" b="0" i="0" u="none" strike="noStrike" kern="1200" noProof="0" dirty="0">
                        <a:solidFill>
                          <a:srgbClr val="0D0D0D"/>
                        </a:solidFill>
                        <a:latin typeface="Arial"/>
                      </a:endParaRPr>
                    </a:p>
                    <a:p>
                      <a:pPr lvl="0" algn="l">
                        <a:buNone/>
                      </a:pPr>
                      <a:endParaRPr lang="en-US" sz="1200" b="0" i="0" u="none" strike="noStrike" kern="1200" noProof="0" dirty="0">
                        <a:solidFill>
                          <a:srgbClr val="0D0D0D"/>
                        </a:solidFill>
                        <a:latin typeface="Arial"/>
                      </a:endParaRPr>
                    </a:p>
                    <a:p>
                      <a:pPr lvl="0" algn="l">
                        <a:buNone/>
                      </a:pPr>
                      <a:r>
                        <a:rPr lang="en-US" sz="1200" b="0" i="0" u="none" strike="noStrike" kern="1200" noProof="0" dirty="0">
                          <a:solidFill>
                            <a:schemeClr val="tx1">
                              <a:lumMod val="95000"/>
                              <a:lumOff val="5000"/>
                            </a:schemeClr>
                          </a:solidFill>
                          <a:latin typeface="Arial"/>
                        </a:rPr>
                        <a:t>Theatre Matrons and Managers can support clinical staff to adopt sterile surgical reusables, and ward Matrons can support the adoption of isolation gowns helping them to understand levels of protection and benefits, test gowns and provide feedback on product selection.</a:t>
                      </a:r>
                      <a:endParaRPr lang="en-US" sz="1200" b="0" i="0" u="none" strike="noStrike" kern="1200" noProof="0" dirty="0">
                        <a:solidFill>
                          <a:srgbClr val="0D0D0D"/>
                        </a:solidFill>
                        <a:latin typeface="Arial"/>
                      </a:endParaRPr>
                    </a:p>
                    <a:p>
                      <a:pPr marL="0" lvl="0" algn="l">
                        <a:buNone/>
                      </a:pPr>
                      <a:endParaRPr lang="en-US" sz="1200" kern="1200" dirty="0">
                        <a:solidFill>
                          <a:schemeClr val="tx1"/>
                        </a:solidFill>
                        <a:latin typeface="+mn-lt"/>
                        <a:ea typeface="+mn-ea"/>
                        <a:cs typeface="+mn-cs"/>
                      </a:endParaRPr>
                    </a:p>
                    <a:p>
                      <a:pPr marL="0" algn="l" rtl="0" eaLnBrk="1" latinLnBrk="0" hangingPunct="1"/>
                      <a:endParaRPr lang="en-US" sz="12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l">
                        <a:buNone/>
                      </a:pPr>
                      <a:r>
                        <a:rPr lang="en-US" sz="1200" b="0" i="0" u="none" strike="noStrike" noProof="0">
                          <a:solidFill>
                            <a:schemeClr val="tx1"/>
                          </a:solidFill>
                          <a:latin typeface="Arial"/>
                        </a:rPr>
                        <a:t>Help with business case, sourcing suppliers, determining service level agreements and monitoring progress.</a:t>
                      </a:r>
                      <a:endParaRPr lang="en-US" sz="1200" b="0" i="0" u="none" strike="noStrike" noProof="0">
                        <a:solidFill>
                          <a:srgbClr val="000000"/>
                        </a:solidFill>
                        <a:latin typeface="Arial"/>
                      </a:endParaRPr>
                    </a:p>
                    <a:p>
                      <a:pPr marL="0" lvl="0" algn="l">
                        <a:buNone/>
                      </a:pPr>
                      <a:endParaRPr lang="en-US" sz="1200" b="0" i="0" u="none" strike="noStrike" noProof="0">
                        <a:solidFill>
                          <a:srgbClr val="000000"/>
                        </a:solidFill>
                        <a:latin typeface="Arial"/>
                      </a:endParaRPr>
                    </a:p>
                    <a:p>
                      <a:pPr marL="0" lvl="0" algn="l">
                        <a:buNone/>
                      </a:pPr>
                      <a:r>
                        <a:rPr lang="en-US" sz="1200" b="0" i="0" u="none" strike="noStrike" noProof="0">
                          <a:solidFill>
                            <a:schemeClr val="tx1"/>
                          </a:solidFill>
                          <a:latin typeface="Arial"/>
                        </a:rPr>
                        <a:t>Support project lead to liaise with other stakeholders such as Dress Code Committees and budget holders (can be centrally funded or at the clinical level).</a:t>
                      </a:r>
                      <a:endParaRPr lang="en-US" sz="1200" b="0" i="0">
                        <a:solidFill>
                          <a:schemeClr val="tx1">
                            <a:lumMod val="95000"/>
                            <a:lumOff val="5000"/>
                          </a:schemeClr>
                        </a:solidFill>
                        <a:latin typeface="+mn-lt"/>
                        <a:ea typeface="Ubuntu" charset="0"/>
                        <a:cs typeface="Ubuntu"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rtl="0" eaLnBrk="1" latinLnBrk="0" hangingPunct="1"/>
                      <a:r>
                        <a:rPr lang="en-US" sz="1200" b="0" i="0" kern="1200" dirty="0">
                          <a:solidFill>
                            <a:schemeClr val="tx1"/>
                          </a:solidFill>
                          <a:latin typeface="+mn-lt"/>
                        </a:rPr>
                        <a:t>By following guidance on handling, bagging and laundry processes, end users can help avoid losses and increase the benefits of reuse.</a:t>
                      </a:r>
                    </a:p>
                    <a:p>
                      <a:pPr marL="0" algn="l" rtl="0" eaLnBrk="1" latinLnBrk="0" hangingPunct="1"/>
                      <a:endParaRPr lang="en-US" sz="1200" b="0" i="0" kern="1200" dirty="0">
                        <a:solidFill>
                          <a:schemeClr val="tx1"/>
                        </a:solidFill>
                        <a:latin typeface="+mn-lt"/>
                      </a:endParaRPr>
                    </a:p>
                    <a:p>
                      <a:pPr marL="0" algn="l" rtl="0" eaLnBrk="1" latinLnBrk="0" hangingPunct="1"/>
                      <a:r>
                        <a:rPr lang="en-US" sz="1200" b="0" i="0" kern="1200" dirty="0">
                          <a:solidFill>
                            <a:schemeClr val="tx1"/>
                          </a:solidFill>
                          <a:latin typeface="+mn-lt"/>
                        </a:rPr>
                        <a:t>Clinical leads e.g. Director of Nursing and Consultants can act as champions to get all staff onboard.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2318"/>
                  </a:ext>
                </a:extLst>
              </a:tr>
            </a:tbl>
          </a:graphicData>
        </a:graphic>
      </p:graphicFrame>
      <p:sp>
        <p:nvSpPr>
          <p:cNvPr id="25" name="Freeform 325">
            <a:extLst>
              <a:ext uri="{FF2B5EF4-FFF2-40B4-BE49-F238E27FC236}">
                <a16:creationId xmlns:a16="http://schemas.microsoft.com/office/drawing/2014/main" id="{A5781E07-13B2-4AE5-950A-C54B92D6C19A}"/>
              </a:ext>
            </a:extLst>
          </p:cNvPr>
          <p:cNvSpPr>
            <a:spLocks noChangeAspect="1"/>
          </p:cNvSpPr>
          <p:nvPr/>
        </p:nvSpPr>
        <p:spPr bwMode="auto">
          <a:xfrm>
            <a:off x="6961242" y="2036694"/>
            <a:ext cx="949318" cy="976054"/>
          </a:xfrm>
          <a:custGeom>
            <a:avLst/>
            <a:gdLst>
              <a:gd name="T0" fmla="*/ 283 w 284"/>
              <a:gd name="T1" fmla="*/ 1 h 291"/>
              <a:gd name="T2" fmla="*/ 279 w 284"/>
              <a:gd name="T3" fmla="*/ 0 h 291"/>
              <a:gd name="T4" fmla="*/ 252 w 284"/>
              <a:gd name="T5" fmla="*/ 5 h 291"/>
              <a:gd name="T6" fmla="*/ 196 w 284"/>
              <a:gd name="T7" fmla="*/ 20 h 291"/>
              <a:gd name="T8" fmla="*/ 145 w 284"/>
              <a:gd name="T9" fmla="*/ 38 h 291"/>
              <a:gd name="T10" fmla="*/ 112 w 284"/>
              <a:gd name="T11" fmla="*/ 54 h 291"/>
              <a:gd name="T12" fmla="*/ 84 w 284"/>
              <a:gd name="T13" fmla="*/ 73 h 291"/>
              <a:gd name="T14" fmla="*/ 72 w 284"/>
              <a:gd name="T15" fmla="*/ 83 h 291"/>
              <a:gd name="T16" fmla="*/ 57 w 284"/>
              <a:gd name="T17" fmla="*/ 101 h 291"/>
              <a:gd name="T18" fmla="*/ 47 w 284"/>
              <a:gd name="T19" fmla="*/ 117 h 291"/>
              <a:gd name="T20" fmla="*/ 36 w 284"/>
              <a:gd name="T21" fmla="*/ 150 h 291"/>
              <a:gd name="T22" fmla="*/ 35 w 284"/>
              <a:gd name="T23" fmla="*/ 181 h 291"/>
              <a:gd name="T24" fmla="*/ 39 w 284"/>
              <a:gd name="T25" fmla="*/ 207 h 291"/>
              <a:gd name="T26" fmla="*/ 111 w 284"/>
              <a:gd name="T27" fmla="*/ 167 h 291"/>
              <a:gd name="T28" fmla="*/ 110 w 284"/>
              <a:gd name="T29" fmla="*/ 168 h 291"/>
              <a:gd name="T30" fmla="*/ 64 w 284"/>
              <a:gd name="T31" fmla="*/ 214 h 291"/>
              <a:gd name="T32" fmla="*/ 4 w 284"/>
              <a:gd name="T33" fmla="*/ 274 h 291"/>
              <a:gd name="T34" fmla="*/ 2 w 284"/>
              <a:gd name="T35" fmla="*/ 277 h 291"/>
              <a:gd name="T36" fmla="*/ 1 w 284"/>
              <a:gd name="T37" fmla="*/ 279 h 291"/>
              <a:gd name="T38" fmla="*/ 1 w 284"/>
              <a:gd name="T39" fmla="*/ 286 h 291"/>
              <a:gd name="T40" fmla="*/ 2 w 284"/>
              <a:gd name="T41" fmla="*/ 289 h 291"/>
              <a:gd name="T42" fmla="*/ 2 w 284"/>
              <a:gd name="T43" fmla="*/ 289 h 291"/>
              <a:gd name="T44" fmla="*/ 9 w 284"/>
              <a:gd name="T45" fmla="*/ 291 h 291"/>
              <a:gd name="T46" fmla="*/ 16 w 284"/>
              <a:gd name="T47" fmla="*/ 289 h 291"/>
              <a:gd name="T48" fmla="*/ 63 w 284"/>
              <a:gd name="T49" fmla="*/ 242 h 291"/>
              <a:gd name="T50" fmla="*/ 84 w 284"/>
              <a:gd name="T51" fmla="*/ 249 h 291"/>
              <a:gd name="T52" fmla="*/ 112 w 284"/>
              <a:gd name="T53" fmla="*/ 251 h 291"/>
              <a:gd name="T54" fmla="*/ 125 w 284"/>
              <a:gd name="T55" fmla="*/ 251 h 291"/>
              <a:gd name="T56" fmla="*/ 149 w 284"/>
              <a:gd name="T57" fmla="*/ 246 h 291"/>
              <a:gd name="T58" fmla="*/ 172 w 284"/>
              <a:gd name="T59" fmla="*/ 236 h 291"/>
              <a:gd name="T60" fmla="*/ 192 w 284"/>
              <a:gd name="T61" fmla="*/ 222 h 291"/>
              <a:gd name="T62" fmla="*/ 201 w 284"/>
              <a:gd name="T63" fmla="*/ 214 h 291"/>
              <a:gd name="T64" fmla="*/ 223 w 284"/>
              <a:gd name="T65" fmla="*/ 187 h 291"/>
              <a:gd name="T66" fmla="*/ 241 w 284"/>
              <a:gd name="T67" fmla="*/ 155 h 291"/>
              <a:gd name="T68" fmla="*/ 255 w 284"/>
              <a:gd name="T69" fmla="*/ 121 h 291"/>
              <a:gd name="T70" fmla="*/ 275 w 284"/>
              <a:gd name="T71" fmla="*/ 56 h 291"/>
              <a:gd name="T72" fmla="*/ 284 w 284"/>
              <a:gd name="T73" fmla="*/ 5 h 291"/>
              <a:gd name="T74" fmla="*/ 284 w 284"/>
              <a:gd name="T75" fmla="*/ 3 h 291"/>
              <a:gd name="T76" fmla="*/ 283 w 284"/>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91">
                <a:moveTo>
                  <a:pt x="283" y="1"/>
                </a:moveTo>
                <a:lnTo>
                  <a:pt x="283" y="1"/>
                </a:lnTo>
                <a:lnTo>
                  <a:pt x="282" y="0"/>
                </a:lnTo>
                <a:lnTo>
                  <a:pt x="279" y="0"/>
                </a:lnTo>
                <a:lnTo>
                  <a:pt x="279" y="0"/>
                </a:lnTo>
                <a:lnTo>
                  <a:pt x="252" y="5"/>
                </a:lnTo>
                <a:lnTo>
                  <a:pt x="227" y="11"/>
                </a:lnTo>
                <a:lnTo>
                  <a:pt x="196" y="20"/>
                </a:lnTo>
                <a:lnTo>
                  <a:pt x="162" y="31"/>
                </a:lnTo>
                <a:lnTo>
                  <a:pt x="145" y="38"/>
                </a:lnTo>
                <a:lnTo>
                  <a:pt x="129" y="46"/>
                </a:lnTo>
                <a:lnTo>
                  <a:pt x="112" y="54"/>
                </a:lnTo>
                <a:lnTo>
                  <a:pt x="98" y="63"/>
                </a:lnTo>
                <a:lnTo>
                  <a:pt x="84" y="73"/>
                </a:lnTo>
                <a:lnTo>
                  <a:pt x="72" y="83"/>
                </a:lnTo>
                <a:lnTo>
                  <a:pt x="72" y="83"/>
                </a:lnTo>
                <a:lnTo>
                  <a:pt x="64" y="91"/>
                </a:lnTo>
                <a:lnTo>
                  <a:pt x="57" y="101"/>
                </a:lnTo>
                <a:lnTo>
                  <a:pt x="52" y="109"/>
                </a:lnTo>
                <a:lnTo>
                  <a:pt x="47" y="117"/>
                </a:lnTo>
                <a:lnTo>
                  <a:pt x="40" y="134"/>
                </a:lnTo>
                <a:lnTo>
                  <a:pt x="36" y="150"/>
                </a:lnTo>
                <a:lnTo>
                  <a:pt x="35" y="167"/>
                </a:lnTo>
                <a:lnTo>
                  <a:pt x="35" y="181"/>
                </a:lnTo>
                <a:lnTo>
                  <a:pt x="36" y="195"/>
                </a:lnTo>
                <a:lnTo>
                  <a:pt x="39" y="207"/>
                </a:lnTo>
                <a:lnTo>
                  <a:pt x="130" y="148"/>
                </a:lnTo>
                <a:lnTo>
                  <a:pt x="111" y="167"/>
                </a:lnTo>
                <a:lnTo>
                  <a:pt x="111" y="167"/>
                </a:lnTo>
                <a:lnTo>
                  <a:pt x="110" y="168"/>
                </a:lnTo>
                <a:lnTo>
                  <a:pt x="64" y="214"/>
                </a:lnTo>
                <a:lnTo>
                  <a:pt x="64" y="214"/>
                </a:lnTo>
                <a:lnTo>
                  <a:pt x="4" y="274"/>
                </a:lnTo>
                <a:lnTo>
                  <a:pt x="4" y="274"/>
                </a:lnTo>
                <a:lnTo>
                  <a:pt x="4" y="275"/>
                </a:lnTo>
                <a:lnTo>
                  <a:pt x="2" y="277"/>
                </a:lnTo>
                <a:lnTo>
                  <a:pt x="2" y="277"/>
                </a:lnTo>
                <a:lnTo>
                  <a:pt x="1" y="279"/>
                </a:lnTo>
                <a:lnTo>
                  <a:pt x="0" y="282"/>
                </a:lnTo>
                <a:lnTo>
                  <a:pt x="1" y="286"/>
                </a:lnTo>
                <a:lnTo>
                  <a:pt x="2" y="289"/>
                </a:lnTo>
                <a:lnTo>
                  <a:pt x="2" y="289"/>
                </a:lnTo>
                <a:lnTo>
                  <a:pt x="2" y="289"/>
                </a:lnTo>
                <a:lnTo>
                  <a:pt x="2" y="289"/>
                </a:lnTo>
                <a:lnTo>
                  <a:pt x="6" y="291"/>
                </a:lnTo>
                <a:lnTo>
                  <a:pt x="9" y="291"/>
                </a:lnTo>
                <a:lnTo>
                  <a:pt x="13" y="291"/>
                </a:lnTo>
                <a:lnTo>
                  <a:pt x="16" y="289"/>
                </a:lnTo>
                <a:lnTo>
                  <a:pt x="63" y="242"/>
                </a:lnTo>
                <a:lnTo>
                  <a:pt x="63" y="242"/>
                </a:lnTo>
                <a:lnTo>
                  <a:pt x="72" y="244"/>
                </a:lnTo>
                <a:lnTo>
                  <a:pt x="84" y="249"/>
                </a:lnTo>
                <a:lnTo>
                  <a:pt x="98" y="250"/>
                </a:lnTo>
                <a:lnTo>
                  <a:pt x="112" y="251"/>
                </a:lnTo>
                <a:lnTo>
                  <a:pt x="112" y="251"/>
                </a:lnTo>
                <a:lnTo>
                  <a:pt x="125" y="251"/>
                </a:lnTo>
                <a:lnTo>
                  <a:pt x="137" y="249"/>
                </a:lnTo>
                <a:lnTo>
                  <a:pt x="149" y="246"/>
                </a:lnTo>
                <a:lnTo>
                  <a:pt x="159" y="242"/>
                </a:lnTo>
                <a:lnTo>
                  <a:pt x="172" y="236"/>
                </a:lnTo>
                <a:lnTo>
                  <a:pt x="181" y="230"/>
                </a:lnTo>
                <a:lnTo>
                  <a:pt x="192" y="222"/>
                </a:lnTo>
                <a:lnTo>
                  <a:pt x="201" y="214"/>
                </a:lnTo>
                <a:lnTo>
                  <a:pt x="201" y="214"/>
                </a:lnTo>
                <a:lnTo>
                  <a:pt x="213" y="200"/>
                </a:lnTo>
                <a:lnTo>
                  <a:pt x="223" y="187"/>
                </a:lnTo>
                <a:lnTo>
                  <a:pt x="232" y="171"/>
                </a:lnTo>
                <a:lnTo>
                  <a:pt x="241" y="155"/>
                </a:lnTo>
                <a:lnTo>
                  <a:pt x="248" y="138"/>
                </a:lnTo>
                <a:lnTo>
                  <a:pt x="255" y="121"/>
                </a:lnTo>
                <a:lnTo>
                  <a:pt x="267" y="87"/>
                </a:lnTo>
                <a:lnTo>
                  <a:pt x="275" y="56"/>
                </a:lnTo>
                <a:lnTo>
                  <a:pt x="280" y="31"/>
                </a:lnTo>
                <a:lnTo>
                  <a:pt x="284" y="5"/>
                </a:lnTo>
                <a:lnTo>
                  <a:pt x="284" y="5"/>
                </a:lnTo>
                <a:lnTo>
                  <a:pt x="284" y="3"/>
                </a:lnTo>
                <a:lnTo>
                  <a:pt x="283" y="1"/>
                </a:lnTo>
                <a:lnTo>
                  <a:pt x="283" y="1"/>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a:extLst>
              <a:ext uri="{FF2B5EF4-FFF2-40B4-BE49-F238E27FC236}">
                <a16:creationId xmlns:a16="http://schemas.microsoft.com/office/drawing/2014/main" id="{E49FBA4C-C19B-48A6-AFC0-B8435749E424}"/>
              </a:ext>
            </a:extLst>
          </p:cNvPr>
          <p:cNvGrpSpPr>
            <a:grpSpLocks noChangeAspect="1"/>
          </p:cNvGrpSpPr>
          <p:nvPr/>
        </p:nvGrpSpPr>
        <p:grpSpPr>
          <a:xfrm>
            <a:off x="9742156" y="2036297"/>
            <a:ext cx="821940" cy="817191"/>
            <a:chOff x="3317876" y="2632710"/>
            <a:chExt cx="274638" cy="273050"/>
          </a:xfrm>
          <a:solidFill>
            <a:schemeClr val="accent5">
              <a:lumMod val="40000"/>
              <a:lumOff val="60000"/>
            </a:schemeClr>
          </a:solidFill>
        </p:grpSpPr>
        <p:sp>
          <p:nvSpPr>
            <p:cNvPr id="32" name="Freeform 132">
              <a:extLst>
                <a:ext uri="{FF2B5EF4-FFF2-40B4-BE49-F238E27FC236}">
                  <a16:creationId xmlns:a16="http://schemas.microsoft.com/office/drawing/2014/main" id="{3A2B0575-B461-4E07-B700-11779750072C}"/>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33">
              <a:extLst>
                <a:ext uri="{FF2B5EF4-FFF2-40B4-BE49-F238E27FC236}">
                  <a16:creationId xmlns:a16="http://schemas.microsoft.com/office/drawing/2014/main" id="{4A6729F6-A53C-400F-9694-CC088BF3BE6F}"/>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4">
              <a:extLst>
                <a:ext uri="{FF2B5EF4-FFF2-40B4-BE49-F238E27FC236}">
                  <a16:creationId xmlns:a16="http://schemas.microsoft.com/office/drawing/2014/main" id="{FB860319-9A4E-4B7E-9807-537768EF235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5">
              <a:extLst>
                <a:ext uri="{FF2B5EF4-FFF2-40B4-BE49-F238E27FC236}">
                  <a16:creationId xmlns:a16="http://schemas.microsoft.com/office/drawing/2014/main" id="{E5D7C9EB-D7CA-44A0-93F1-6C6ACF3C462C}"/>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6">
              <a:extLst>
                <a:ext uri="{FF2B5EF4-FFF2-40B4-BE49-F238E27FC236}">
                  <a16:creationId xmlns:a16="http://schemas.microsoft.com/office/drawing/2014/main" id="{D11F2CF7-E850-4178-9A33-48F5DAFC5127}"/>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7">
              <a:extLst>
                <a:ext uri="{FF2B5EF4-FFF2-40B4-BE49-F238E27FC236}">
                  <a16:creationId xmlns:a16="http://schemas.microsoft.com/office/drawing/2014/main" id="{8B8554F3-91DD-4448-8572-8BFAE96FA474}"/>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Freeform 216">
            <a:extLst>
              <a:ext uri="{FF2B5EF4-FFF2-40B4-BE49-F238E27FC236}">
                <a16:creationId xmlns:a16="http://schemas.microsoft.com/office/drawing/2014/main" id="{C1585F71-1CD3-4E03-B0B0-240131D3EFAF}"/>
              </a:ext>
            </a:extLst>
          </p:cNvPr>
          <p:cNvSpPr>
            <a:spLocks noChangeAspect="1" noEditPoints="1"/>
          </p:cNvSpPr>
          <p:nvPr/>
        </p:nvSpPr>
        <p:spPr bwMode="auto">
          <a:xfrm>
            <a:off x="1627904" y="2012608"/>
            <a:ext cx="970870" cy="976054"/>
          </a:xfrm>
          <a:custGeom>
            <a:avLst/>
            <a:gdLst>
              <a:gd name="T0" fmla="*/ 321 w 374"/>
              <a:gd name="T1" fmla="*/ 151 h 375"/>
              <a:gd name="T2" fmla="*/ 336 w 374"/>
              <a:gd name="T3" fmla="*/ 81 h 375"/>
              <a:gd name="T4" fmla="*/ 336 w 374"/>
              <a:gd name="T5" fmla="*/ 73 h 375"/>
              <a:gd name="T6" fmla="*/ 298 w 374"/>
              <a:gd name="T7" fmla="*/ 36 h 375"/>
              <a:gd name="T8" fmla="*/ 255 w 374"/>
              <a:gd name="T9" fmla="*/ 67 h 375"/>
              <a:gd name="T10" fmla="*/ 216 w 374"/>
              <a:gd name="T11" fmla="*/ 5 h 375"/>
              <a:gd name="T12" fmla="*/ 211 w 374"/>
              <a:gd name="T13" fmla="*/ 0 h 375"/>
              <a:gd name="T14" fmla="*/ 159 w 374"/>
              <a:gd name="T15" fmla="*/ 1 h 375"/>
              <a:gd name="T16" fmla="*/ 151 w 374"/>
              <a:gd name="T17" fmla="*/ 54 h 375"/>
              <a:gd name="T18" fmla="*/ 79 w 374"/>
              <a:gd name="T19" fmla="*/ 38 h 375"/>
              <a:gd name="T20" fmla="*/ 71 w 374"/>
              <a:gd name="T21" fmla="*/ 38 h 375"/>
              <a:gd name="T22" fmla="*/ 35 w 374"/>
              <a:gd name="T23" fmla="*/ 77 h 375"/>
              <a:gd name="T24" fmla="*/ 66 w 374"/>
              <a:gd name="T25" fmla="*/ 118 h 375"/>
              <a:gd name="T26" fmla="*/ 5 w 374"/>
              <a:gd name="T27" fmla="*/ 157 h 375"/>
              <a:gd name="T28" fmla="*/ 0 w 374"/>
              <a:gd name="T29" fmla="*/ 163 h 375"/>
              <a:gd name="T30" fmla="*/ 1 w 374"/>
              <a:gd name="T31" fmla="*/ 215 h 375"/>
              <a:gd name="T32" fmla="*/ 52 w 374"/>
              <a:gd name="T33" fmla="*/ 224 h 375"/>
              <a:gd name="T34" fmla="*/ 36 w 374"/>
              <a:gd name="T35" fmla="*/ 294 h 375"/>
              <a:gd name="T36" fmla="*/ 38 w 374"/>
              <a:gd name="T37" fmla="*/ 302 h 375"/>
              <a:gd name="T38" fmla="*/ 74 w 374"/>
              <a:gd name="T39" fmla="*/ 339 h 375"/>
              <a:gd name="T40" fmla="*/ 79 w 374"/>
              <a:gd name="T41" fmla="*/ 337 h 375"/>
              <a:gd name="T42" fmla="*/ 133 w 374"/>
              <a:gd name="T43" fmla="*/ 316 h 375"/>
              <a:gd name="T44" fmla="*/ 156 w 374"/>
              <a:gd name="T45" fmla="*/ 370 h 375"/>
              <a:gd name="T46" fmla="*/ 211 w 374"/>
              <a:gd name="T47" fmla="*/ 375 h 375"/>
              <a:gd name="T48" fmla="*/ 216 w 374"/>
              <a:gd name="T49" fmla="*/ 370 h 375"/>
              <a:gd name="T50" fmla="*/ 239 w 374"/>
              <a:gd name="T51" fmla="*/ 316 h 375"/>
              <a:gd name="T52" fmla="*/ 294 w 374"/>
              <a:gd name="T53" fmla="*/ 337 h 375"/>
              <a:gd name="T54" fmla="*/ 300 w 374"/>
              <a:gd name="T55" fmla="*/ 339 h 375"/>
              <a:gd name="T56" fmla="*/ 336 w 374"/>
              <a:gd name="T57" fmla="*/ 302 h 375"/>
              <a:gd name="T58" fmla="*/ 308 w 374"/>
              <a:gd name="T59" fmla="*/ 257 h 375"/>
              <a:gd name="T60" fmla="*/ 321 w 374"/>
              <a:gd name="T61" fmla="*/ 224 h 375"/>
              <a:gd name="T62" fmla="*/ 372 w 374"/>
              <a:gd name="T63" fmla="*/ 215 h 375"/>
              <a:gd name="T64" fmla="*/ 374 w 374"/>
              <a:gd name="T65" fmla="*/ 163 h 375"/>
              <a:gd name="T66" fmla="*/ 368 w 374"/>
              <a:gd name="T67" fmla="*/ 157 h 375"/>
              <a:gd name="T68" fmla="*/ 179 w 374"/>
              <a:gd name="T69" fmla="*/ 266 h 375"/>
              <a:gd name="T70" fmla="*/ 142 w 374"/>
              <a:gd name="T71" fmla="*/ 254 h 375"/>
              <a:gd name="T72" fmla="*/ 113 w 374"/>
              <a:gd name="T73" fmla="*/ 219 h 375"/>
              <a:gd name="T74" fmla="*/ 108 w 374"/>
              <a:gd name="T75" fmla="*/ 187 h 375"/>
              <a:gd name="T76" fmla="*/ 109 w 374"/>
              <a:gd name="T77" fmla="*/ 171 h 375"/>
              <a:gd name="T78" fmla="*/ 130 w 374"/>
              <a:gd name="T79" fmla="*/ 132 h 375"/>
              <a:gd name="T80" fmla="*/ 171 w 374"/>
              <a:gd name="T81" fmla="*/ 109 h 375"/>
              <a:gd name="T82" fmla="*/ 187 w 374"/>
              <a:gd name="T83" fmla="*/ 108 h 375"/>
              <a:gd name="T84" fmla="*/ 218 w 374"/>
              <a:gd name="T85" fmla="*/ 114 h 375"/>
              <a:gd name="T86" fmla="*/ 253 w 374"/>
              <a:gd name="T87" fmla="*/ 142 h 375"/>
              <a:gd name="T88" fmla="*/ 266 w 374"/>
              <a:gd name="T89" fmla="*/ 179 h 375"/>
              <a:gd name="T90" fmla="*/ 266 w 374"/>
              <a:gd name="T91" fmla="*/ 196 h 375"/>
              <a:gd name="T92" fmla="*/ 253 w 374"/>
              <a:gd name="T93" fmla="*/ 233 h 375"/>
              <a:gd name="T94" fmla="*/ 218 w 374"/>
              <a:gd name="T95" fmla="*/ 261 h 375"/>
              <a:gd name="T96" fmla="*/ 187 w 374"/>
              <a:gd name="T97" fmla="*/ 26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 h="375">
                <a:moveTo>
                  <a:pt x="368" y="157"/>
                </a:moveTo>
                <a:lnTo>
                  <a:pt x="321" y="151"/>
                </a:lnTo>
                <a:lnTo>
                  <a:pt x="321" y="151"/>
                </a:lnTo>
                <a:lnTo>
                  <a:pt x="314" y="134"/>
                </a:lnTo>
                <a:lnTo>
                  <a:pt x="308" y="118"/>
                </a:lnTo>
                <a:lnTo>
                  <a:pt x="336" y="81"/>
                </a:lnTo>
                <a:lnTo>
                  <a:pt x="336" y="81"/>
                </a:lnTo>
                <a:lnTo>
                  <a:pt x="337" y="77"/>
                </a:lnTo>
                <a:lnTo>
                  <a:pt x="336" y="73"/>
                </a:lnTo>
                <a:lnTo>
                  <a:pt x="302" y="38"/>
                </a:lnTo>
                <a:lnTo>
                  <a:pt x="302" y="38"/>
                </a:lnTo>
                <a:lnTo>
                  <a:pt x="298" y="36"/>
                </a:lnTo>
                <a:lnTo>
                  <a:pt x="294" y="38"/>
                </a:lnTo>
                <a:lnTo>
                  <a:pt x="255" y="67"/>
                </a:lnTo>
                <a:lnTo>
                  <a:pt x="255" y="67"/>
                </a:lnTo>
                <a:lnTo>
                  <a:pt x="239" y="59"/>
                </a:lnTo>
                <a:lnTo>
                  <a:pt x="223" y="54"/>
                </a:lnTo>
                <a:lnTo>
                  <a:pt x="216" y="5"/>
                </a:lnTo>
                <a:lnTo>
                  <a:pt x="216" y="5"/>
                </a:lnTo>
                <a:lnTo>
                  <a:pt x="215" y="1"/>
                </a:lnTo>
                <a:lnTo>
                  <a:pt x="211" y="0"/>
                </a:lnTo>
                <a:lnTo>
                  <a:pt x="163" y="0"/>
                </a:lnTo>
                <a:lnTo>
                  <a:pt x="163" y="0"/>
                </a:lnTo>
                <a:lnTo>
                  <a:pt x="159" y="1"/>
                </a:lnTo>
                <a:lnTo>
                  <a:pt x="156" y="5"/>
                </a:lnTo>
                <a:lnTo>
                  <a:pt x="151" y="54"/>
                </a:lnTo>
                <a:lnTo>
                  <a:pt x="151" y="54"/>
                </a:lnTo>
                <a:lnTo>
                  <a:pt x="133" y="59"/>
                </a:lnTo>
                <a:lnTo>
                  <a:pt x="118" y="67"/>
                </a:lnTo>
                <a:lnTo>
                  <a:pt x="79" y="38"/>
                </a:lnTo>
                <a:lnTo>
                  <a:pt x="79" y="38"/>
                </a:lnTo>
                <a:lnTo>
                  <a:pt x="75" y="36"/>
                </a:lnTo>
                <a:lnTo>
                  <a:pt x="71" y="38"/>
                </a:lnTo>
                <a:lnTo>
                  <a:pt x="38" y="73"/>
                </a:lnTo>
                <a:lnTo>
                  <a:pt x="38" y="73"/>
                </a:lnTo>
                <a:lnTo>
                  <a:pt x="35" y="77"/>
                </a:lnTo>
                <a:lnTo>
                  <a:pt x="36" y="81"/>
                </a:lnTo>
                <a:lnTo>
                  <a:pt x="66" y="118"/>
                </a:lnTo>
                <a:lnTo>
                  <a:pt x="66" y="118"/>
                </a:lnTo>
                <a:lnTo>
                  <a:pt x="58" y="134"/>
                </a:lnTo>
                <a:lnTo>
                  <a:pt x="52" y="151"/>
                </a:lnTo>
                <a:lnTo>
                  <a:pt x="5" y="157"/>
                </a:lnTo>
                <a:lnTo>
                  <a:pt x="5" y="157"/>
                </a:lnTo>
                <a:lnTo>
                  <a:pt x="1" y="160"/>
                </a:lnTo>
                <a:lnTo>
                  <a:pt x="0" y="163"/>
                </a:lnTo>
                <a:lnTo>
                  <a:pt x="0" y="211"/>
                </a:lnTo>
                <a:lnTo>
                  <a:pt x="0" y="211"/>
                </a:lnTo>
                <a:lnTo>
                  <a:pt x="1" y="215"/>
                </a:lnTo>
                <a:lnTo>
                  <a:pt x="5" y="218"/>
                </a:lnTo>
                <a:lnTo>
                  <a:pt x="52" y="224"/>
                </a:lnTo>
                <a:lnTo>
                  <a:pt x="52" y="224"/>
                </a:lnTo>
                <a:lnTo>
                  <a:pt x="58" y="241"/>
                </a:lnTo>
                <a:lnTo>
                  <a:pt x="66" y="257"/>
                </a:lnTo>
                <a:lnTo>
                  <a:pt x="36" y="294"/>
                </a:lnTo>
                <a:lnTo>
                  <a:pt x="36" y="294"/>
                </a:lnTo>
                <a:lnTo>
                  <a:pt x="35" y="298"/>
                </a:lnTo>
                <a:lnTo>
                  <a:pt x="38" y="302"/>
                </a:lnTo>
                <a:lnTo>
                  <a:pt x="71" y="337"/>
                </a:lnTo>
                <a:lnTo>
                  <a:pt x="71" y="337"/>
                </a:lnTo>
                <a:lnTo>
                  <a:pt x="74" y="339"/>
                </a:lnTo>
                <a:lnTo>
                  <a:pt x="75" y="339"/>
                </a:lnTo>
                <a:lnTo>
                  <a:pt x="75" y="339"/>
                </a:lnTo>
                <a:lnTo>
                  <a:pt x="79" y="337"/>
                </a:lnTo>
                <a:lnTo>
                  <a:pt x="118" y="308"/>
                </a:lnTo>
                <a:lnTo>
                  <a:pt x="118" y="308"/>
                </a:lnTo>
                <a:lnTo>
                  <a:pt x="133" y="316"/>
                </a:lnTo>
                <a:lnTo>
                  <a:pt x="151" y="321"/>
                </a:lnTo>
                <a:lnTo>
                  <a:pt x="156" y="370"/>
                </a:lnTo>
                <a:lnTo>
                  <a:pt x="156" y="370"/>
                </a:lnTo>
                <a:lnTo>
                  <a:pt x="159" y="374"/>
                </a:lnTo>
                <a:lnTo>
                  <a:pt x="163" y="375"/>
                </a:lnTo>
                <a:lnTo>
                  <a:pt x="211" y="375"/>
                </a:lnTo>
                <a:lnTo>
                  <a:pt x="211" y="375"/>
                </a:lnTo>
                <a:lnTo>
                  <a:pt x="215" y="374"/>
                </a:lnTo>
                <a:lnTo>
                  <a:pt x="216" y="370"/>
                </a:lnTo>
                <a:lnTo>
                  <a:pt x="223" y="321"/>
                </a:lnTo>
                <a:lnTo>
                  <a:pt x="223" y="321"/>
                </a:lnTo>
                <a:lnTo>
                  <a:pt x="239" y="316"/>
                </a:lnTo>
                <a:lnTo>
                  <a:pt x="255" y="308"/>
                </a:lnTo>
                <a:lnTo>
                  <a:pt x="294" y="337"/>
                </a:lnTo>
                <a:lnTo>
                  <a:pt x="294" y="337"/>
                </a:lnTo>
                <a:lnTo>
                  <a:pt x="297" y="339"/>
                </a:lnTo>
                <a:lnTo>
                  <a:pt x="297" y="339"/>
                </a:lnTo>
                <a:lnTo>
                  <a:pt x="300" y="339"/>
                </a:lnTo>
                <a:lnTo>
                  <a:pt x="302" y="337"/>
                </a:lnTo>
                <a:lnTo>
                  <a:pt x="336" y="302"/>
                </a:lnTo>
                <a:lnTo>
                  <a:pt x="336" y="302"/>
                </a:lnTo>
                <a:lnTo>
                  <a:pt x="337" y="298"/>
                </a:lnTo>
                <a:lnTo>
                  <a:pt x="336" y="294"/>
                </a:lnTo>
                <a:lnTo>
                  <a:pt x="308" y="257"/>
                </a:lnTo>
                <a:lnTo>
                  <a:pt x="308" y="257"/>
                </a:lnTo>
                <a:lnTo>
                  <a:pt x="314" y="241"/>
                </a:lnTo>
                <a:lnTo>
                  <a:pt x="321" y="224"/>
                </a:lnTo>
                <a:lnTo>
                  <a:pt x="368" y="218"/>
                </a:lnTo>
                <a:lnTo>
                  <a:pt x="368" y="218"/>
                </a:lnTo>
                <a:lnTo>
                  <a:pt x="372" y="215"/>
                </a:lnTo>
                <a:lnTo>
                  <a:pt x="374" y="211"/>
                </a:lnTo>
                <a:lnTo>
                  <a:pt x="374" y="163"/>
                </a:lnTo>
                <a:lnTo>
                  <a:pt x="374" y="163"/>
                </a:lnTo>
                <a:lnTo>
                  <a:pt x="372" y="160"/>
                </a:lnTo>
                <a:lnTo>
                  <a:pt x="368" y="157"/>
                </a:lnTo>
                <a:lnTo>
                  <a:pt x="368" y="157"/>
                </a:lnTo>
                <a:close/>
                <a:moveTo>
                  <a:pt x="187" y="267"/>
                </a:moveTo>
                <a:lnTo>
                  <a:pt x="187" y="267"/>
                </a:lnTo>
                <a:lnTo>
                  <a:pt x="179" y="266"/>
                </a:lnTo>
                <a:lnTo>
                  <a:pt x="171" y="266"/>
                </a:lnTo>
                <a:lnTo>
                  <a:pt x="156" y="261"/>
                </a:lnTo>
                <a:lnTo>
                  <a:pt x="142" y="254"/>
                </a:lnTo>
                <a:lnTo>
                  <a:pt x="130" y="243"/>
                </a:lnTo>
                <a:lnTo>
                  <a:pt x="121" y="233"/>
                </a:lnTo>
                <a:lnTo>
                  <a:pt x="113" y="219"/>
                </a:lnTo>
                <a:lnTo>
                  <a:pt x="109" y="203"/>
                </a:lnTo>
                <a:lnTo>
                  <a:pt x="108" y="196"/>
                </a:lnTo>
                <a:lnTo>
                  <a:pt x="108" y="187"/>
                </a:lnTo>
                <a:lnTo>
                  <a:pt x="108" y="187"/>
                </a:lnTo>
                <a:lnTo>
                  <a:pt x="108" y="179"/>
                </a:lnTo>
                <a:lnTo>
                  <a:pt x="109" y="171"/>
                </a:lnTo>
                <a:lnTo>
                  <a:pt x="113" y="156"/>
                </a:lnTo>
                <a:lnTo>
                  <a:pt x="121" y="142"/>
                </a:lnTo>
                <a:lnTo>
                  <a:pt x="130" y="132"/>
                </a:lnTo>
                <a:lnTo>
                  <a:pt x="142" y="121"/>
                </a:lnTo>
                <a:lnTo>
                  <a:pt x="156" y="114"/>
                </a:lnTo>
                <a:lnTo>
                  <a:pt x="171" y="109"/>
                </a:lnTo>
                <a:lnTo>
                  <a:pt x="179" y="108"/>
                </a:lnTo>
                <a:lnTo>
                  <a:pt x="187" y="108"/>
                </a:lnTo>
                <a:lnTo>
                  <a:pt x="187" y="108"/>
                </a:lnTo>
                <a:lnTo>
                  <a:pt x="195" y="108"/>
                </a:lnTo>
                <a:lnTo>
                  <a:pt x="203" y="109"/>
                </a:lnTo>
                <a:lnTo>
                  <a:pt x="218" y="114"/>
                </a:lnTo>
                <a:lnTo>
                  <a:pt x="231" y="121"/>
                </a:lnTo>
                <a:lnTo>
                  <a:pt x="243" y="132"/>
                </a:lnTo>
                <a:lnTo>
                  <a:pt x="253" y="142"/>
                </a:lnTo>
                <a:lnTo>
                  <a:pt x="259" y="156"/>
                </a:lnTo>
                <a:lnTo>
                  <a:pt x="265" y="171"/>
                </a:lnTo>
                <a:lnTo>
                  <a:pt x="266" y="179"/>
                </a:lnTo>
                <a:lnTo>
                  <a:pt x="266" y="187"/>
                </a:lnTo>
                <a:lnTo>
                  <a:pt x="266" y="187"/>
                </a:lnTo>
                <a:lnTo>
                  <a:pt x="266" y="196"/>
                </a:lnTo>
                <a:lnTo>
                  <a:pt x="265" y="203"/>
                </a:lnTo>
                <a:lnTo>
                  <a:pt x="259" y="219"/>
                </a:lnTo>
                <a:lnTo>
                  <a:pt x="253" y="233"/>
                </a:lnTo>
                <a:lnTo>
                  <a:pt x="243" y="243"/>
                </a:lnTo>
                <a:lnTo>
                  <a:pt x="231" y="254"/>
                </a:lnTo>
                <a:lnTo>
                  <a:pt x="218" y="261"/>
                </a:lnTo>
                <a:lnTo>
                  <a:pt x="203" y="266"/>
                </a:lnTo>
                <a:lnTo>
                  <a:pt x="195" y="266"/>
                </a:lnTo>
                <a:lnTo>
                  <a:pt x="187" y="267"/>
                </a:lnTo>
                <a:lnTo>
                  <a:pt x="187" y="26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Rounded Corners 4">
            <a:extLst>
              <a:ext uri="{FF2B5EF4-FFF2-40B4-BE49-F238E27FC236}">
                <a16:creationId xmlns:a16="http://schemas.microsoft.com/office/drawing/2014/main" id="{516DDB51-FA85-462F-8DC1-CEEC346FBF2D}"/>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6" name="Rectangle: Rounded Corners 5">
            <a:extLst>
              <a:ext uri="{FF2B5EF4-FFF2-40B4-BE49-F238E27FC236}">
                <a16:creationId xmlns:a16="http://schemas.microsoft.com/office/drawing/2014/main" id="{7C16A0B1-11BA-4F4E-87D4-EE20A14E6F29}"/>
              </a:ext>
            </a:extLst>
          </p:cNvPr>
          <p:cNvSpPr/>
          <p:nvPr/>
        </p:nvSpPr>
        <p:spPr bwMode="auto">
          <a:xfrm>
            <a:off x="-180575" y="2333635"/>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7" name="Rectangle: Rounded Corners 6">
            <a:extLst>
              <a:ext uri="{FF2B5EF4-FFF2-40B4-BE49-F238E27FC236}">
                <a16:creationId xmlns:a16="http://schemas.microsoft.com/office/drawing/2014/main" id="{15590E50-8907-4D38-9EAB-00A5AF1D601A}"/>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8" name="Rectangle: Rounded Corners 7">
            <a:extLst>
              <a:ext uri="{FF2B5EF4-FFF2-40B4-BE49-F238E27FC236}">
                <a16:creationId xmlns:a16="http://schemas.microsoft.com/office/drawing/2014/main" id="{5252B4BE-D6B9-432C-BB96-DDA35B8F6FD1}"/>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9" name="Rectangle: Rounded Corners 8">
            <a:extLst>
              <a:ext uri="{FF2B5EF4-FFF2-40B4-BE49-F238E27FC236}">
                <a16:creationId xmlns:a16="http://schemas.microsoft.com/office/drawing/2014/main" id="{DAA5B00C-73CC-4F60-874A-80BC25625826}"/>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grpSp>
        <p:nvGrpSpPr>
          <p:cNvPr id="10" name="Group 9">
            <a:extLst>
              <a:ext uri="{FF2B5EF4-FFF2-40B4-BE49-F238E27FC236}">
                <a16:creationId xmlns:a16="http://schemas.microsoft.com/office/drawing/2014/main" id="{A695898E-6A01-464D-AFEB-FF4512396C9F}"/>
              </a:ext>
            </a:extLst>
          </p:cNvPr>
          <p:cNvGrpSpPr/>
          <p:nvPr/>
        </p:nvGrpSpPr>
        <p:grpSpPr>
          <a:xfrm>
            <a:off x="4218038" y="1933370"/>
            <a:ext cx="1027294" cy="1071849"/>
            <a:chOff x="1627366" y="1899864"/>
            <a:chExt cx="1027294" cy="1071849"/>
          </a:xfrm>
        </p:grpSpPr>
        <p:sp>
          <p:nvSpPr>
            <p:cNvPr id="27" name="Freeform 21">
              <a:extLst>
                <a:ext uri="{FF2B5EF4-FFF2-40B4-BE49-F238E27FC236}">
                  <a16:creationId xmlns:a16="http://schemas.microsoft.com/office/drawing/2014/main" id="{077DC893-C7AE-4F68-BDF9-FBC364D1B6B5}"/>
                </a:ext>
              </a:extLst>
            </p:cNvPr>
            <p:cNvSpPr>
              <a:spLocks noEditPoints="1"/>
            </p:cNvSpPr>
            <p:nvPr/>
          </p:nvSpPr>
          <p:spPr bwMode="auto">
            <a:xfrm>
              <a:off x="1627366" y="1899864"/>
              <a:ext cx="1027294" cy="1071849"/>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solidFill>
              <a:schemeClr val="tx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59">
              <a:extLst>
                <a:ext uri="{FF2B5EF4-FFF2-40B4-BE49-F238E27FC236}">
                  <a16:creationId xmlns:a16="http://schemas.microsoft.com/office/drawing/2014/main" id="{E9655A2E-6434-422A-8207-6E56D921C07B}"/>
                </a:ext>
              </a:extLst>
            </p:cNvPr>
            <p:cNvSpPr>
              <a:spLocks/>
            </p:cNvSpPr>
            <p:nvPr/>
          </p:nvSpPr>
          <p:spPr bwMode="auto">
            <a:xfrm>
              <a:off x="1886362" y="2168969"/>
              <a:ext cx="181724" cy="516569"/>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solidFill>
              <a:schemeClr val="tx2">
                <a:lumMod val="40000"/>
                <a:lumOff val="60000"/>
              </a:schemeClr>
            </a:solid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60">
              <a:extLst>
                <a:ext uri="{FF2B5EF4-FFF2-40B4-BE49-F238E27FC236}">
                  <a16:creationId xmlns:a16="http://schemas.microsoft.com/office/drawing/2014/main" id="{8692634C-4921-4417-A7D4-9BB8CD496785}"/>
                </a:ext>
              </a:extLst>
            </p:cNvPr>
            <p:cNvSpPr>
              <a:spLocks noEditPoints="1"/>
            </p:cNvSpPr>
            <p:nvPr/>
          </p:nvSpPr>
          <p:spPr bwMode="auto">
            <a:xfrm>
              <a:off x="2078195" y="2211797"/>
              <a:ext cx="384785" cy="336267"/>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solidFill>
              <a:schemeClr val="tx2">
                <a:lumMod val="40000"/>
                <a:lumOff val="60000"/>
              </a:schemeClr>
            </a:solid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77013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4D56D1-2467-4AA2-9264-935EBCB33055}"/>
              </a:ext>
            </a:extLst>
          </p:cNvPr>
          <p:cNvSpPr txBox="1"/>
          <p:nvPr/>
        </p:nvSpPr>
        <p:spPr>
          <a:xfrm>
            <a:off x="544884" y="2738554"/>
            <a:ext cx="4250636" cy="461665"/>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defTabSz="889000" fontAlgn="base">
              <a:spcBef>
                <a:spcPct val="0"/>
              </a:spcBef>
              <a:spcAft>
                <a:spcPct val="0"/>
              </a:spcAft>
              <a:defRPr sz="2400" b="1">
                <a:solidFill>
                  <a:schemeClr val="tx2"/>
                </a:solidFill>
                <a:latin typeface="+mj-lt"/>
                <a:ea typeface="+mj-ea"/>
                <a:cs typeface="+mj-cs"/>
              </a:defRPr>
            </a:lvl1pPr>
            <a:lvl2pPr defTabSz="889000" fontAlgn="base">
              <a:spcBef>
                <a:spcPct val="0"/>
              </a:spcBef>
              <a:spcAft>
                <a:spcPct val="0"/>
              </a:spcAft>
              <a:defRPr sz="2400" b="1">
                <a:solidFill>
                  <a:schemeClr val="tx2"/>
                </a:solidFill>
                <a:latin typeface="Trebuchet MS" pitchFamily="34" charset="0"/>
                <a:cs typeface="Arial" charset="0"/>
              </a:defRPr>
            </a:lvl2pPr>
            <a:lvl3pPr defTabSz="889000" fontAlgn="base">
              <a:spcBef>
                <a:spcPct val="0"/>
              </a:spcBef>
              <a:spcAft>
                <a:spcPct val="0"/>
              </a:spcAft>
              <a:defRPr sz="2400" b="1">
                <a:solidFill>
                  <a:schemeClr val="tx2"/>
                </a:solidFill>
                <a:latin typeface="Trebuchet MS" pitchFamily="34" charset="0"/>
                <a:cs typeface="Arial" charset="0"/>
              </a:defRPr>
            </a:lvl3pPr>
            <a:lvl4pPr defTabSz="889000" fontAlgn="base">
              <a:spcBef>
                <a:spcPct val="0"/>
              </a:spcBef>
              <a:spcAft>
                <a:spcPct val="0"/>
              </a:spcAft>
              <a:defRPr sz="2400" b="1">
                <a:solidFill>
                  <a:schemeClr val="tx2"/>
                </a:solidFill>
                <a:latin typeface="Trebuchet MS" pitchFamily="34" charset="0"/>
                <a:cs typeface="Arial" charset="0"/>
              </a:defRPr>
            </a:lvl4pPr>
            <a:lvl5pPr defTabSz="889000" fontAlgn="base">
              <a:spcBef>
                <a:spcPct val="0"/>
              </a:spcBef>
              <a:spcAft>
                <a:spcPct val="0"/>
              </a:spcAft>
              <a:defRPr sz="2400" b="1">
                <a:solidFill>
                  <a:schemeClr val="tx2"/>
                </a:solidFill>
                <a:latin typeface="Trebuchet MS" pitchFamily="34" charset="0"/>
                <a:cs typeface="Arial" charset="0"/>
              </a:defRPr>
            </a:lvl5pPr>
            <a:lvl6pPr marL="457200" defTabSz="889000" fontAlgn="base">
              <a:spcBef>
                <a:spcPct val="0"/>
              </a:spcBef>
              <a:spcAft>
                <a:spcPct val="0"/>
              </a:spcAft>
              <a:defRPr sz="2400" b="1">
                <a:solidFill>
                  <a:schemeClr val="tx2"/>
                </a:solidFill>
                <a:latin typeface="Trebuchet MS" pitchFamily="34" charset="0"/>
                <a:cs typeface="Arial" charset="0"/>
              </a:defRPr>
            </a:lvl6pPr>
            <a:lvl7pPr marL="914400" defTabSz="889000" fontAlgn="base">
              <a:spcBef>
                <a:spcPct val="0"/>
              </a:spcBef>
              <a:spcAft>
                <a:spcPct val="0"/>
              </a:spcAft>
              <a:defRPr sz="2400" b="1">
                <a:solidFill>
                  <a:schemeClr val="tx2"/>
                </a:solidFill>
                <a:latin typeface="Trebuchet MS" pitchFamily="34" charset="0"/>
                <a:cs typeface="Arial" charset="0"/>
              </a:defRPr>
            </a:lvl7pPr>
            <a:lvl8pPr marL="1371600" defTabSz="889000" fontAlgn="base">
              <a:spcBef>
                <a:spcPct val="0"/>
              </a:spcBef>
              <a:spcAft>
                <a:spcPct val="0"/>
              </a:spcAft>
              <a:defRPr sz="2400" b="1">
                <a:solidFill>
                  <a:schemeClr val="tx2"/>
                </a:solidFill>
                <a:latin typeface="Trebuchet MS" pitchFamily="34" charset="0"/>
                <a:cs typeface="Arial" charset="0"/>
              </a:defRPr>
            </a:lvl8pPr>
            <a:lvl9pPr marL="1828800" defTabSz="889000" fontAlgn="base">
              <a:spcBef>
                <a:spcPct val="0"/>
              </a:spcBef>
              <a:spcAft>
                <a:spcPct val="0"/>
              </a:spcAft>
              <a:defRPr sz="2400" b="1">
                <a:solidFill>
                  <a:schemeClr val="tx2"/>
                </a:solidFill>
                <a:latin typeface="Trebuchet MS" pitchFamily="34" charset="0"/>
                <a:cs typeface="Arial" charset="0"/>
              </a:defRPr>
            </a:lvl9pPr>
          </a:lstStyle>
          <a:p>
            <a:pPr marL="0" marR="0" lvl="0" indent="0" algn="l" defTabSz="8890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j-ea"/>
                <a:cs typeface="+mj-cs"/>
              </a:rPr>
              <a:t>Additional Guidance</a:t>
            </a:r>
          </a:p>
        </p:txBody>
      </p:sp>
      <p:cxnSp>
        <p:nvCxnSpPr>
          <p:cNvPr id="5" name="Straight Connector 4">
            <a:extLst>
              <a:ext uri="{FF2B5EF4-FFF2-40B4-BE49-F238E27FC236}">
                <a16:creationId xmlns:a16="http://schemas.microsoft.com/office/drawing/2014/main" id="{D46AC312-54A0-4700-BD05-1E915CA32EEC}"/>
              </a:ext>
            </a:extLst>
          </p:cNvPr>
          <p:cNvCxnSpPr/>
          <p:nvPr/>
        </p:nvCxnSpPr>
        <p:spPr>
          <a:xfrm>
            <a:off x="465632" y="3363577"/>
            <a:ext cx="32148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3E2FEE-6EC4-482C-B7D2-2543E7023D14}"/>
              </a:ext>
            </a:extLst>
          </p:cNvPr>
          <p:cNvSpPr txBox="1"/>
          <p:nvPr/>
        </p:nvSpPr>
        <p:spPr>
          <a:xfrm>
            <a:off x="676656" y="3526935"/>
            <a:ext cx="5129784" cy="1620795"/>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defTabSz="889000" fontAlgn="base">
              <a:spcBef>
                <a:spcPct val="0"/>
              </a:spcBef>
              <a:spcAft>
                <a:spcPct val="0"/>
              </a:spcAft>
              <a:defRPr sz="2400" b="1">
                <a:solidFill>
                  <a:schemeClr val="tx2"/>
                </a:solidFill>
                <a:latin typeface="+mj-lt"/>
                <a:ea typeface="+mj-ea"/>
                <a:cs typeface="+mj-cs"/>
              </a:defRPr>
            </a:lvl1pPr>
            <a:lvl2pPr defTabSz="889000" fontAlgn="base">
              <a:spcBef>
                <a:spcPct val="0"/>
              </a:spcBef>
              <a:spcAft>
                <a:spcPct val="0"/>
              </a:spcAft>
              <a:defRPr sz="2400" b="1">
                <a:solidFill>
                  <a:schemeClr val="tx2"/>
                </a:solidFill>
                <a:latin typeface="Trebuchet MS" pitchFamily="34" charset="0"/>
                <a:cs typeface="Arial" charset="0"/>
              </a:defRPr>
            </a:lvl2pPr>
            <a:lvl3pPr defTabSz="889000" fontAlgn="base">
              <a:spcBef>
                <a:spcPct val="0"/>
              </a:spcBef>
              <a:spcAft>
                <a:spcPct val="0"/>
              </a:spcAft>
              <a:defRPr sz="2400" b="1">
                <a:solidFill>
                  <a:schemeClr val="tx2"/>
                </a:solidFill>
                <a:latin typeface="Trebuchet MS" pitchFamily="34" charset="0"/>
                <a:cs typeface="Arial" charset="0"/>
              </a:defRPr>
            </a:lvl3pPr>
            <a:lvl4pPr defTabSz="889000" fontAlgn="base">
              <a:spcBef>
                <a:spcPct val="0"/>
              </a:spcBef>
              <a:spcAft>
                <a:spcPct val="0"/>
              </a:spcAft>
              <a:defRPr sz="2400" b="1">
                <a:solidFill>
                  <a:schemeClr val="tx2"/>
                </a:solidFill>
                <a:latin typeface="Trebuchet MS" pitchFamily="34" charset="0"/>
                <a:cs typeface="Arial" charset="0"/>
              </a:defRPr>
            </a:lvl4pPr>
            <a:lvl5pPr defTabSz="889000" fontAlgn="base">
              <a:spcBef>
                <a:spcPct val="0"/>
              </a:spcBef>
              <a:spcAft>
                <a:spcPct val="0"/>
              </a:spcAft>
              <a:defRPr sz="2400" b="1">
                <a:solidFill>
                  <a:schemeClr val="tx2"/>
                </a:solidFill>
                <a:latin typeface="Trebuchet MS" pitchFamily="34" charset="0"/>
                <a:cs typeface="Arial" charset="0"/>
              </a:defRPr>
            </a:lvl5pPr>
            <a:lvl6pPr marL="457200" defTabSz="889000" fontAlgn="base">
              <a:spcBef>
                <a:spcPct val="0"/>
              </a:spcBef>
              <a:spcAft>
                <a:spcPct val="0"/>
              </a:spcAft>
              <a:defRPr sz="2400" b="1">
                <a:solidFill>
                  <a:schemeClr val="tx2"/>
                </a:solidFill>
                <a:latin typeface="Trebuchet MS" pitchFamily="34" charset="0"/>
                <a:cs typeface="Arial" charset="0"/>
              </a:defRPr>
            </a:lvl6pPr>
            <a:lvl7pPr marL="914400" defTabSz="889000" fontAlgn="base">
              <a:spcBef>
                <a:spcPct val="0"/>
              </a:spcBef>
              <a:spcAft>
                <a:spcPct val="0"/>
              </a:spcAft>
              <a:defRPr sz="2400" b="1">
                <a:solidFill>
                  <a:schemeClr val="tx2"/>
                </a:solidFill>
                <a:latin typeface="Trebuchet MS" pitchFamily="34" charset="0"/>
                <a:cs typeface="Arial" charset="0"/>
              </a:defRPr>
            </a:lvl7pPr>
            <a:lvl8pPr marL="1371600" defTabSz="889000" fontAlgn="base">
              <a:spcBef>
                <a:spcPct val="0"/>
              </a:spcBef>
              <a:spcAft>
                <a:spcPct val="0"/>
              </a:spcAft>
              <a:defRPr sz="2400" b="1">
                <a:solidFill>
                  <a:schemeClr val="tx2"/>
                </a:solidFill>
                <a:latin typeface="Trebuchet MS" pitchFamily="34" charset="0"/>
                <a:cs typeface="Arial" charset="0"/>
              </a:defRPr>
            </a:lvl8pPr>
            <a:lvl9pPr marL="1828800" defTabSz="889000" fontAlgn="base">
              <a:spcBef>
                <a:spcPct val="0"/>
              </a:spcBef>
              <a:spcAft>
                <a:spcPct val="0"/>
              </a:spcAft>
              <a:defRPr sz="2400" b="1">
                <a:solidFill>
                  <a:schemeClr val="tx2"/>
                </a:solidFill>
                <a:latin typeface="Trebuchet MS" pitchFamily="34" charset="0"/>
                <a:cs typeface="Arial" charset="0"/>
              </a:defRPr>
            </a:lvl9pPr>
          </a:lstStyle>
          <a:p>
            <a:pPr>
              <a:spcAft>
                <a:spcPts val="2400"/>
              </a:spcAft>
              <a:defRPr/>
            </a:pPr>
            <a:r>
              <a:rPr lang="en-US" dirty="0">
                <a:solidFill>
                  <a:srgbClr val="000000"/>
                </a:solidFill>
              </a:rPr>
              <a:t>Case studies</a:t>
            </a:r>
          </a:p>
          <a:p>
            <a:pPr>
              <a:spcAft>
                <a:spcPts val="2400"/>
              </a:spcAft>
              <a:defRPr/>
            </a:pPr>
            <a:r>
              <a:rPr lang="en-US" dirty="0">
                <a:solidFill>
                  <a:srgbClr val="000000"/>
                </a:solidFill>
                <a:latin typeface="Arial"/>
              </a:rPr>
              <a:t>Infection Prevention Control</a:t>
            </a:r>
          </a:p>
          <a:p>
            <a:pPr lvl="1">
              <a:spcAft>
                <a:spcPts val="2400"/>
              </a:spcAft>
              <a:defRPr/>
            </a:pPr>
            <a:r>
              <a:rPr lang="en-US" sz="2000" dirty="0">
                <a:solidFill>
                  <a:srgbClr val="000000"/>
                </a:solidFill>
              </a:rPr>
              <a:t>Basic Standard Operating Procedure</a:t>
            </a:r>
          </a:p>
          <a:p>
            <a:pPr lvl="1">
              <a:spcAft>
                <a:spcPts val="2400"/>
              </a:spcAft>
              <a:defRPr/>
            </a:pPr>
            <a:r>
              <a:rPr lang="en-US" sz="2000" dirty="0">
                <a:solidFill>
                  <a:srgbClr val="000000"/>
                </a:solidFill>
              </a:rPr>
              <a:t>Protection standards and evidence</a:t>
            </a:r>
          </a:p>
          <a:p>
            <a:pPr>
              <a:spcAft>
                <a:spcPts val="2400"/>
              </a:spcAft>
              <a:defRPr/>
            </a:pPr>
            <a:endParaRPr lang="en-US" dirty="0"/>
          </a:p>
        </p:txBody>
      </p:sp>
    </p:spTree>
    <p:extLst>
      <p:ext uri="{BB962C8B-B14F-4D97-AF65-F5344CB8AC3E}">
        <p14:creationId xmlns:p14="http://schemas.microsoft.com/office/powerpoint/2010/main" val="137114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70" y="226818"/>
            <a:ext cx="9969231" cy="480450"/>
          </a:xfrm>
        </p:spPr>
        <p:txBody>
          <a:bodyPr/>
          <a:lstStyle/>
          <a:p>
            <a:r>
              <a:rPr lang="en-GB"/>
              <a:t>Derby and Burton long-term use of reusable surgical gowns</a:t>
            </a:r>
          </a:p>
        </p:txBody>
      </p:sp>
      <p:grpSp>
        <p:nvGrpSpPr>
          <p:cNvPr id="9" name="Group 8"/>
          <p:cNvGrpSpPr/>
          <p:nvPr/>
        </p:nvGrpSpPr>
        <p:grpSpPr>
          <a:xfrm>
            <a:off x="869733" y="1392809"/>
            <a:ext cx="7586033" cy="407233"/>
            <a:chOff x="326769" y="875080"/>
            <a:chExt cx="5337862" cy="367177"/>
          </a:xfrm>
        </p:grpSpPr>
        <p:grpSp>
          <p:nvGrpSpPr>
            <p:cNvPr id="11" name="Group 10"/>
            <p:cNvGrpSpPr/>
            <p:nvPr/>
          </p:nvGrpSpPr>
          <p:grpSpPr>
            <a:xfrm>
              <a:off x="326769" y="875080"/>
              <a:ext cx="1049224" cy="367177"/>
              <a:chOff x="326770" y="1216857"/>
              <a:chExt cx="1051864" cy="457197"/>
            </a:xfrm>
          </p:grpSpPr>
          <p:sp>
            <p:nvSpPr>
              <p:cNvPr id="12" name="Rectangle 11"/>
              <p:cNvSpPr/>
              <p:nvPr/>
            </p:nvSpPr>
            <p:spPr bwMode="auto">
              <a:xfrm>
                <a:off x="326770" y="1216857"/>
                <a:ext cx="1051864"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lang="en-GB" sz="1200" b="1"/>
                  <a:t>Organisation</a:t>
                </a:r>
                <a:endParaRPr lang="en-GB" sz="1200" b="1" i="0" u="none" strike="noStrike" cap="none" normalizeH="0" baseline="0">
                  <a:solidFill>
                    <a:schemeClr val="tx1"/>
                  </a:solidFill>
                  <a:effectLst/>
                  <a:latin typeface="+mn-lt"/>
                  <a:cs typeface="Arial"/>
                </a:endParaRPr>
              </a:p>
            </p:txBody>
          </p:sp>
          <p:sp>
            <p:nvSpPr>
              <p:cNvPr id="19" name="Rectangle 1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0" name="Rectangle 19"/>
            <p:cNvSpPr/>
            <p:nvPr/>
          </p:nvSpPr>
          <p:spPr bwMode="auto">
            <a:xfrm>
              <a:off x="1378633" y="875080"/>
              <a:ext cx="4285998" cy="367177"/>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endParaRPr lang="en-GB" sz="1200" b="1" kern="0">
                <a:solidFill>
                  <a:schemeClr val="accent2">
                    <a:lumMod val="50000"/>
                  </a:schemeClr>
                </a:solidFill>
                <a:cs typeface="Arial"/>
              </a:endParaRPr>
            </a:p>
          </p:txBody>
        </p:sp>
      </p:grpSp>
      <p:grpSp>
        <p:nvGrpSpPr>
          <p:cNvPr id="4" name="Group 3"/>
          <p:cNvGrpSpPr/>
          <p:nvPr/>
        </p:nvGrpSpPr>
        <p:grpSpPr>
          <a:xfrm>
            <a:off x="868414" y="3964112"/>
            <a:ext cx="7589785" cy="1313488"/>
            <a:chOff x="324128" y="3855514"/>
            <a:chExt cx="5331855" cy="1127656"/>
          </a:xfrm>
        </p:grpSpPr>
        <p:grpSp>
          <p:nvGrpSpPr>
            <p:cNvPr id="25" name="Group 24"/>
            <p:cNvGrpSpPr/>
            <p:nvPr/>
          </p:nvGrpSpPr>
          <p:grpSpPr>
            <a:xfrm>
              <a:off x="324128" y="3855516"/>
              <a:ext cx="1051865" cy="1127654"/>
              <a:chOff x="326770" y="1216857"/>
              <a:chExt cx="1006878" cy="457197"/>
            </a:xfrm>
          </p:grpSpPr>
          <p:sp>
            <p:nvSpPr>
              <p:cNvPr id="26" name="Rectangle 25"/>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Impact</a:t>
                </a:r>
              </a:p>
            </p:txBody>
          </p:sp>
          <p:sp>
            <p:nvSpPr>
              <p:cNvPr id="27" name="Rectangle 26"/>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8" name="Rectangle 27"/>
            <p:cNvSpPr/>
            <p:nvPr/>
          </p:nvSpPr>
          <p:spPr bwMode="auto">
            <a:xfrm>
              <a:off x="1375993" y="3855514"/>
              <a:ext cx="4279990"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buFont typeface="Arial" panose="020B0604020202020204" pitchFamily="34" charset="0"/>
                <a:buChar char="•"/>
              </a:pPr>
              <a:endParaRPr lang="en-GB" sz="1200" kern="0">
                <a:solidFill>
                  <a:srgbClr val="000000"/>
                </a:solidFill>
                <a:ea typeface="Open Sans"/>
                <a:cs typeface="Open Sans"/>
              </a:endParaRPr>
            </a:p>
          </p:txBody>
        </p:sp>
      </p:grpSp>
      <p:grpSp>
        <p:nvGrpSpPr>
          <p:cNvPr id="7" name="Group 6"/>
          <p:cNvGrpSpPr/>
          <p:nvPr/>
        </p:nvGrpSpPr>
        <p:grpSpPr>
          <a:xfrm>
            <a:off x="868413" y="5343840"/>
            <a:ext cx="7589784" cy="976959"/>
            <a:chOff x="324129" y="5073695"/>
            <a:chExt cx="5340502" cy="1127655"/>
          </a:xfrm>
        </p:grpSpPr>
        <p:grpSp>
          <p:nvGrpSpPr>
            <p:cNvPr id="33" name="Group 32"/>
            <p:cNvGrpSpPr/>
            <p:nvPr/>
          </p:nvGrpSpPr>
          <p:grpSpPr>
            <a:xfrm>
              <a:off x="324129" y="5073696"/>
              <a:ext cx="1051864" cy="1127654"/>
              <a:chOff x="326770" y="1216857"/>
              <a:chExt cx="965003" cy="457197"/>
            </a:xfrm>
          </p:grpSpPr>
          <p:sp>
            <p:nvSpPr>
              <p:cNvPr id="34" name="Rectangle 33"/>
              <p:cNvSpPr/>
              <p:nvPr/>
            </p:nvSpPr>
            <p:spPr bwMode="auto">
              <a:xfrm>
                <a:off x="326770" y="1216857"/>
                <a:ext cx="965003"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Lessons</a:t>
                </a:r>
                <a:r>
                  <a:rPr kumimoji="0" lang="en-GB" sz="1200" b="1" i="0" u="none" strike="noStrike" cap="none" normalizeH="0">
                    <a:effectLst/>
                    <a:latin typeface="+mn-lt"/>
                    <a:cs typeface="+mn-cs"/>
                  </a:rPr>
                  <a:t> learned</a:t>
                </a:r>
                <a:endParaRPr lang="en-GB" sz="1200" b="1" i="0" u="none" strike="noStrike" cap="none" normalizeH="0" baseline="0">
                  <a:effectLst/>
                  <a:latin typeface="+mn-lt"/>
                  <a:cs typeface="Arial"/>
                </a:endParaRPr>
              </a:p>
            </p:txBody>
          </p:sp>
          <p:sp>
            <p:nvSpPr>
              <p:cNvPr id="35" name="Rectangle 34"/>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36" name="Rectangle 35"/>
            <p:cNvSpPr/>
            <p:nvPr/>
          </p:nvSpPr>
          <p:spPr bwMode="auto">
            <a:xfrm>
              <a:off x="1375993" y="5073695"/>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buFont typeface="Arial" panose="020B0604020202020204" pitchFamily="34" charset="0"/>
                <a:buChar char="•"/>
              </a:pPr>
              <a:endParaRPr lang="en-GB" sz="1200">
                <a:cs typeface="Arial"/>
              </a:endParaRPr>
            </a:p>
          </p:txBody>
        </p:sp>
      </p:grpSp>
      <p:grpSp>
        <p:nvGrpSpPr>
          <p:cNvPr id="8" name="Group 7"/>
          <p:cNvGrpSpPr/>
          <p:nvPr/>
        </p:nvGrpSpPr>
        <p:grpSpPr>
          <a:xfrm>
            <a:off x="868414" y="1848520"/>
            <a:ext cx="7589786" cy="734529"/>
            <a:chOff x="324128" y="1394271"/>
            <a:chExt cx="5340503" cy="1127655"/>
          </a:xfrm>
        </p:grpSpPr>
        <p:grpSp>
          <p:nvGrpSpPr>
            <p:cNvPr id="53" name="Group 52"/>
            <p:cNvGrpSpPr/>
            <p:nvPr/>
          </p:nvGrpSpPr>
          <p:grpSpPr>
            <a:xfrm>
              <a:off x="324128" y="1394274"/>
              <a:ext cx="1046750" cy="1111879"/>
              <a:chOff x="326770" y="1216857"/>
              <a:chExt cx="1001981" cy="450801"/>
            </a:xfrm>
          </p:grpSpPr>
          <p:sp>
            <p:nvSpPr>
              <p:cNvPr id="54" name="Rectangle 53"/>
              <p:cNvSpPr/>
              <p:nvPr/>
            </p:nvSpPr>
            <p:spPr bwMode="auto">
              <a:xfrm>
                <a:off x="326771" y="1216857"/>
                <a:ext cx="1001980" cy="450801"/>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Issue</a:t>
                </a:r>
              </a:p>
            </p:txBody>
          </p:sp>
          <p:sp>
            <p:nvSpPr>
              <p:cNvPr id="55" name="Rectangle 54"/>
              <p:cNvSpPr/>
              <p:nvPr/>
            </p:nvSpPr>
            <p:spPr bwMode="auto">
              <a:xfrm>
                <a:off x="326770" y="1216857"/>
                <a:ext cx="43654" cy="442195"/>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56" name="Rectangle 55"/>
            <p:cNvSpPr/>
            <p:nvPr/>
          </p:nvSpPr>
          <p:spPr bwMode="auto">
            <a:xfrm>
              <a:off x="1375993" y="1394271"/>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endParaRPr lang="en-GB" sz="1200" kern="0">
                <a:solidFill>
                  <a:srgbClr val="000000"/>
                </a:solidFill>
                <a:ea typeface="Open Sans"/>
                <a:cs typeface="Open Sans"/>
              </a:endParaRPr>
            </a:p>
          </p:txBody>
        </p:sp>
      </p:grpSp>
      <p:grpSp>
        <p:nvGrpSpPr>
          <p:cNvPr id="6" name="Group 5"/>
          <p:cNvGrpSpPr/>
          <p:nvPr/>
        </p:nvGrpSpPr>
        <p:grpSpPr>
          <a:xfrm>
            <a:off x="868413" y="2636405"/>
            <a:ext cx="7589788" cy="1261415"/>
            <a:chOff x="324128" y="2625002"/>
            <a:chExt cx="5340503" cy="1137724"/>
          </a:xfrm>
        </p:grpSpPr>
        <p:grpSp>
          <p:nvGrpSpPr>
            <p:cNvPr id="57" name="Group 56"/>
            <p:cNvGrpSpPr/>
            <p:nvPr/>
          </p:nvGrpSpPr>
          <p:grpSpPr>
            <a:xfrm>
              <a:off x="324128" y="2625002"/>
              <a:ext cx="1051865" cy="1136009"/>
              <a:chOff x="326770" y="1211854"/>
              <a:chExt cx="1006878" cy="460584"/>
            </a:xfrm>
          </p:grpSpPr>
          <p:sp>
            <p:nvSpPr>
              <p:cNvPr id="58" name="Rectangle 57"/>
              <p:cNvSpPr/>
              <p:nvPr/>
            </p:nvSpPr>
            <p:spPr bwMode="auto">
              <a:xfrm>
                <a:off x="326771" y="1215241"/>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Action</a:t>
                </a:r>
              </a:p>
            </p:txBody>
          </p:sp>
          <p:sp>
            <p:nvSpPr>
              <p:cNvPr id="59" name="Rectangle 58"/>
              <p:cNvSpPr/>
              <p:nvPr/>
            </p:nvSpPr>
            <p:spPr bwMode="auto">
              <a:xfrm>
                <a:off x="326770" y="1211854"/>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60" name="Rectangle 59"/>
            <p:cNvSpPr/>
            <p:nvPr/>
          </p:nvSpPr>
          <p:spPr bwMode="auto">
            <a:xfrm>
              <a:off x="1375993" y="2635072"/>
              <a:ext cx="4288638" cy="1127654"/>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endParaRPr lang="en-GB" sz="1200" kern="0">
                <a:solidFill>
                  <a:srgbClr val="000000"/>
                </a:solidFill>
                <a:ea typeface="Open Sans"/>
                <a:cs typeface="Open Sans"/>
              </a:endParaRPr>
            </a:p>
          </p:txBody>
        </p:sp>
      </p:grpSp>
      <p:sp>
        <p:nvSpPr>
          <p:cNvPr id="3" name="Rectangle: Rounded Corners 2">
            <a:extLst>
              <a:ext uri="{FF2B5EF4-FFF2-40B4-BE49-F238E27FC236}">
                <a16:creationId xmlns:a16="http://schemas.microsoft.com/office/drawing/2014/main" id="{C380080F-9E0E-41D3-B5AD-5CAE4F81EFC4}"/>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BC758420-B5C1-42BE-B935-C27E0B5C43FA}"/>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10" name="Rectangle: Rounded Corners 9">
            <a:extLst>
              <a:ext uri="{FF2B5EF4-FFF2-40B4-BE49-F238E27FC236}">
                <a16:creationId xmlns:a16="http://schemas.microsoft.com/office/drawing/2014/main" id="{B515B129-FA3A-4753-821D-B06A8CAA1F8A}"/>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13" name="Rectangle: Rounded Corners 12">
            <a:extLst>
              <a:ext uri="{FF2B5EF4-FFF2-40B4-BE49-F238E27FC236}">
                <a16:creationId xmlns:a16="http://schemas.microsoft.com/office/drawing/2014/main" id="{C02C0268-37CD-4DF6-A90D-F149E85C6324}"/>
              </a:ext>
            </a:extLst>
          </p:cNvPr>
          <p:cNvSpPr/>
          <p:nvPr/>
        </p:nvSpPr>
        <p:spPr bwMode="auto">
          <a:xfrm>
            <a:off x="-180575" y="4336538"/>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4" name="Rectangle: Rounded Corners 13">
            <a:extLst>
              <a:ext uri="{FF2B5EF4-FFF2-40B4-BE49-F238E27FC236}">
                <a16:creationId xmlns:a16="http://schemas.microsoft.com/office/drawing/2014/main" id="{283A3D28-1CCA-4C14-BCE0-4B76062655AF}"/>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15" name="Text Placeholder 2">
            <a:extLst>
              <a:ext uri="{FF2B5EF4-FFF2-40B4-BE49-F238E27FC236}">
                <a16:creationId xmlns:a16="http://schemas.microsoft.com/office/drawing/2014/main" id="{EA4F87A5-7A26-46F5-927C-AF44D8EA602C}"/>
              </a:ext>
            </a:extLst>
          </p:cNvPr>
          <p:cNvSpPr>
            <a:spLocks noGrp="1"/>
          </p:cNvSpPr>
          <p:nvPr/>
        </p:nvSpPr>
        <p:spPr bwMode="auto">
          <a:xfrm>
            <a:off x="326770" y="749106"/>
            <a:ext cx="9969231" cy="541902"/>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20000"/>
              </a:spcBef>
              <a:spcAft>
                <a:spcPct val="0"/>
              </a:spcAft>
              <a:defRPr lang="en-US" sz="1400" b="0" kern="0" dirty="0" smtClean="0">
                <a:solidFill>
                  <a:schemeClr val="tx1">
                    <a:lumMod val="50000"/>
                    <a:lumOff val="50000"/>
                  </a:schemeClr>
                </a:solidFill>
                <a:latin typeface="+mj-lt"/>
                <a:ea typeface="+mj-ea"/>
                <a:cs typeface="+mj-cs"/>
              </a:defRPr>
            </a:lvl1pPr>
            <a:lvl2pPr marL="444500" indent="-222250" algn="l" defTabSz="889000" rtl="0" eaLnBrk="1" fontAlgn="base" hangingPunct="1">
              <a:spcBef>
                <a:spcPct val="20000"/>
              </a:spcBef>
              <a:spcAft>
                <a:spcPct val="0"/>
              </a:spcAft>
              <a:buClrTx/>
              <a:buChar char="•"/>
              <a:defRPr lang="en-US" sz="1600" b="0" kern="1200" dirty="0" smtClean="0">
                <a:solidFill>
                  <a:schemeClr val="tx2"/>
                </a:solidFill>
                <a:latin typeface="Trebuchet MS" pitchFamily="34" charset="0"/>
                <a:ea typeface="+mn-ea"/>
                <a:cs typeface="Arial" charset="0"/>
              </a:defRPr>
            </a:lvl2pPr>
            <a:lvl3pPr marL="889000" indent="-222250" algn="l" defTabSz="889000" rtl="0" eaLnBrk="1" fontAlgn="base" hangingPunct="1">
              <a:spcBef>
                <a:spcPct val="20000"/>
              </a:spcBef>
              <a:spcAft>
                <a:spcPct val="0"/>
              </a:spcAft>
              <a:buClrTx/>
              <a:buFont typeface="Arial" panose="020B0604020202020204" pitchFamily="34" charset="0"/>
              <a:buChar char="•"/>
              <a:defRPr lang="en-US" sz="1600" b="0" kern="1200" dirty="0" smtClean="0">
                <a:solidFill>
                  <a:schemeClr val="tx2"/>
                </a:solidFill>
                <a:latin typeface="Trebuchet MS" pitchFamily="34" charset="0"/>
                <a:ea typeface="+mn-ea"/>
                <a:cs typeface="Arial" charset="0"/>
              </a:defRPr>
            </a:lvl3pPr>
            <a:lvl4pPr marL="1338263" indent="-227013" algn="l" defTabSz="889000" rtl="0" eaLnBrk="1" fontAlgn="base" hangingPunct="1">
              <a:spcBef>
                <a:spcPct val="20000"/>
              </a:spcBef>
              <a:spcAft>
                <a:spcPct val="0"/>
              </a:spcAft>
              <a:buClrTx/>
              <a:buFont typeface="Trebuchet MS" pitchFamily="34" charset="0"/>
              <a:buChar char="–"/>
              <a:defRPr lang="en-US" sz="1600" b="0" kern="1200" dirty="0" smtClean="0">
                <a:solidFill>
                  <a:schemeClr val="tx2"/>
                </a:solidFill>
                <a:latin typeface="Trebuchet MS" pitchFamily="34" charset="0"/>
                <a:ea typeface="+mn-ea"/>
                <a:cs typeface="Arial" charset="0"/>
              </a:defRPr>
            </a:lvl4pPr>
            <a:lvl5pPr marL="1998663" indent="-220663" algn="l" defTabSz="889000" rtl="0" eaLnBrk="1" fontAlgn="base" hangingPunct="1">
              <a:spcBef>
                <a:spcPct val="20000"/>
              </a:spcBef>
              <a:spcAft>
                <a:spcPct val="0"/>
              </a:spcAft>
              <a:buClrTx/>
              <a:buFont typeface="Trebuchet MS" pitchFamily="34" charset="0"/>
              <a:buChar char="–"/>
              <a:defRPr lang="en-GB" sz="1600" b="0" kern="1200" dirty="0">
                <a:solidFill>
                  <a:schemeClr val="tx2"/>
                </a:solidFill>
                <a:latin typeface="Trebuchet MS" pitchFamily="34" charset="0"/>
                <a:ea typeface="+mn-ea"/>
                <a:cs typeface="Arial" charset="0"/>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a:t>UHDBFT has been undertaking widespread use of reusable gowns across its busy Derby Hospital site for both sterile surgical gowns and isolation PPE gowns for over 10 years, with the potential to save 88 </a:t>
            </a:r>
            <a:r>
              <a:rPr lang="en-GB" sz="1400">
                <a:cs typeface="Arial"/>
              </a:rPr>
              <a:t>Tonnes CO2e and £91k in costs</a:t>
            </a:r>
            <a:r>
              <a:rPr lang="en-GB"/>
              <a:t> annually.</a:t>
            </a:r>
            <a:endParaRPr lang="en-GB">
              <a:cs typeface="Arial"/>
            </a:endParaRPr>
          </a:p>
        </p:txBody>
      </p:sp>
      <p:sp>
        <p:nvSpPr>
          <p:cNvPr id="18" name="TextBox 17">
            <a:extLst>
              <a:ext uri="{FF2B5EF4-FFF2-40B4-BE49-F238E27FC236}">
                <a16:creationId xmlns:a16="http://schemas.microsoft.com/office/drawing/2014/main" id="{6FBD74F6-AF76-AD5D-18C4-6292F636CD29}"/>
              </a:ext>
            </a:extLst>
          </p:cNvPr>
          <p:cNvSpPr txBox="1"/>
          <p:nvPr/>
        </p:nvSpPr>
        <p:spPr>
          <a:xfrm>
            <a:off x="2370569" y="1852539"/>
            <a:ext cx="60949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975" indent="-180975">
              <a:buFont typeface="Arial" panose="020B0604020202020204" pitchFamily="34" charset="0"/>
              <a:buChar char="•"/>
            </a:pPr>
            <a:r>
              <a:rPr lang="en-GB" sz="1200">
                <a:cs typeface="Arial"/>
              </a:rPr>
              <a:t>Royal Derby Hospital, one of the largest elective trusts uses reuseable gowns across 50 elective theatres: with over 100k uses of reusable surgical gowns and 4k uses of reusable isolation gowns annually.</a:t>
            </a:r>
          </a:p>
        </p:txBody>
      </p:sp>
      <p:sp>
        <p:nvSpPr>
          <p:cNvPr id="21" name="TextBox 20">
            <a:extLst>
              <a:ext uri="{FF2B5EF4-FFF2-40B4-BE49-F238E27FC236}">
                <a16:creationId xmlns:a16="http://schemas.microsoft.com/office/drawing/2014/main" id="{8257BF7E-FC7B-1438-D495-A25FA73BFB7A}"/>
              </a:ext>
            </a:extLst>
          </p:cNvPr>
          <p:cNvSpPr txBox="1"/>
          <p:nvPr/>
        </p:nvSpPr>
        <p:spPr>
          <a:xfrm>
            <a:off x="2388153" y="2670047"/>
            <a:ext cx="605424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975" indent="-180975">
              <a:buFont typeface="Arial" panose="020B0604020202020204" pitchFamily="34" charset="0"/>
              <a:buChar char="•"/>
            </a:pPr>
            <a:r>
              <a:rPr lang="en-GB" sz="1200">
                <a:cs typeface="Arial"/>
              </a:rPr>
              <a:t>Contracting a managed service for UK manufactured reusable gowns and other reusable textiles (drapes and patient gowns). </a:t>
            </a:r>
          </a:p>
          <a:p>
            <a:pPr marL="180975" indent="-180975">
              <a:buFont typeface="Arial" panose="020B0604020202020204" pitchFamily="34" charset="0"/>
              <a:buChar char="•"/>
            </a:pPr>
            <a:r>
              <a:rPr lang="en-GB" sz="1200">
                <a:cs typeface="Arial"/>
              </a:rPr>
              <a:t>The supplier actively engaged clinicians on introduction to support the switch, provide confidence, reinforcing the bagging policy to ensure gowns can be washed up to 80 times before disposal.</a:t>
            </a:r>
          </a:p>
          <a:p>
            <a:pPr marL="180975" indent="-180975">
              <a:buFont typeface="Arial,Sans-Serif" panose="020B0604020202020204" pitchFamily="34" charset="0"/>
              <a:buChar char="•"/>
            </a:pPr>
            <a:r>
              <a:rPr lang="en-GB" sz="1200">
                <a:cs typeface="Arial"/>
              </a:rPr>
              <a:t>Each th</a:t>
            </a:r>
            <a:r>
              <a:rPr lang="en-GB" sz="1200">
                <a:ea typeface="+mn-lt"/>
                <a:cs typeface="+mn-lt"/>
              </a:rPr>
              <a:t>eatre has a daily usage stock level sheet for accurate reordering of gowns.</a:t>
            </a:r>
            <a:endParaRPr lang="en-US" sz="1200">
              <a:ea typeface="+mn-lt"/>
              <a:cs typeface="+mn-lt"/>
            </a:endParaRPr>
          </a:p>
        </p:txBody>
      </p:sp>
      <p:sp>
        <p:nvSpPr>
          <p:cNvPr id="22" name="TextBox 21">
            <a:extLst>
              <a:ext uri="{FF2B5EF4-FFF2-40B4-BE49-F238E27FC236}">
                <a16:creationId xmlns:a16="http://schemas.microsoft.com/office/drawing/2014/main" id="{972FFC08-5BD7-95AD-ED7C-44724E2499A9}"/>
              </a:ext>
            </a:extLst>
          </p:cNvPr>
          <p:cNvSpPr txBox="1"/>
          <p:nvPr/>
        </p:nvSpPr>
        <p:spPr>
          <a:xfrm>
            <a:off x="2501733" y="1460272"/>
            <a:ext cx="60542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ea typeface="+mn-lt"/>
                <a:cs typeface="+mn-lt"/>
              </a:rPr>
              <a:t>University Hospitals of Derby and Burton NHS Foundation Trust</a:t>
            </a:r>
            <a:endParaRPr lang="en-US" sz="1200"/>
          </a:p>
        </p:txBody>
      </p:sp>
      <p:sp>
        <p:nvSpPr>
          <p:cNvPr id="16" name="TextBox 15">
            <a:extLst>
              <a:ext uri="{FF2B5EF4-FFF2-40B4-BE49-F238E27FC236}">
                <a16:creationId xmlns:a16="http://schemas.microsoft.com/office/drawing/2014/main" id="{C162AD21-CD17-F2EC-4B9E-21580DFCAD8D}"/>
              </a:ext>
            </a:extLst>
          </p:cNvPr>
          <p:cNvSpPr txBox="1"/>
          <p:nvPr/>
        </p:nvSpPr>
        <p:spPr>
          <a:xfrm>
            <a:off x="2386709" y="3958895"/>
            <a:ext cx="60792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975" indent="-180975">
              <a:buFont typeface="Arial" panose="020B0604020202020204" pitchFamily="34" charset="0"/>
              <a:buChar char="•"/>
            </a:pPr>
            <a:r>
              <a:rPr lang="en-GB" sz="1200">
                <a:cs typeface="Arial"/>
              </a:rPr>
              <a:t>The use of reusable gowns is saving annually 88 Tonnes CO</a:t>
            </a:r>
            <a:r>
              <a:rPr lang="en-GB" sz="1200" baseline="-25000">
                <a:cs typeface="Arial"/>
              </a:rPr>
              <a:t>2</a:t>
            </a:r>
            <a:r>
              <a:rPr lang="en-GB" sz="1200">
                <a:cs typeface="Arial"/>
              </a:rPr>
              <a:t>e, 19 Tonnes of clinical waste, 520k litres of water, and £91k in procurement and clinical waste costs.</a:t>
            </a:r>
          </a:p>
          <a:p>
            <a:pPr marL="180975" indent="-180975">
              <a:buFont typeface="Arial" panose="020B0604020202020204" pitchFamily="34" charset="0"/>
              <a:buChar char="•"/>
            </a:pPr>
            <a:r>
              <a:rPr lang="en-GB" sz="1200">
                <a:cs typeface="Arial"/>
              </a:rPr>
              <a:t>Orders of single use gowns have been reduced to 7% for surgical gowns and 1% for isolation gowns.</a:t>
            </a:r>
          </a:p>
          <a:p>
            <a:pPr marL="180975" indent="-180975">
              <a:buFont typeface="Arial" panose="020B0604020202020204" pitchFamily="34" charset="0"/>
              <a:buChar char="•"/>
            </a:pPr>
            <a:r>
              <a:rPr lang="en-GB" sz="1200">
                <a:cs typeface="Arial"/>
              </a:rPr>
              <a:t>Stock losses are manged via staff education, onsite stock control and financial incentives</a:t>
            </a:r>
            <a:r>
              <a:rPr lang="en-GB" sz="1200">
                <a:latin typeface="Arial"/>
                <a:cs typeface="Arial"/>
              </a:rPr>
              <a:t>, </a:t>
            </a:r>
            <a:r>
              <a:rPr lang="en-GB" sz="1200">
                <a:latin typeface="+mj-lt"/>
                <a:cs typeface="Arial"/>
              </a:rPr>
              <a:t>with</a:t>
            </a:r>
            <a:r>
              <a:rPr lang="en-GB" sz="1200">
                <a:latin typeface="+mj-lt"/>
                <a:cs typeface="Calibri"/>
              </a:rPr>
              <a:t> outpatient clinics the focus area for improvement.</a:t>
            </a:r>
            <a:endParaRPr lang="en-GB" sz="1200">
              <a:latin typeface="+mj-lt"/>
              <a:cs typeface="Arial"/>
            </a:endParaRPr>
          </a:p>
        </p:txBody>
      </p:sp>
      <p:sp>
        <p:nvSpPr>
          <p:cNvPr id="17" name="TextBox 16">
            <a:extLst>
              <a:ext uri="{FF2B5EF4-FFF2-40B4-BE49-F238E27FC236}">
                <a16:creationId xmlns:a16="http://schemas.microsoft.com/office/drawing/2014/main" id="{D8726924-6FA2-F677-D481-DB562B06050C}"/>
              </a:ext>
            </a:extLst>
          </p:cNvPr>
          <p:cNvSpPr txBox="1"/>
          <p:nvPr/>
        </p:nvSpPr>
        <p:spPr>
          <a:xfrm>
            <a:off x="2400077" y="5353614"/>
            <a:ext cx="606761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975" indent="-180975">
              <a:buFont typeface="Arial" panose="020B0604020202020204" pitchFamily="34" charset="0"/>
              <a:buChar char="•"/>
            </a:pPr>
            <a:r>
              <a:rPr lang="en-GB" sz="1200">
                <a:cs typeface="Arial"/>
              </a:rPr>
              <a:t>The supplier played an important role in implementing the change through monthly calls and integration of representatives within the hospital.</a:t>
            </a:r>
            <a:endParaRPr lang="en-US" sz="1200"/>
          </a:p>
          <a:p>
            <a:pPr marL="180975" indent="-180975">
              <a:buFont typeface="Arial,Sans-Serif" panose="020B0604020202020204" pitchFamily="34" charset="0"/>
              <a:buChar char="•"/>
            </a:pPr>
            <a:r>
              <a:rPr lang="en-GB" sz="1200">
                <a:ea typeface="+mn-lt"/>
                <a:cs typeface="+mn-lt"/>
              </a:rPr>
              <a:t>Stock losses were found to generally result from incorrect disposal, with education</a:t>
            </a:r>
            <a:r>
              <a:rPr lang="en-GB" sz="1200">
                <a:cs typeface="Arial"/>
              </a:rPr>
              <a:t> of clinical staff needed to highlight that industrial cleaning and sterilisation can meet required standards for even heavily soiled gowns.</a:t>
            </a:r>
          </a:p>
        </p:txBody>
      </p:sp>
      <p:pic>
        <p:nvPicPr>
          <p:cNvPr id="23" name="Picture 23">
            <a:extLst>
              <a:ext uri="{FF2B5EF4-FFF2-40B4-BE49-F238E27FC236}">
                <a16:creationId xmlns:a16="http://schemas.microsoft.com/office/drawing/2014/main" id="{DFFCEB10-8D40-B846-D540-5AA5D1126609}"/>
              </a:ext>
            </a:extLst>
          </p:cNvPr>
          <p:cNvPicPr>
            <a:picLocks noChangeAspect="1"/>
          </p:cNvPicPr>
          <p:nvPr/>
        </p:nvPicPr>
        <p:blipFill rotWithShape="1">
          <a:blip r:embed="rId3"/>
          <a:srcRect l="55840" r="285" b="-15109"/>
          <a:stretch/>
        </p:blipFill>
        <p:spPr>
          <a:xfrm>
            <a:off x="8893488" y="5308538"/>
            <a:ext cx="2954925" cy="1252374"/>
          </a:xfrm>
          <a:prstGeom prst="rect">
            <a:avLst/>
          </a:prstGeom>
        </p:spPr>
      </p:pic>
      <p:pic>
        <p:nvPicPr>
          <p:cNvPr id="29" name="Picture 28" descr="Diagram&#10;&#10;Description automatically generated with medium confidence">
            <a:extLst>
              <a:ext uri="{FF2B5EF4-FFF2-40B4-BE49-F238E27FC236}">
                <a16:creationId xmlns:a16="http://schemas.microsoft.com/office/drawing/2014/main" id="{0AABD24B-E1D6-B2EF-DB3B-D4ED27F772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70" r="10052" b="24535"/>
          <a:stretch/>
        </p:blipFill>
        <p:spPr>
          <a:xfrm>
            <a:off x="8669559" y="1661935"/>
            <a:ext cx="2991930" cy="3564743"/>
          </a:xfrm>
          <a:prstGeom prst="rect">
            <a:avLst/>
          </a:prstGeom>
        </p:spPr>
      </p:pic>
    </p:spTree>
    <p:extLst>
      <p:ext uri="{BB962C8B-B14F-4D97-AF65-F5344CB8AC3E}">
        <p14:creationId xmlns:p14="http://schemas.microsoft.com/office/powerpoint/2010/main" val="338384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Stockport NHS Foundation Trust</a:t>
            </a:r>
          </a:p>
        </p:txBody>
      </p:sp>
      <p:grpSp>
        <p:nvGrpSpPr>
          <p:cNvPr id="9" name="Group 8"/>
          <p:cNvGrpSpPr/>
          <p:nvPr/>
        </p:nvGrpSpPr>
        <p:grpSpPr>
          <a:xfrm>
            <a:off x="869733" y="1355564"/>
            <a:ext cx="7586031" cy="367177"/>
            <a:chOff x="326769" y="875080"/>
            <a:chExt cx="5337862" cy="367177"/>
          </a:xfrm>
        </p:grpSpPr>
        <p:grpSp>
          <p:nvGrpSpPr>
            <p:cNvPr id="11" name="Group 10"/>
            <p:cNvGrpSpPr/>
            <p:nvPr/>
          </p:nvGrpSpPr>
          <p:grpSpPr>
            <a:xfrm>
              <a:off x="326769" y="875080"/>
              <a:ext cx="1049224" cy="367177"/>
              <a:chOff x="326770" y="1216857"/>
              <a:chExt cx="1051864" cy="457197"/>
            </a:xfrm>
          </p:grpSpPr>
          <p:sp>
            <p:nvSpPr>
              <p:cNvPr id="12" name="Rectangle 11"/>
              <p:cNvSpPr/>
              <p:nvPr/>
            </p:nvSpPr>
            <p:spPr bwMode="auto">
              <a:xfrm>
                <a:off x="326770" y="1216857"/>
                <a:ext cx="1051864"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lang="en-GB" sz="1200" b="1"/>
                  <a:t>Organisation</a:t>
                </a:r>
                <a:endParaRPr lang="en-GB" sz="1200" b="1" i="0" u="none" strike="noStrike" cap="none" normalizeH="0" baseline="0">
                  <a:solidFill>
                    <a:schemeClr val="tx1"/>
                  </a:solidFill>
                  <a:effectLst/>
                  <a:latin typeface="+mn-lt"/>
                  <a:cs typeface="Arial"/>
                </a:endParaRPr>
              </a:p>
            </p:txBody>
          </p:sp>
          <p:sp>
            <p:nvSpPr>
              <p:cNvPr id="19" name="Rectangle 1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0" name="Rectangle 19"/>
            <p:cNvSpPr/>
            <p:nvPr/>
          </p:nvSpPr>
          <p:spPr bwMode="auto">
            <a:xfrm>
              <a:off x="1378633" y="875080"/>
              <a:ext cx="4285998" cy="367177"/>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r>
                <a:rPr lang="en-GB" sz="1200" b="1" kern="0">
                  <a:cs typeface="Arial"/>
                </a:rPr>
                <a:t>Stockport NHS Foundation Trust</a:t>
              </a:r>
            </a:p>
          </p:txBody>
        </p:sp>
      </p:grpSp>
      <p:grpSp>
        <p:nvGrpSpPr>
          <p:cNvPr id="4" name="Group 3"/>
          <p:cNvGrpSpPr/>
          <p:nvPr/>
        </p:nvGrpSpPr>
        <p:grpSpPr>
          <a:xfrm>
            <a:off x="868413" y="3297221"/>
            <a:ext cx="7586531" cy="1590142"/>
            <a:chOff x="324128" y="3855514"/>
            <a:chExt cx="5331855" cy="1127656"/>
          </a:xfrm>
        </p:grpSpPr>
        <p:grpSp>
          <p:nvGrpSpPr>
            <p:cNvPr id="25" name="Group 24"/>
            <p:cNvGrpSpPr/>
            <p:nvPr/>
          </p:nvGrpSpPr>
          <p:grpSpPr>
            <a:xfrm>
              <a:off x="324128" y="3855516"/>
              <a:ext cx="1051865" cy="1127654"/>
              <a:chOff x="326770" y="1216857"/>
              <a:chExt cx="1006878" cy="457197"/>
            </a:xfrm>
          </p:grpSpPr>
          <p:sp>
            <p:nvSpPr>
              <p:cNvPr id="26" name="Rectangle 25"/>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Impact</a:t>
                </a:r>
              </a:p>
            </p:txBody>
          </p:sp>
          <p:sp>
            <p:nvSpPr>
              <p:cNvPr id="27" name="Rectangle 26"/>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8" name="Rectangle 27"/>
            <p:cNvSpPr/>
            <p:nvPr/>
          </p:nvSpPr>
          <p:spPr bwMode="auto">
            <a:xfrm>
              <a:off x="1375993" y="3855514"/>
              <a:ext cx="4279990"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spcBef>
                  <a:spcPts val="200"/>
                </a:spcBef>
                <a:buFont typeface="Arial,Sans-Serif" panose="020B0604020202020204" pitchFamily="34" charset="0"/>
                <a:buChar char="•"/>
              </a:pPr>
              <a:r>
                <a:rPr lang="en-GB" sz="1200" kern="0" dirty="0">
                  <a:solidFill>
                    <a:srgbClr val="000000"/>
                  </a:solidFill>
                  <a:ea typeface="+mn-lt"/>
                  <a:cs typeface="+mn-lt"/>
                </a:rPr>
                <a:t>Staff responded positively, with trial feedback that 94% found the gowns to be clinically acceptable, and 96% stating they provided excellent or satisfactory protection levels. Ease of donning gowns, and sizing also ranked high.</a:t>
              </a:r>
              <a:endParaRPr lang="en-US" dirty="0"/>
            </a:p>
            <a:p>
              <a:pPr marL="171450" indent="-171450">
                <a:spcBef>
                  <a:spcPts val="200"/>
                </a:spcBef>
                <a:buFont typeface="Arial,Sans-Serif" panose="020B0604020202020204" pitchFamily="34" charset="0"/>
                <a:buChar char="•"/>
              </a:pPr>
              <a:r>
                <a:rPr lang="en-GB" sz="1200" kern="0" dirty="0">
                  <a:ea typeface="Open Sans"/>
                  <a:cs typeface="+mn-lt"/>
                </a:rPr>
                <a:t>The </a:t>
              </a:r>
              <a:r>
                <a:rPr lang="en-GB" sz="1200" kern="0" dirty="0">
                  <a:solidFill>
                    <a:srgbClr val="000000"/>
                  </a:solidFill>
                  <a:ea typeface="Open Sans"/>
                  <a:cs typeface="Arial"/>
                </a:rPr>
                <a:t>switch from 45k single use gowns, to 45k uses of reusable gowns saved 5.2 tonnes of clinical waste, 14.4 tonnes of CO</a:t>
              </a:r>
              <a:r>
                <a:rPr lang="en-GB" sz="1200" kern="0" baseline="-25000" dirty="0">
                  <a:solidFill>
                    <a:srgbClr val="000000"/>
                  </a:solidFill>
                  <a:ea typeface="Open Sans"/>
                  <a:cs typeface="Arial"/>
                </a:rPr>
                <a:t>2</a:t>
              </a:r>
              <a:r>
                <a:rPr lang="en-GB" sz="1200" kern="0" dirty="0">
                  <a:solidFill>
                    <a:srgbClr val="000000"/>
                  </a:solidFill>
                  <a:ea typeface="Open Sans"/>
                  <a:cs typeface="Arial"/>
                </a:rPr>
                <a:t> and £18.7k per annum, including VAT reclaim on the reusable gowns and clinical waste costs.</a:t>
              </a:r>
            </a:p>
            <a:p>
              <a:pPr marL="171450" indent="-171450">
                <a:spcBef>
                  <a:spcPts val="200"/>
                </a:spcBef>
                <a:buFont typeface="Arial" panose="020B0604020202020204" pitchFamily="34" charset="0"/>
                <a:buChar char="•"/>
              </a:pPr>
              <a:r>
                <a:rPr lang="en-GB" sz="1200" kern="0" dirty="0">
                  <a:solidFill>
                    <a:srgbClr val="000000"/>
                  </a:solidFill>
                  <a:ea typeface="Open Sans"/>
                  <a:cs typeface="Arial"/>
                </a:rPr>
                <a:t>Rated for 75 x decontamination and sterilisation, RFID asset tagging to trace the number of washes, 2 days stock onsite and daily deliveries providing resilience.</a:t>
              </a:r>
              <a:endParaRPr lang="en-GB" dirty="0">
                <a:solidFill>
                  <a:srgbClr val="000000"/>
                </a:solidFill>
                <a:ea typeface="Open Sans"/>
                <a:cs typeface="Arial"/>
              </a:endParaRPr>
            </a:p>
          </p:txBody>
        </p:sp>
      </p:grpSp>
      <p:grpSp>
        <p:nvGrpSpPr>
          <p:cNvPr id="7" name="Group 6"/>
          <p:cNvGrpSpPr/>
          <p:nvPr/>
        </p:nvGrpSpPr>
        <p:grpSpPr>
          <a:xfrm>
            <a:off x="868413" y="4949010"/>
            <a:ext cx="7568617" cy="1376040"/>
            <a:chOff x="324129" y="5073695"/>
            <a:chExt cx="5340502" cy="1127655"/>
          </a:xfrm>
        </p:grpSpPr>
        <p:grpSp>
          <p:nvGrpSpPr>
            <p:cNvPr id="33" name="Group 32"/>
            <p:cNvGrpSpPr/>
            <p:nvPr/>
          </p:nvGrpSpPr>
          <p:grpSpPr>
            <a:xfrm>
              <a:off x="324129" y="5073696"/>
              <a:ext cx="1051864" cy="1127654"/>
              <a:chOff x="326770" y="1216857"/>
              <a:chExt cx="965003" cy="457197"/>
            </a:xfrm>
          </p:grpSpPr>
          <p:sp>
            <p:nvSpPr>
              <p:cNvPr id="34" name="Rectangle 33"/>
              <p:cNvSpPr/>
              <p:nvPr/>
            </p:nvSpPr>
            <p:spPr bwMode="auto">
              <a:xfrm>
                <a:off x="326770" y="1216857"/>
                <a:ext cx="965003"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Lessons</a:t>
                </a:r>
                <a:r>
                  <a:rPr kumimoji="0" lang="en-GB" sz="1200" b="1" i="0" u="none" strike="noStrike" cap="none" normalizeH="0">
                    <a:effectLst/>
                    <a:latin typeface="+mn-lt"/>
                    <a:cs typeface="+mn-cs"/>
                  </a:rPr>
                  <a:t> learned</a:t>
                </a:r>
                <a:endParaRPr lang="en-GB" sz="1200" b="1" i="0" u="none" strike="noStrike" cap="none" normalizeH="0" baseline="0">
                  <a:effectLst/>
                  <a:latin typeface="+mn-lt"/>
                  <a:cs typeface="Arial"/>
                </a:endParaRPr>
              </a:p>
            </p:txBody>
          </p:sp>
          <p:sp>
            <p:nvSpPr>
              <p:cNvPr id="35" name="Rectangle 34"/>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36" name="Rectangle 35"/>
            <p:cNvSpPr/>
            <p:nvPr/>
          </p:nvSpPr>
          <p:spPr bwMode="auto">
            <a:xfrm>
              <a:off x="1375993" y="5073695"/>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spcBef>
                  <a:spcPts val="200"/>
                </a:spcBef>
                <a:buFont typeface="Arial" panose="020B0604020202020204" pitchFamily="34" charset="0"/>
                <a:buChar char="•"/>
              </a:pPr>
              <a:r>
                <a:rPr lang="en-GB" sz="1200">
                  <a:cs typeface="Arial"/>
                </a:rPr>
                <a:t>The switch helped the trust through supply challenges during COVID, providing more resilience of supply and avoiding the costs increase of single use items.</a:t>
              </a:r>
              <a:endParaRPr lang="en-US">
                <a:cs typeface="Arial"/>
              </a:endParaRPr>
            </a:p>
            <a:p>
              <a:pPr marL="171450" indent="-171450">
                <a:spcBef>
                  <a:spcPts val="200"/>
                </a:spcBef>
                <a:buFont typeface="Arial" panose="020B0604020202020204" pitchFamily="34" charset="0"/>
                <a:buChar char="•"/>
              </a:pPr>
              <a:r>
                <a:rPr lang="en-GB" sz="1200">
                  <a:cs typeface="Arial"/>
                </a:rPr>
                <a:t>Pre rollout staff education helped them to understand the significant changes in technology, with today's gowns certified as medical devices. </a:t>
              </a:r>
            </a:p>
            <a:p>
              <a:pPr marL="171450" indent="-171450">
                <a:spcBef>
                  <a:spcPts val="200"/>
                </a:spcBef>
                <a:buFont typeface="Arial" panose="020B0604020202020204" pitchFamily="34" charset="0"/>
                <a:buChar char="•"/>
              </a:pPr>
              <a:r>
                <a:rPr lang="en-GB" sz="1200">
                  <a:cs typeface="Arial"/>
                </a:rPr>
                <a:t>Ongoing education on following sterile laundry SOPs to reduce stock losses and improve carbon savings by reducing the incorrect disposal of soiled items as clinical waste is needed.</a:t>
              </a:r>
              <a:endParaRPr lang="en-GB">
                <a:cs typeface="Arial"/>
              </a:endParaRPr>
            </a:p>
          </p:txBody>
        </p:sp>
      </p:grpSp>
      <p:grpSp>
        <p:nvGrpSpPr>
          <p:cNvPr id="8" name="Group 7"/>
          <p:cNvGrpSpPr/>
          <p:nvPr/>
        </p:nvGrpSpPr>
        <p:grpSpPr>
          <a:xfrm>
            <a:off x="868414" y="1760089"/>
            <a:ext cx="7569492" cy="625686"/>
            <a:chOff x="324128" y="1394271"/>
            <a:chExt cx="5340503" cy="1127656"/>
          </a:xfrm>
        </p:grpSpPr>
        <p:grpSp>
          <p:nvGrpSpPr>
            <p:cNvPr id="53" name="Group 52"/>
            <p:cNvGrpSpPr/>
            <p:nvPr/>
          </p:nvGrpSpPr>
          <p:grpSpPr>
            <a:xfrm>
              <a:off x="324128" y="1394273"/>
              <a:ext cx="1062008" cy="1127654"/>
              <a:chOff x="326770" y="1216857"/>
              <a:chExt cx="1016587" cy="457197"/>
            </a:xfrm>
          </p:grpSpPr>
          <p:sp>
            <p:nvSpPr>
              <p:cNvPr id="54" name="Rectangle 53"/>
              <p:cNvSpPr/>
              <p:nvPr/>
            </p:nvSpPr>
            <p:spPr bwMode="auto">
              <a:xfrm>
                <a:off x="336480"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Issue</a:t>
                </a:r>
              </a:p>
            </p:txBody>
          </p:sp>
          <p:sp>
            <p:nvSpPr>
              <p:cNvPr id="55" name="Rectangle 54"/>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56" name="Rectangle 55"/>
            <p:cNvSpPr/>
            <p:nvPr/>
          </p:nvSpPr>
          <p:spPr bwMode="auto">
            <a:xfrm>
              <a:off x="1375993" y="1394271"/>
              <a:ext cx="4288638" cy="1127654"/>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buFont typeface="Arial"/>
                <a:buChar char="•"/>
              </a:pPr>
              <a:r>
                <a:rPr lang="en-GB" sz="1200" kern="0">
                  <a:solidFill>
                    <a:srgbClr val="000000"/>
                  </a:solidFill>
                  <a:ea typeface="Open Sans"/>
                  <a:cs typeface="Open Sans"/>
                </a:rPr>
                <a:t>The trust’s main site Stepping Hill </a:t>
              </a:r>
              <a:r>
                <a:rPr lang="en-GB" sz="1200" kern="0">
                  <a:solidFill>
                    <a:srgbClr val="000000"/>
                  </a:solidFill>
                  <a:ea typeface="Open Sans"/>
                  <a:cs typeface="Arial"/>
                </a:rPr>
                <a:t>Hospital </a:t>
              </a:r>
              <a:r>
                <a:rPr lang="en-GB" sz="1200" kern="0">
                  <a:solidFill>
                    <a:srgbClr val="000000"/>
                  </a:solidFill>
                  <a:ea typeface="Open Sans"/>
                  <a:cs typeface="Open Sans"/>
                </a:rPr>
                <a:t>treats over 500k patients per year, including one of the largest orthopaedic services in the UK, generating significant volumes of clinical waste annually (approx. 700 Tonnes), largely from its theatres.</a:t>
              </a:r>
            </a:p>
          </p:txBody>
        </p:sp>
      </p:grpSp>
      <p:grpSp>
        <p:nvGrpSpPr>
          <p:cNvPr id="6" name="Group 5"/>
          <p:cNvGrpSpPr/>
          <p:nvPr/>
        </p:nvGrpSpPr>
        <p:grpSpPr>
          <a:xfrm>
            <a:off x="868414" y="2434288"/>
            <a:ext cx="7586488" cy="792642"/>
            <a:chOff x="324128" y="2637339"/>
            <a:chExt cx="5340503" cy="1144024"/>
          </a:xfrm>
        </p:grpSpPr>
        <p:grpSp>
          <p:nvGrpSpPr>
            <p:cNvPr id="57" name="Group 56"/>
            <p:cNvGrpSpPr/>
            <p:nvPr/>
          </p:nvGrpSpPr>
          <p:grpSpPr>
            <a:xfrm>
              <a:off x="324128" y="2637339"/>
              <a:ext cx="1051865" cy="1144024"/>
              <a:chOff x="326770" y="1216857"/>
              <a:chExt cx="1006878" cy="463834"/>
            </a:xfrm>
          </p:grpSpPr>
          <p:sp>
            <p:nvSpPr>
              <p:cNvPr id="58" name="Rectangle 57"/>
              <p:cNvSpPr/>
              <p:nvPr/>
            </p:nvSpPr>
            <p:spPr bwMode="auto">
              <a:xfrm>
                <a:off x="326771" y="1223494"/>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Action</a:t>
                </a:r>
              </a:p>
            </p:txBody>
          </p:sp>
          <p:sp>
            <p:nvSpPr>
              <p:cNvPr id="59" name="Rectangle 5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60" name="Rectangle 59"/>
            <p:cNvSpPr/>
            <p:nvPr/>
          </p:nvSpPr>
          <p:spPr bwMode="auto">
            <a:xfrm>
              <a:off x="1375993" y="2652949"/>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spcBef>
                  <a:spcPts val="200"/>
                </a:spcBef>
                <a:buFont typeface="Arial"/>
                <a:buChar char="•"/>
              </a:pPr>
              <a:r>
                <a:rPr lang="en-GB" sz="1200" kern="0">
                  <a:solidFill>
                    <a:srgbClr val="000000"/>
                  </a:solidFill>
                  <a:ea typeface="Open Sans"/>
                  <a:cs typeface="Arial"/>
                </a:rPr>
                <a:t>Sterile reusable gowns were trialled in multiple theatres, ophthalmology and maternity wards, to gather staff feedback in preparation for roll out.</a:t>
              </a:r>
              <a:endParaRPr lang="en-US">
                <a:solidFill>
                  <a:srgbClr val="000000"/>
                </a:solidFill>
                <a:highlight>
                  <a:srgbClr val="FFFF00"/>
                </a:highlight>
                <a:ea typeface="Open Sans"/>
                <a:cs typeface="Arial"/>
              </a:endParaRPr>
            </a:p>
            <a:p>
              <a:pPr marL="171450" indent="-171450">
                <a:spcBef>
                  <a:spcPts val="200"/>
                </a:spcBef>
                <a:buFont typeface="Arial"/>
                <a:buChar char="•"/>
              </a:pPr>
              <a:r>
                <a:rPr lang="en-GB" sz="1200" kern="0">
                  <a:solidFill>
                    <a:srgbClr val="000000"/>
                  </a:solidFill>
                  <a:ea typeface="Open Sans"/>
                  <a:cs typeface="Arial"/>
                </a:rPr>
                <a:t>A show and tell day for staff helped to educate them about gown protection and use prior to rollout across all departments</a:t>
              </a:r>
              <a:r>
                <a:rPr lang="en-GB" sz="1200" kern="0">
                  <a:ea typeface="Open Sans"/>
                  <a:cs typeface="+mn-lt"/>
                </a:rPr>
                <a:t>, including some of Orthopaedics.</a:t>
              </a:r>
              <a:endParaRPr lang="en-GB" sz="1200" kern="0">
                <a:ea typeface="+mn-lt"/>
                <a:cs typeface="+mn-lt"/>
              </a:endParaRPr>
            </a:p>
          </p:txBody>
        </p:sp>
      </p:grpSp>
      <p:sp>
        <p:nvSpPr>
          <p:cNvPr id="3" name="Rectangle: Rounded Corners 2">
            <a:extLst>
              <a:ext uri="{FF2B5EF4-FFF2-40B4-BE49-F238E27FC236}">
                <a16:creationId xmlns:a16="http://schemas.microsoft.com/office/drawing/2014/main" id="{C380080F-9E0E-41D3-B5AD-5CAE4F81EFC4}"/>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BC758420-B5C1-42BE-B935-C27E0B5C43FA}"/>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10" name="Rectangle: Rounded Corners 9">
            <a:extLst>
              <a:ext uri="{FF2B5EF4-FFF2-40B4-BE49-F238E27FC236}">
                <a16:creationId xmlns:a16="http://schemas.microsoft.com/office/drawing/2014/main" id="{B515B129-FA3A-4753-821D-B06A8CAA1F8A}"/>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13" name="Rectangle: Rounded Corners 12">
            <a:extLst>
              <a:ext uri="{FF2B5EF4-FFF2-40B4-BE49-F238E27FC236}">
                <a16:creationId xmlns:a16="http://schemas.microsoft.com/office/drawing/2014/main" id="{C02C0268-37CD-4DF6-A90D-F149E85C6324}"/>
              </a:ext>
            </a:extLst>
          </p:cNvPr>
          <p:cNvSpPr/>
          <p:nvPr/>
        </p:nvSpPr>
        <p:spPr bwMode="auto">
          <a:xfrm>
            <a:off x="-180575" y="4336538"/>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4" name="Rectangle: Rounded Corners 13">
            <a:extLst>
              <a:ext uri="{FF2B5EF4-FFF2-40B4-BE49-F238E27FC236}">
                <a16:creationId xmlns:a16="http://schemas.microsoft.com/office/drawing/2014/main" id="{283A3D28-1CCA-4C14-BCE0-4B76062655AF}"/>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15" name="Text Placeholder 2">
            <a:extLst>
              <a:ext uri="{FF2B5EF4-FFF2-40B4-BE49-F238E27FC236}">
                <a16:creationId xmlns:a16="http://schemas.microsoft.com/office/drawing/2014/main" id="{EA4F87A5-7A26-46F5-927C-AF44D8EA602C}"/>
              </a:ext>
            </a:extLst>
          </p:cNvPr>
          <p:cNvSpPr>
            <a:spLocks noGrp="1"/>
          </p:cNvSpPr>
          <p:nvPr/>
        </p:nvSpPr>
        <p:spPr bwMode="auto">
          <a:xfrm>
            <a:off x="326770" y="749106"/>
            <a:ext cx="9969231" cy="541902"/>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20000"/>
              </a:spcBef>
              <a:spcAft>
                <a:spcPct val="0"/>
              </a:spcAft>
              <a:defRPr lang="en-US" sz="1400" b="0" kern="0" dirty="0" smtClean="0">
                <a:solidFill>
                  <a:schemeClr val="tx1">
                    <a:lumMod val="50000"/>
                    <a:lumOff val="50000"/>
                  </a:schemeClr>
                </a:solidFill>
                <a:latin typeface="+mj-lt"/>
                <a:ea typeface="+mj-ea"/>
                <a:cs typeface="+mj-cs"/>
              </a:defRPr>
            </a:lvl1pPr>
            <a:lvl2pPr marL="444500" indent="-222250" algn="l" defTabSz="889000" rtl="0" eaLnBrk="1" fontAlgn="base" hangingPunct="1">
              <a:spcBef>
                <a:spcPct val="20000"/>
              </a:spcBef>
              <a:spcAft>
                <a:spcPct val="0"/>
              </a:spcAft>
              <a:buClrTx/>
              <a:buChar char="•"/>
              <a:defRPr lang="en-US" sz="1600" b="0" kern="1200" dirty="0" smtClean="0">
                <a:solidFill>
                  <a:schemeClr val="tx2"/>
                </a:solidFill>
                <a:latin typeface="Trebuchet MS" pitchFamily="34" charset="0"/>
                <a:ea typeface="+mn-ea"/>
                <a:cs typeface="Arial" charset="0"/>
              </a:defRPr>
            </a:lvl2pPr>
            <a:lvl3pPr marL="889000" indent="-222250" algn="l" defTabSz="889000" rtl="0" eaLnBrk="1" fontAlgn="base" hangingPunct="1">
              <a:spcBef>
                <a:spcPct val="20000"/>
              </a:spcBef>
              <a:spcAft>
                <a:spcPct val="0"/>
              </a:spcAft>
              <a:buClrTx/>
              <a:buFont typeface="Arial" panose="020B0604020202020204" pitchFamily="34" charset="0"/>
              <a:buChar char="•"/>
              <a:defRPr lang="en-US" sz="1600" b="0" kern="1200" dirty="0" smtClean="0">
                <a:solidFill>
                  <a:schemeClr val="tx2"/>
                </a:solidFill>
                <a:latin typeface="Trebuchet MS" pitchFamily="34" charset="0"/>
                <a:ea typeface="+mn-ea"/>
                <a:cs typeface="Arial" charset="0"/>
              </a:defRPr>
            </a:lvl3pPr>
            <a:lvl4pPr marL="1338263" indent="-227013" algn="l" defTabSz="889000" rtl="0" eaLnBrk="1" fontAlgn="base" hangingPunct="1">
              <a:spcBef>
                <a:spcPct val="20000"/>
              </a:spcBef>
              <a:spcAft>
                <a:spcPct val="0"/>
              </a:spcAft>
              <a:buClrTx/>
              <a:buFont typeface="Trebuchet MS" pitchFamily="34" charset="0"/>
              <a:buChar char="–"/>
              <a:defRPr lang="en-US" sz="1600" b="0" kern="1200" dirty="0" smtClean="0">
                <a:solidFill>
                  <a:schemeClr val="tx2"/>
                </a:solidFill>
                <a:latin typeface="Trebuchet MS" pitchFamily="34" charset="0"/>
                <a:ea typeface="+mn-ea"/>
                <a:cs typeface="Arial" charset="0"/>
              </a:defRPr>
            </a:lvl4pPr>
            <a:lvl5pPr marL="1998663" indent="-220663" algn="l" defTabSz="889000" rtl="0" eaLnBrk="1" fontAlgn="base" hangingPunct="1">
              <a:spcBef>
                <a:spcPct val="20000"/>
              </a:spcBef>
              <a:spcAft>
                <a:spcPct val="0"/>
              </a:spcAft>
              <a:buClrTx/>
              <a:buFont typeface="Trebuchet MS" pitchFamily="34" charset="0"/>
              <a:buChar char="–"/>
              <a:defRPr lang="en-GB" sz="1600" b="0" kern="1200" dirty="0">
                <a:solidFill>
                  <a:schemeClr val="tx2"/>
                </a:solidFill>
                <a:latin typeface="Trebuchet MS" pitchFamily="34" charset="0"/>
                <a:ea typeface="+mn-ea"/>
                <a:cs typeface="Arial" charset="0"/>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ts val="0"/>
              </a:spcBef>
              <a:spcAft>
                <a:spcPts val="0"/>
              </a:spcAft>
            </a:pPr>
            <a:r>
              <a:rPr lang="en-GB" dirty="0">
                <a:cs typeface="Arial"/>
              </a:rPr>
              <a:t>Seeking to improve cost efficiency, reduce carbon and the volume of clinical waste, Stockport Foundation Trust introduced </a:t>
            </a:r>
            <a:r>
              <a:rPr lang="en-GB">
                <a:cs typeface="Arial"/>
              </a:rPr>
              <a:t>sterile surgical reusable gowns at its main site Stepping Hill Hospital in 2019 and continues to use them.</a:t>
            </a:r>
            <a:endParaRPr lang="en-US">
              <a:cs typeface="Arial"/>
            </a:endParaRPr>
          </a:p>
        </p:txBody>
      </p:sp>
      <p:pic>
        <p:nvPicPr>
          <p:cNvPr id="39" name="Picture 38" descr="A blue and white logo&#10;&#10;Description automatically generated">
            <a:extLst>
              <a:ext uri="{FF2B5EF4-FFF2-40B4-BE49-F238E27FC236}">
                <a16:creationId xmlns:a16="http://schemas.microsoft.com/office/drawing/2014/main" id="{D8F934B0-A75F-B623-8521-78834C32941F}"/>
              </a:ext>
            </a:extLst>
          </p:cNvPr>
          <p:cNvPicPr>
            <a:picLocks noChangeAspect="1"/>
          </p:cNvPicPr>
          <p:nvPr/>
        </p:nvPicPr>
        <p:blipFill>
          <a:blip r:embed="rId3"/>
          <a:stretch>
            <a:fillRect/>
          </a:stretch>
        </p:blipFill>
        <p:spPr>
          <a:xfrm>
            <a:off x="9735284" y="5162211"/>
            <a:ext cx="2000250" cy="1171575"/>
          </a:xfrm>
          <a:prstGeom prst="rect">
            <a:avLst/>
          </a:prstGeom>
          <a:ln>
            <a:noFill/>
          </a:ln>
        </p:spPr>
      </p:pic>
      <p:pic>
        <p:nvPicPr>
          <p:cNvPr id="16" name="Picture 15" descr="A person in a blue gown&#10;&#10;Description automatically generated">
            <a:extLst>
              <a:ext uri="{FF2B5EF4-FFF2-40B4-BE49-F238E27FC236}">
                <a16:creationId xmlns:a16="http://schemas.microsoft.com/office/drawing/2014/main" id="{4CBEAFE1-4A61-1569-C529-84AF73A6C243}"/>
              </a:ext>
            </a:extLst>
          </p:cNvPr>
          <p:cNvPicPr>
            <a:picLocks noChangeAspect="1"/>
          </p:cNvPicPr>
          <p:nvPr/>
        </p:nvPicPr>
        <p:blipFill rotWithShape="1">
          <a:blip r:embed="rId4"/>
          <a:srcRect t="-150" r="833" b="3406"/>
          <a:stretch/>
        </p:blipFill>
        <p:spPr>
          <a:xfrm>
            <a:off x="8566123" y="1497311"/>
            <a:ext cx="1478881" cy="3896267"/>
          </a:xfrm>
          <a:prstGeom prst="rect">
            <a:avLst/>
          </a:prstGeom>
        </p:spPr>
      </p:pic>
      <p:sp>
        <p:nvSpPr>
          <p:cNvPr id="17" name="TextBox 16">
            <a:extLst>
              <a:ext uri="{FF2B5EF4-FFF2-40B4-BE49-F238E27FC236}">
                <a16:creationId xmlns:a16="http://schemas.microsoft.com/office/drawing/2014/main" id="{56ECE1EC-76C7-1177-A2B6-5E35A690A74B}"/>
              </a:ext>
            </a:extLst>
          </p:cNvPr>
          <p:cNvSpPr txBox="1"/>
          <p:nvPr/>
        </p:nvSpPr>
        <p:spPr>
          <a:xfrm>
            <a:off x="9914412" y="2001020"/>
            <a:ext cx="188118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Arial"/>
              </a:rPr>
              <a:t>'Our staff and consultants have responded positively to the switch, and we have benefited from cost savings' </a:t>
            </a:r>
          </a:p>
          <a:p>
            <a:pPr algn="r"/>
            <a:endParaRPr lang="en-GB" sz="1400" dirty="0">
              <a:cs typeface="Arial"/>
            </a:endParaRPr>
          </a:p>
          <a:p>
            <a:pPr algn="r"/>
            <a:r>
              <a:rPr lang="en-GB" sz="1400" dirty="0">
                <a:cs typeface="Arial"/>
              </a:rPr>
              <a:t>Bob Unwin </a:t>
            </a:r>
          </a:p>
          <a:p>
            <a:pPr algn="r"/>
            <a:r>
              <a:rPr lang="en-GB" sz="1400" dirty="0">
                <a:cs typeface="Arial"/>
              </a:rPr>
              <a:t>SNHSFT Directorate Manager</a:t>
            </a:r>
            <a:endParaRPr lang="en-GB" sz="1400" dirty="0">
              <a:latin typeface="+mn-lt"/>
              <a:cs typeface="Arial"/>
            </a:endParaRPr>
          </a:p>
        </p:txBody>
      </p:sp>
    </p:spTree>
    <p:extLst>
      <p:ext uri="{BB962C8B-B14F-4D97-AF65-F5344CB8AC3E}">
        <p14:creationId xmlns:p14="http://schemas.microsoft.com/office/powerpoint/2010/main" val="413602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Royal Papworth reusable isolation gowns</a:t>
            </a:r>
          </a:p>
        </p:txBody>
      </p:sp>
      <p:grpSp>
        <p:nvGrpSpPr>
          <p:cNvPr id="9" name="Group 8"/>
          <p:cNvGrpSpPr/>
          <p:nvPr/>
        </p:nvGrpSpPr>
        <p:grpSpPr>
          <a:xfrm>
            <a:off x="873365" y="1357641"/>
            <a:ext cx="7586031" cy="367177"/>
            <a:chOff x="326769" y="875080"/>
            <a:chExt cx="5337862" cy="367177"/>
          </a:xfrm>
        </p:grpSpPr>
        <p:grpSp>
          <p:nvGrpSpPr>
            <p:cNvPr id="11" name="Group 10"/>
            <p:cNvGrpSpPr/>
            <p:nvPr/>
          </p:nvGrpSpPr>
          <p:grpSpPr>
            <a:xfrm>
              <a:off x="326769" y="875080"/>
              <a:ext cx="1049224" cy="367177"/>
              <a:chOff x="326770" y="1216857"/>
              <a:chExt cx="1051864" cy="457197"/>
            </a:xfrm>
          </p:grpSpPr>
          <p:sp>
            <p:nvSpPr>
              <p:cNvPr id="12" name="Rectangle 11"/>
              <p:cNvSpPr/>
              <p:nvPr/>
            </p:nvSpPr>
            <p:spPr bwMode="auto">
              <a:xfrm>
                <a:off x="326770" y="1216857"/>
                <a:ext cx="1051864"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lang="en-GB" sz="1200" b="1"/>
                  <a:t>Organisation</a:t>
                </a:r>
                <a:endParaRPr lang="en-GB" sz="1200" b="1" i="0" u="none" strike="noStrike" cap="none" normalizeH="0" baseline="0">
                  <a:solidFill>
                    <a:schemeClr val="tx1"/>
                  </a:solidFill>
                  <a:effectLst/>
                  <a:latin typeface="+mn-lt"/>
                  <a:cs typeface="Arial"/>
                </a:endParaRPr>
              </a:p>
            </p:txBody>
          </p:sp>
          <p:sp>
            <p:nvSpPr>
              <p:cNvPr id="19" name="Rectangle 1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0" name="Rectangle 19"/>
            <p:cNvSpPr/>
            <p:nvPr/>
          </p:nvSpPr>
          <p:spPr bwMode="auto">
            <a:xfrm>
              <a:off x="1378633" y="875080"/>
              <a:ext cx="4285998" cy="367177"/>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endParaRPr lang="en-GB" sz="1200" b="1" kern="0">
                <a:solidFill>
                  <a:schemeClr val="accent2">
                    <a:lumMod val="50000"/>
                  </a:schemeClr>
                </a:solidFill>
                <a:cs typeface="Arial"/>
              </a:endParaRPr>
            </a:p>
          </p:txBody>
        </p:sp>
      </p:grpSp>
      <p:grpSp>
        <p:nvGrpSpPr>
          <p:cNvPr id="4" name="Group 3"/>
          <p:cNvGrpSpPr/>
          <p:nvPr/>
        </p:nvGrpSpPr>
        <p:grpSpPr>
          <a:xfrm>
            <a:off x="863739" y="4348846"/>
            <a:ext cx="7589785" cy="887552"/>
            <a:chOff x="324128" y="3855514"/>
            <a:chExt cx="5331855" cy="1127656"/>
          </a:xfrm>
        </p:grpSpPr>
        <p:grpSp>
          <p:nvGrpSpPr>
            <p:cNvPr id="25" name="Group 24"/>
            <p:cNvGrpSpPr/>
            <p:nvPr/>
          </p:nvGrpSpPr>
          <p:grpSpPr>
            <a:xfrm>
              <a:off x="324128" y="3855516"/>
              <a:ext cx="1051865" cy="1127654"/>
              <a:chOff x="326770" y="1216857"/>
              <a:chExt cx="1006878" cy="457197"/>
            </a:xfrm>
          </p:grpSpPr>
          <p:sp>
            <p:nvSpPr>
              <p:cNvPr id="26" name="Rectangle 25"/>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Impact</a:t>
                </a:r>
              </a:p>
            </p:txBody>
          </p:sp>
          <p:sp>
            <p:nvSpPr>
              <p:cNvPr id="27" name="Rectangle 26"/>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8" name="Rectangle 27"/>
            <p:cNvSpPr/>
            <p:nvPr/>
          </p:nvSpPr>
          <p:spPr bwMode="auto">
            <a:xfrm>
              <a:off x="1375993" y="3855514"/>
              <a:ext cx="4279990"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buFont typeface="Arial" panose="020B0604020202020204" pitchFamily="34" charset="0"/>
                <a:buChar char="•"/>
              </a:pPr>
              <a:endParaRPr lang="en-GB" sz="1200" kern="0">
                <a:solidFill>
                  <a:srgbClr val="000000"/>
                </a:solidFill>
                <a:ea typeface="Open Sans"/>
                <a:cs typeface="Open Sans"/>
              </a:endParaRPr>
            </a:p>
          </p:txBody>
        </p:sp>
      </p:grpSp>
      <p:grpSp>
        <p:nvGrpSpPr>
          <p:cNvPr id="7" name="Group 6"/>
          <p:cNvGrpSpPr/>
          <p:nvPr/>
        </p:nvGrpSpPr>
        <p:grpSpPr>
          <a:xfrm>
            <a:off x="868413" y="5308537"/>
            <a:ext cx="7589784" cy="1039955"/>
            <a:chOff x="324129" y="5073695"/>
            <a:chExt cx="5340502" cy="1127655"/>
          </a:xfrm>
        </p:grpSpPr>
        <p:grpSp>
          <p:nvGrpSpPr>
            <p:cNvPr id="33" name="Group 32"/>
            <p:cNvGrpSpPr/>
            <p:nvPr/>
          </p:nvGrpSpPr>
          <p:grpSpPr>
            <a:xfrm>
              <a:off x="324129" y="5073696"/>
              <a:ext cx="1051864" cy="1127654"/>
              <a:chOff x="326770" y="1216857"/>
              <a:chExt cx="965003" cy="457197"/>
            </a:xfrm>
          </p:grpSpPr>
          <p:sp>
            <p:nvSpPr>
              <p:cNvPr id="34" name="Rectangle 33"/>
              <p:cNvSpPr/>
              <p:nvPr/>
            </p:nvSpPr>
            <p:spPr bwMode="auto">
              <a:xfrm>
                <a:off x="326770" y="1216857"/>
                <a:ext cx="965003"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Lessons</a:t>
                </a:r>
                <a:r>
                  <a:rPr kumimoji="0" lang="en-GB" sz="1200" b="1" i="0" u="none" strike="noStrike" cap="none" normalizeH="0">
                    <a:effectLst/>
                    <a:latin typeface="+mn-lt"/>
                    <a:cs typeface="+mn-cs"/>
                  </a:rPr>
                  <a:t> learned</a:t>
                </a:r>
                <a:endParaRPr lang="en-GB" sz="1200" b="1" i="0" u="none" strike="noStrike" cap="none" normalizeH="0" baseline="0">
                  <a:effectLst/>
                  <a:latin typeface="+mn-lt"/>
                  <a:cs typeface="Arial"/>
                </a:endParaRPr>
              </a:p>
            </p:txBody>
          </p:sp>
          <p:sp>
            <p:nvSpPr>
              <p:cNvPr id="35" name="Rectangle 34"/>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36" name="Rectangle 35"/>
            <p:cNvSpPr/>
            <p:nvPr/>
          </p:nvSpPr>
          <p:spPr bwMode="auto">
            <a:xfrm>
              <a:off x="1375993" y="5073695"/>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buFont typeface="Arial" panose="020B0604020202020204" pitchFamily="34" charset="0"/>
                <a:buChar char="•"/>
              </a:pPr>
              <a:endParaRPr lang="en-GB" sz="1200">
                <a:cs typeface="Arial"/>
              </a:endParaRPr>
            </a:p>
          </p:txBody>
        </p:sp>
      </p:grpSp>
      <p:grpSp>
        <p:nvGrpSpPr>
          <p:cNvPr id="8" name="Group 7"/>
          <p:cNvGrpSpPr/>
          <p:nvPr/>
        </p:nvGrpSpPr>
        <p:grpSpPr>
          <a:xfrm>
            <a:off x="868414" y="1815362"/>
            <a:ext cx="7589788" cy="933611"/>
            <a:chOff x="324128" y="1394271"/>
            <a:chExt cx="5340503" cy="1127656"/>
          </a:xfrm>
        </p:grpSpPr>
        <p:grpSp>
          <p:nvGrpSpPr>
            <p:cNvPr id="53" name="Group 52"/>
            <p:cNvGrpSpPr/>
            <p:nvPr/>
          </p:nvGrpSpPr>
          <p:grpSpPr>
            <a:xfrm>
              <a:off x="324128" y="1394273"/>
              <a:ext cx="1051865" cy="1127654"/>
              <a:chOff x="326770" y="1216857"/>
              <a:chExt cx="1006878" cy="457197"/>
            </a:xfrm>
          </p:grpSpPr>
          <p:sp>
            <p:nvSpPr>
              <p:cNvPr id="54" name="Rectangle 53"/>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Issue</a:t>
                </a:r>
              </a:p>
            </p:txBody>
          </p:sp>
          <p:sp>
            <p:nvSpPr>
              <p:cNvPr id="55" name="Rectangle 54"/>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56" name="Rectangle 55"/>
            <p:cNvSpPr/>
            <p:nvPr/>
          </p:nvSpPr>
          <p:spPr bwMode="auto">
            <a:xfrm>
              <a:off x="1375993" y="1394271"/>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endParaRPr lang="en-GB" sz="1200" kern="0">
                <a:solidFill>
                  <a:srgbClr val="000000"/>
                </a:solidFill>
                <a:ea typeface="Open Sans"/>
                <a:cs typeface="Open Sans"/>
              </a:endParaRPr>
            </a:p>
          </p:txBody>
        </p:sp>
      </p:grpSp>
      <p:grpSp>
        <p:nvGrpSpPr>
          <p:cNvPr id="6" name="Group 5"/>
          <p:cNvGrpSpPr/>
          <p:nvPr/>
        </p:nvGrpSpPr>
        <p:grpSpPr>
          <a:xfrm>
            <a:off x="863739" y="2824360"/>
            <a:ext cx="7589788" cy="1427617"/>
            <a:chOff x="324128" y="2637339"/>
            <a:chExt cx="5340503" cy="1128054"/>
          </a:xfrm>
        </p:grpSpPr>
        <p:grpSp>
          <p:nvGrpSpPr>
            <p:cNvPr id="57" name="Group 56"/>
            <p:cNvGrpSpPr/>
            <p:nvPr/>
          </p:nvGrpSpPr>
          <p:grpSpPr>
            <a:xfrm>
              <a:off x="324128" y="2637339"/>
              <a:ext cx="1051865" cy="1127654"/>
              <a:chOff x="326770" y="1216857"/>
              <a:chExt cx="1006878" cy="457197"/>
            </a:xfrm>
          </p:grpSpPr>
          <p:sp>
            <p:nvSpPr>
              <p:cNvPr id="58" name="Rectangle 57"/>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Action</a:t>
                </a:r>
              </a:p>
            </p:txBody>
          </p:sp>
          <p:sp>
            <p:nvSpPr>
              <p:cNvPr id="59" name="Rectangle 5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60" name="Rectangle 59"/>
            <p:cNvSpPr/>
            <p:nvPr/>
          </p:nvSpPr>
          <p:spPr bwMode="auto">
            <a:xfrm>
              <a:off x="1375993" y="2637738"/>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endParaRPr lang="en-GB" sz="1200" kern="0">
                <a:solidFill>
                  <a:srgbClr val="000000"/>
                </a:solidFill>
                <a:ea typeface="Open Sans"/>
                <a:cs typeface="Open Sans"/>
              </a:endParaRPr>
            </a:p>
          </p:txBody>
        </p:sp>
      </p:grpSp>
      <p:sp>
        <p:nvSpPr>
          <p:cNvPr id="3" name="Rectangle: Rounded Corners 2">
            <a:extLst>
              <a:ext uri="{FF2B5EF4-FFF2-40B4-BE49-F238E27FC236}">
                <a16:creationId xmlns:a16="http://schemas.microsoft.com/office/drawing/2014/main" id="{C380080F-9E0E-41D3-B5AD-5CAE4F81EFC4}"/>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BC758420-B5C1-42BE-B935-C27E0B5C43FA}"/>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10" name="Rectangle: Rounded Corners 9">
            <a:extLst>
              <a:ext uri="{FF2B5EF4-FFF2-40B4-BE49-F238E27FC236}">
                <a16:creationId xmlns:a16="http://schemas.microsoft.com/office/drawing/2014/main" id="{B515B129-FA3A-4753-821D-B06A8CAA1F8A}"/>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13" name="Rectangle: Rounded Corners 12">
            <a:extLst>
              <a:ext uri="{FF2B5EF4-FFF2-40B4-BE49-F238E27FC236}">
                <a16:creationId xmlns:a16="http://schemas.microsoft.com/office/drawing/2014/main" id="{C02C0268-37CD-4DF6-A90D-F149E85C6324}"/>
              </a:ext>
            </a:extLst>
          </p:cNvPr>
          <p:cNvSpPr/>
          <p:nvPr/>
        </p:nvSpPr>
        <p:spPr bwMode="auto">
          <a:xfrm>
            <a:off x="-180575" y="4336538"/>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4" name="Rectangle: Rounded Corners 13">
            <a:extLst>
              <a:ext uri="{FF2B5EF4-FFF2-40B4-BE49-F238E27FC236}">
                <a16:creationId xmlns:a16="http://schemas.microsoft.com/office/drawing/2014/main" id="{283A3D28-1CCA-4C14-BCE0-4B76062655AF}"/>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15" name="Text Placeholder 2">
            <a:extLst>
              <a:ext uri="{FF2B5EF4-FFF2-40B4-BE49-F238E27FC236}">
                <a16:creationId xmlns:a16="http://schemas.microsoft.com/office/drawing/2014/main" id="{EA4F87A5-7A26-46F5-927C-AF44D8EA602C}"/>
              </a:ext>
            </a:extLst>
          </p:cNvPr>
          <p:cNvSpPr>
            <a:spLocks noGrp="1"/>
          </p:cNvSpPr>
          <p:nvPr/>
        </p:nvSpPr>
        <p:spPr bwMode="auto">
          <a:xfrm>
            <a:off x="326770" y="642743"/>
            <a:ext cx="10039638" cy="541902"/>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20000"/>
              </a:spcBef>
              <a:spcAft>
                <a:spcPct val="0"/>
              </a:spcAft>
              <a:defRPr lang="en-US" sz="1400" b="0" kern="0" dirty="0" smtClean="0">
                <a:solidFill>
                  <a:schemeClr val="tx1">
                    <a:lumMod val="50000"/>
                    <a:lumOff val="50000"/>
                  </a:schemeClr>
                </a:solidFill>
                <a:latin typeface="+mj-lt"/>
                <a:ea typeface="+mj-ea"/>
                <a:cs typeface="+mj-cs"/>
              </a:defRPr>
            </a:lvl1pPr>
            <a:lvl2pPr marL="444500" indent="-222250" algn="l" defTabSz="889000" rtl="0" eaLnBrk="1" fontAlgn="base" hangingPunct="1">
              <a:spcBef>
                <a:spcPct val="20000"/>
              </a:spcBef>
              <a:spcAft>
                <a:spcPct val="0"/>
              </a:spcAft>
              <a:buClrTx/>
              <a:buChar char="•"/>
              <a:defRPr lang="en-US" sz="1600" b="0" kern="1200" dirty="0" smtClean="0">
                <a:solidFill>
                  <a:schemeClr val="tx2"/>
                </a:solidFill>
                <a:latin typeface="Trebuchet MS" pitchFamily="34" charset="0"/>
                <a:ea typeface="+mn-ea"/>
                <a:cs typeface="Arial" charset="0"/>
              </a:defRPr>
            </a:lvl2pPr>
            <a:lvl3pPr marL="889000" indent="-222250" algn="l" defTabSz="889000" rtl="0" eaLnBrk="1" fontAlgn="base" hangingPunct="1">
              <a:spcBef>
                <a:spcPct val="20000"/>
              </a:spcBef>
              <a:spcAft>
                <a:spcPct val="0"/>
              </a:spcAft>
              <a:buClrTx/>
              <a:buFont typeface="Arial" panose="020B0604020202020204" pitchFamily="34" charset="0"/>
              <a:buChar char="•"/>
              <a:defRPr lang="en-US" sz="1600" b="0" kern="1200" dirty="0" smtClean="0">
                <a:solidFill>
                  <a:schemeClr val="tx2"/>
                </a:solidFill>
                <a:latin typeface="Trebuchet MS" pitchFamily="34" charset="0"/>
                <a:ea typeface="+mn-ea"/>
                <a:cs typeface="Arial" charset="0"/>
              </a:defRPr>
            </a:lvl3pPr>
            <a:lvl4pPr marL="1338263" indent="-227013" algn="l" defTabSz="889000" rtl="0" eaLnBrk="1" fontAlgn="base" hangingPunct="1">
              <a:spcBef>
                <a:spcPct val="20000"/>
              </a:spcBef>
              <a:spcAft>
                <a:spcPct val="0"/>
              </a:spcAft>
              <a:buClrTx/>
              <a:buFont typeface="Trebuchet MS" pitchFamily="34" charset="0"/>
              <a:buChar char="–"/>
              <a:defRPr lang="en-US" sz="1600" b="0" kern="1200" dirty="0" smtClean="0">
                <a:solidFill>
                  <a:schemeClr val="tx2"/>
                </a:solidFill>
                <a:latin typeface="Trebuchet MS" pitchFamily="34" charset="0"/>
                <a:ea typeface="+mn-ea"/>
                <a:cs typeface="Arial" charset="0"/>
              </a:defRPr>
            </a:lvl4pPr>
            <a:lvl5pPr marL="1998663" indent="-220663" algn="l" defTabSz="889000" rtl="0" eaLnBrk="1" fontAlgn="base" hangingPunct="1">
              <a:spcBef>
                <a:spcPct val="20000"/>
              </a:spcBef>
              <a:spcAft>
                <a:spcPct val="0"/>
              </a:spcAft>
              <a:buClrTx/>
              <a:buFont typeface="Trebuchet MS" pitchFamily="34" charset="0"/>
              <a:buChar char="–"/>
              <a:defRPr lang="en-GB" sz="1600" b="0" kern="1200" dirty="0">
                <a:solidFill>
                  <a:schemeClr val="tx2"/>
                </a:solidFill>
                <a:latin typeface="Trebuchet MS" pitchFamily="34" charset="0"/>
                <a:ea typeface="+mn-ea"/>
                <a:cs typeface="Arial" charset="0"/>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a:t>In 2021 Royal Papworth designed and purchased reusable PPE gowns for isolation wards from a local supplier, saving £108k through a separate service contract, 126 tonnes CO</a:t>
            </a:r>
            <a:r>
              <a:rPr lang="en-GB" baseline="-25000"/>
              <a:t>2</a:t>
            </a:r>
            <a:r>
              <a:rPr lang="en-GB"/>
              <a:t>e and improved supply resilience during COVID-19 stock shortages.</a:t>
            </a:r>
            <a:endParaRPr lang="en-GB">
              <a:cs typeface="Arial"/>
            </a:endParaRPr>
          </a:p>
        </p:txBody>
      </p:sp>
      <p:sp>
        <p:nvSpPr>
          <p:cNvPr id="16" name="TextBox 15">
            <a:extLst>
              <a:ext uri="{FF2B5EF4-FFF2-40B4-BE49-F238E27FC236}">
                <a16:creationId xmlns:a16="http://schemas.microsoft.com/office/drawing/2014/main" id="{804FC422-125E-BEE3-B8DD-B38E6CEDD4CA}"/>
              </a:ext>
            </a:extLst>
          </p:cNvPr>
          <p:cNvSpPr txBox="1"/>
          <p:nvPr/>
        </p:nvSpPr>
        <p:spPr>
          <a:xfrm>
            <a:off x="2358623" y="1810261"/>
            <a:ext cx="6042734"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100">
                <a:cs typeface="Arial"/>
              </a:rPr>
              <a:t>Leading heart and lung hospital treating around 50,000 patients per year, operating 6 theatres and 300 beds, </a:t>
            </a:r>
            <a:r>
              <a:rPr lang="en-GB" sz="1100">
                <a:ea typeface="+mn-lt"/>
                <a:cs typeface="+mn-lt"/>
              </a:rPr>
              <a:t>using on average 2,200 gowns per week in ICU.</a:t>
            </a:r>
            <a:endParaRPr lang="en-GB" sz="1100">
              <a:cs typeface="Arial"/>
            </a:endParaRPr>
          </a:p>
          <a:p>
            <a:pPr marL="285750" indent="-285750">
              <a:buFont typeface="Arial,Sans-Serif" panose="020B0604020202020204" pitchFamily="34" charset="0"/>
              <a:buChar char="•"/>
            </a:pPr>
            <a:r>
              <a:rPr lang="en-GB" sz="1100">
                <a:ea typeface="+mn-lt"/>
                <a:cs typeface="+mn-lt"/>
              </a:rPr>
              <a:t>Reusable isolation gowns were sourced due to COVID-19 related supply</a:t>
            </a:r>
            <a:r>
              <a:rPr lang="en-GB" sz="1100">
                <a:cs typeface="Arial"/>
              </a:rPr>
              <a:t> shortages.</a:t>
            </a:r>
          </a:p>
          <a:p>
            <a:pPr marL="285750" indent="-285750">
              <a:buFont typeface="Arial,Sans-Serif" panose="020B0604020202020204" pitchFamily="34" charset="0"/>
              <a:buChar char="•"/>
            </a:pPr>
            <a:r>
              <a:rPr lang="en-GB" sz="1100">
                <a:cs typeface="Arial"/>
              </a:rPr>
              <a:t>Staff had experienced issues with previous disposable gowns with small sizing, discomfort </a:t>
            </a:r>
            <a:r>
              <a:rPr lang="en-GB" sz="1100">
                <a:ea typeface="+mn-lt"/>
                <a:cs typeface="+mn-lt"/>
              </a:rPr>
              <a:t>around the neck and sleeve area </a:t>
            </a:r>
            <a:r>
              <a:rPr lang="en-GB" sz="1100">
                <a:cs typeface="Arial"/>
              </a:rPr>
              <a:t>and tears. </a:t>
            </a:r>
            <a:endParaRPr lang="en-GB">
              <a:cs typeface="Arial"/>
            </a:endParaRPr>
          </a:p>
        </p:txBody>
      </p:sp>
      <p:sp>
        <p:nvSpPr>
          <p:cNvPr id="17" name="TextBox 16">
            <a:extLst>
              <a:ext uri="{FF2B5EF4-FFF2-40B4-BE49-F238E27FC236}">
                <a16:creationId xmlns:a16="http://schemas.microsoft.com/office/drawing/2014/main" id="{C4E7D9BC-83B9-F788-0312-6AF9493CDFF0}"/>
              </a:ext>
            </a:extLst>
          </p:cNvPr>
          <p:cNvSpPr txBox="1"/>
          <p:nvPr/>
        </p:nvSpPr>
        <p:spPr>
          <a:xfrm>
            <a:off x="2349818" y="2801935"/>
            <a:ext cx="605424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100">
                <a:cs typeface="Arial"/>
              </a:rPr>
              <a:t>Reusable splashproof non-sterile gowns were purchased for theatre staff (not including surgeons), </a:t>
            </a:r>
            <a:r>
              <a:rPr lang="en-GB" sz="1100">
                <a:ea typeface="+mn-lt"/>
                <a:cs typeface="+mn-lt"/>
              </a:rPr>
              <a:t>switching to large and x-large gowns to improve staff comfort, with a product life of 2 years.</a:t>
            </a:r>
          </a:p>
          <a:p>
            <a:pPr marL="285750" indent="-285750">
              <a:buFont typeface="Arial,Sans-Serif" panose="020B0604020202020204" pitchFamily="34" charset="0"/>
              <a:buChar char="•"/>
            </a:pPr>
            <a:r>
              <a:rPr lang="en-GB" sz="1100">
                <a:ea typeface="+mn-lt"/>
                <a:cs typeface="+mn-lt"/>
              </a:rPr>
              <a:t>Initial concerns of staff around stock availability and protection levels, were quickly addressed through</a:t>
            </a:r>
            <a:r>
              <a:rPr lang="en-GB" sz="1100">
                <a:cs typeface="Arial"/>
              </a:rPr>
              <a:t> product trials and information sessions.</a:t>
            </a:r>
            <a:endParaRPr lang="en-GB">
              <a:cs typeface="Arial"/>
            </a:endParaRPr>
          </a:p>
          <a:p>
            <a:pPr marL="285750" indent="-285750">
              <a:buFont typeface="Arial,Sans-Serif" panose="020B0604020202020204" pitchFamily="34" charset="0"/>
              <a:buChar char="•"/>
            </a:pPr>
            <a:r>
              <a:rPr lang="en-GB" sz="1100">
                <a:cs typeface="Arial"/>
              </a:rPr>
              <a:t>Staff were trained on donning, doffing and collection procedures at implementation.</a:t>
            </a:r>
            <a:endParaRPr lang="en-GB">
              <a:cs typeface="Arial"/>
            </a:endParaRPr>
          </a:p>
          <a:p>
            <a:pPr marL="285750" indent="-285750">
              <a:buFont typeface="Arial" panose="020B0604020202020204" pitchFamily="34" charset="0"/>
              <a:buChar char="•"/>
            </a:pPr>
            <a:r>
              <a:rPr lang="en-GB" sz="1100">
                <a:cs typeface="Arial"/>
              </a:rPr>
              <a:t>Repairs and additional splash proofing treatment was included in the gown cleaning service provision to extend the life of the gowns.</a:t>
            </a:r>
          </a:p>
        </p:txBody>
      </p:sp>
      <p:sp>
        <p:nvSpPr>
          <p:cNvPr id="18" name="TextBox 17">
            <a:extLst>
              <a:ext uri="{FF2B5EF4-FFF2-40B4-BE49-F238E27FC236}">
                <a16:creationId xmlns:a16="http://schemas.microsoft.com/office/drawing/2014/main" id="{C30653BE-9D9E-5B52-E8BA-4A2B078F53E1}"/>
              </a:ext>
            </a:extLst>
          </p:cNvPr>
          <p:cNvSpPr txBox="1"/>
          <p:nvPr/>
        </p:nvSpPr>
        <p:spPr>
          <a:xfrm>
            <a:off x="2360862" y="4437817"/>
            <a:ext cx="605424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100">
                <a:cs typeface="Arial"/>
              </a:rPr>
              <a:t>The switch saved 126 tonnes CO2e, 27 tonnes of waste, and £108k over 2 years</a:t>
            </a:r>
          </a:p>
          <a:p>
            <a:pPr marL="285750" indent="-285750">
              <a:buFont typeface="Arial" panose="020B0604020202020204" pitchFamily="34" charset="0"/>
              <a:buChar char="•"/>
            </a:pPr>
            <a:r>
              <a:rPr lang="en-GB" sz="1100">
                <a:cs typeface="Arial"/>
              </a:rPr>
              <a:t>Staff found the new gowns to be better on breathability, comfort and coverage.</a:t>
            </a:r>
          </a:p>
          <a:p>
            <a:pPr marL="285750" indent="-285750">
              <a:buFont typeface="Arial" panose="020B0604020202020204" pitchFamily="34" charset="0"/>
              <a:buChar char="•"/>
            </a:pPr>
            <a:r>
              <a:rPr lang="en-GB" sz="1100">
                <a:cs typeface="Arial"/>
              </a:rPr>
              <a:t>Staff experiencing protection levels via mock splash tests and trying on gowns enhanced their feeling of safety and confidence in the protection levels.</a:t>
            </a:r>
          </a:p>
        </p:txBody>
      </p:sp>
      <p:sp>
        <p:nvSpPr>
          <p:cNvPr id="21" name="TextBox 20">
            <a:extLst>
              <a:ext uri="{FF2B5EF4-FFF2-40B4-BE49-F238E27FC236}">
                <a16:creationId xmlns:a16="http://schemas.microsoft.com/office/drawing/2014/main" id="{F15D688B-FB0F-DBFA-5104-71C47DC3BCFC}"/>
              </a:ext>
            </a:extLst>
          </p:cNvPr>
          <p:cNvSpPr txBox="1"/>
          <p:nvPr/>
        </p:nvSpPr>
        <p:spPr>
          <a:xfrm>
            <a:off x="2358623" y="5274516"/>
            <a:ext cx="6067613"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100">
                <a:cs typeface="Arial"/>
              </a:rPr>
              <a:t>Supplier aftercare service levels for repairs, cleaning, stock management and material comfort/softness improving with time increased confidence in the gowns and service.</a:t>
            </a:r>
          </a:p>
          <a:p>
            <a:pPr marL="285750" indent="-285750">
              <a:buFont typeface="Arial" panose="020B0604020202020204" pitchFamily="34" charset="0"/>
              <a:buChar char="•"/>
            </a:pPr>
            <a:r>
              <a:rPr lang="en-GB" sz="1100">
                <a:cs typeface="Arial"/>
              </a:rPr>
              <a:t>Re-treatment of the gowns can be used to extend the life of the gowns.</a:t>
            </a:r>
          </a:p>
          <a:p>
            <a:pPr marL="285750" indent="-285750">
              <a:buFont typeface="Arial" panose="020B0604020202020204" pitchFamily="34" charset="0"/>
              <a:buChar char="•"/>
            </a:pPr>
            <a:r>
              <a:rPr lang="en-GB" sz="1100">
                <a:cs typeface="Arial"/>
              </a:rPr>
              <a:t>Including the used gown collection process in the cleaning contract (under PFI site management), would avoid the need for additional nursing staff time to support logistics.</a:t>
            </a:r>
          </a:p>
          <a:p>
            <a:pPr marL="285750" indent="-285750">
              <a:buFont typeface="Arial" panose="020B0604020202020204" pitchFamily="34" charset="0"/>
              <a:buChar char="•"/>
            </a:pPr>
            <a:r>
              <a:rPr lang="en-GB" sz="1100"/>
              <a:t>Consider extra time needed for gown collection when scoping out resourcing and contract requirements</a:t>
            </a:r>
            <a:endParaRPr lang="en-GB" sz="1100">
              <a:cs typeface="Arial"/>
            </a:endParaRPr>
          </a:p>
        </p:txBody>
      </p:sp>
      <p:pic>
        <p:nvPicPr>
          <p:cNvPr id="22" name="Picture 22" descr="A picture containing text&#10;&#10;Description automatically generated">
            <a:extLst>
              <a:ext uri="{FF2B5EF4-FFF2-40B4-BE49-F238E27FC236}">
                <a16:creationId xmlns:a16="http://schemas.microsoft.com/office/drawing/2014/main" id="{7A14C2F2-0B6E-B82C-AC52-0481B45F5CD0}"/>
              </a:ext>
            </a:extLst>
          </p:cNvPr>
          <p:cNvPicPr>
            <a:picLocks noChangeAspect="1"/>
          </p:cNvPicPr>
          <p:nvPr/>
        </p:nvPicPr>
        <p:blipFill>
          <a:blip r:embed="rId3"/>
          <a:stretch>
            <a:fillRect/>
          </a:stretch>
        </p:blipFill>
        <p:spPr>
          <a:xfrm>
            <a:off x="8790046" y="5555050"/>
            <a:ext cx="2749491" cy="794350"/>
          </a:xfrm>
          <a:prstGeom prst="rect">
            <a:avLst/>
          </a:prstGeom>
          <a:ln>
            <a:noFill/>
          </a:ln>
        </p:spPr>
      </p:pic>
      <p:sp>
        <p:nvSpPr>
          <p:cNvPr id="23" name="TextBox 22">
            <a:extLst>
              <a:ext uri="{FF2B5EF4-FFF2-40B4-BE49-F238E27FC236}">
                <a16:creationId xmlns:a16="http://schemas.microsoft.com/office/drawing/2014/main" id="{A561C7B2-B334-8943-465A-168248E55E7E}"/>
              </a:ext>
            </a:extLst>
          </p:cNvPr>
          <p:cNvSpPr txBox="1"/>
          <p:nvPr/>
        </p:nvSpPr>
        <p:spPr>
          <a:xfrm>
            <a:off x="2354551" y="1410090"/>
            <a:ext cx="605424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cs typeface="Arial"/>
              </a:rPr>
              <a:t>Royal Papworth Hospital NHS Foundation Trust</a:t>
            </a:r>
            <a:endParaRPr lang="en-US" b="1">
              <a:cs typeface="Arial"/>
            </a:endParaRPr>
          </a:p>
        </p:txBody>
      </p:sp>
      <p:pic>
        <p:nvPicPr>
          <p:cNvPr id="30" name="Picture 29">
            <a:extLst>
              <a:ext uri="{FF2B5EF4-FFF2-40B4-BE49-F238E27FC236}">
                <a16:creationId xmlns:a16="http://schemas.microsoft.com/office/drawing/2014/main" id="{AFDED700-3B96-4BA3-8DE1-3B09421A0B7E}"/>
              </a:ext>
            </a:extLst>
          </p:cNvPr>
          <p:cNvPicPr>
            <a:picLocks noChangeAspect="1"/>
          </p:cNvPicPr>
          <p:nvPr/>
        </p:nvPicPr>
        <p:blipFill>
          <a:blip r:embed="rId4"/>
          <a:stretch>
            <a:fillRect/>
          </a:stretch>
        </p:blipFill>
        <p:spPr>
          <a:xfrm>
            <a:off x="8790046" y="3429000"/>
            <a:ext cx="2749491" cy="1909174"/>
          </a:xfrm>
          <a:prstGeom prst="rect">
            <a:avLst/>
          </a:prstGeom>
        </p:spPr>
      </p:pic>
    </p:spTree>
    <p:extLst>
      <p:ext uri="{BB962C8B-B14F-4D97-AF65-F5344CB8AC3E}">
        <p14:creationId xmlns:p14="http://schemas.microsoft.com/office/powerpoint/2010/main" val="211021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12E4B512-52E7-953A-5312-0A9326513730}"/>
              </a:ext>
            </a:extLst>
          </p:cNvPr>
          <p:cNvGraphicFramePr/>
          <p:nvPr>
            <p:extLst>
              <p:ext uri="{D42A27DB-BD31-4B8C-83A1-F6EECF244321}">
                <p14:modId xmlns:p14="http://schemas.microsoft.com/office/powerpoint/2010/main" val="845711032"/>
              </p:ext>
            </p:extLst>
          </p:nvPr>
        </p:nvGraphicFramePr>
        <p:xfrm>
          <a:off x="1091386" y="1101435"/>
          <a:ext cx="10105117" cy="5043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6F7D788-4CEF-D57B-5A09-F510BFF9F08D}"/>
              </a:ext>
            </a:extLst>
          </p:cNvPr>
          <p:cNvSpPr>
            <a:spLocks noGrp="1"/>
          </p:cNvSpPr>
          <p:nvPr>
            <p:ph type="title"/>
          </p:nvPr>
        </p:nvSpPr>
        <p:spPr/>
        <p:txBody>
          <a:bodyPr/>
          <a:lstStyle/>
          <a:p>
            <a:r>
              <a:rPr lang="en-GB">
                <a:cs typeface="Arial"/>
              </a:rPr>
              <a:t>Basic Standard Operating Procedure (SOP) for circularity</a:t>
            </a:r>
          </a:p>
        </p:txBody>
      </p:sp>
      <p:sp>
        <p:nvSpPr>
          <p:cNvPr id="3" name="Text Placeholder 2">
            <a:extLst>
              <a:ext uri="{FF2B5EF4-FFF2-40B4-BE49-F238E27FC236}">
                <a16:creationId xmlns:a16="http://schemas.microsoft.com/office/drawing/2014/main" id="{80C7F126-52C9-0C39-EA7E-C548175847BF}"/>
              </a:ext>
            </a:extLst>
          </p:cNvPr>
          <p:cNvSpPr>
            <a:spLocks noGrp="1"/>
          </p:cNvSpPr>
          <p:nvPr>
            <p:ph type="body" sz="quarter" idx="12"/>
          </p:nvPr>
        </p:nvSpPr>
        <p:spPr>
          <a:xfrm>
            <a:off x="326770" y="576325"/>
            <a:ext cx="10345993" cy="756463"/>
          </a:xfrm>
        </p:spPr>
        <p:txBody>
          <a:bodyPr/>
          <a:lstStyle/>
          <a:p>
            <a:r>
              <a:rPr lang="en-GB" dirty="0">
                <a:cs typeface="Arial"/>
              </a:rPr>
              <a:t>A SOP covering the transfer of gowns from use to collection for laundering can reduce gown damage and loss, significantly improving the financial and carbon benefits. Research identifies gowns only need to be reused 4-12 times to be better than single use for most impacts reviewed under a Life Cycle Analysis</a:t>
            </a:r>
            <a:r>
              <a:rPr lang="en-GB" baseline="30000" dirty="0">
                <a:cs typeface="Arial"/>
                <a:hlinkClick r:id="rId8"/>
              </a:rPr>
              <a:t>4</a:t>
            </a:r>
            <a:r>
              <a:rPr lang="en-GB" dirty="0">
                <a:cs typeface="Arial"/>
              </a:rPr>
              <a:t>. Refer to IPC guidance</a:t>
            </a:r>
            <a:r>
              <a:rPr lang="en-GB" baseline="30000" dirty="0">
                <a:cs typeface="Arial"/>
                <a:hlinkClick r:id="rId9">
                  <a:extLst>
                    <a:ext uri="{A12FA001-AC4F-418D-AE19-62706E023703}">
                      <ahyp:hlinkClr xmlns:ahyp="http://schemas.microsoft.com/office/drawing/2018/hyperlinkcolor" val="tx"/>
                    </a:ext>
                  </a:extLst>
                </a:hlinkClick>
              </a:rPr>
              <a:t>5</a:t>
            </a:r>
            <a:r>
              <a:rPr lang="en-GB" baseline="30000" dirty="0">
                <a:cs typeface="Arial"/>
              </a:rPr>
              <a:t>, </a:t>
            </a:r>
            <a:r>
              <a:rPr lang="en-GB" baseline="30000" dirty="0">
                <a:cs typeface="Arial"/>
                <a:hlinkClick r:id="rId10">
                  <a:extLst>
                    <a:ext uri="{A12FA001-AC4F-418D-AE19-62706E023703}">
                      <ahyp:hlinkClr xmlns:ahyp="http://schemas.microsoft.com/office/drawing/2018/hyperlinkcolor" val="tx"/>
                    </a:ext>
                  </a:extLst>
                </a:hlinkClick>
              </a:rPr>
              <a:t>6</a:t>
            </a:r>
            <a:r>
              <a:rPr lang="en-GB" dirty="0">
                <a:cs typeface="Arial"/>
              </a:rPr>
              <a:t> to support SOP development.</a:t>
            </a:r>
            <a:endParaRPr lang="en-GB" dirty="0"/>
          </a:p>
        </p:txBody>
      </p:sp>
      <p:sp>
        <p:nvSpPr>
          <p:cNvPr id="1407" name="Rectangle: Rounded Corners 1406">
            <a:extLst>
              <a:ext uri="{FF2B5EF4-FFF2-40B4-BE49-F238E27FC236}">
                <a16:creationId xmlns:a16="http://schemas.microsoft.com/office/drawing/2014/main" id="{6556C0A6-7837-9C58-CFD0-94B811B46367}"/>
              </a:ext>
            </a:extLst>
          </p:cNvPr>
          <p:cNvSpPr/>
          <p:nvPr/>
        </p:nvSpPr>
        <p:spPr bwMode="auto">
          <a:xfrm>
            <a:off x="9046703" y="1848718"/>
            <a:ext cx="2498596" cy="144316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200" b="1">
                <a:ea typeface="+mn-lt"/>
                <a:cs typeface="+mn-lt"/>
              </a:rPr>
              <a:t>Managing bagging errors</a:t>
            </a:r>
          </a:p>
          <a:p>
            <a:pPr algn="ctr" defTabSz="889000"/>
            <a:r>
              <a:rPr lang="en-GB" sz="1200">
                <a:ea typeface="+mn-lt"/>
                <a:cs typeface="+mn-lt"/>
              </a:rPr>
              <a:t>Work with suppliers to manage returns of incorrectly bagged items where laundry services are split across different suppliers.</a:t>
            </a:r>
            <a:endParaRPr lang="en-US" sz="1200">
              <a:cs typeface="Arial"/>
            </a:endParaRPr>
          </a:p>
        </p:txBody>
      </p:sp>
      <p:sp>
        <p:nvSpPr>
          <p:cNvPr id="6" name="Rectangle: Rounded Corners 5">
            <a:extLst>
              <a:ext uri="{FF2B5EF4-FFF2-40B4-BE49-F238E27FC236}">
                <a16:creationId xmlns:a16="http://schemas.microsoft.com/office/drawing/2014/main" id="{147CA7BD-C9DB-4F94-B62B-646633670345}"/>
              </a:ext>
            </a:extLst>
          </p:cNvPr>
          <p:cNvSpPr/>
          <p:nvPr/>
        </p:nvSpPr>
        <p:spPr bwMode="auto">
          <a:xfrm>
            <a:off x="897026" y="3460925"/>
            <a:ext cx="2396065" cy="2225507"/>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200" b="1" dirty="0">
                <a:ea typeface="+mn-lt"/>
                <a:cs typeface="+mn-lt"/>
              </a:rPr>
              <a:t>Minimising stock losses</a:t>
            </a:r>
          </a:p>
          <a:p>
            <a:pPr algn="ctr" defTabSz="889000"/>
            <a:r>
              <a:rPr lang="en-GB" sz="1200" dirty="0">
                <a:ea typeface="+mn-lt"/>
                <a:cs typeface="+mn-lt"/>
              </a:rPr>
              <a:t>Educate end users on the importance of following bagging procedure to reduce  gown losses e.g. incorrectly placed in linen laundry or clinical waste.</a:t>
            </a:r>
          </a:p>
          <a:p>
            <a:pPr algn="ctr" defTabSz="889000"/>
            <a:endParaRPr lang="en-GB" sz="1200" dirty="0">
              <a:ea typeface="+mn-lt"/>
              <a:cs typeface="+mn-lt"/>
            </a:endParaRPr>
          </a:p>
          <a:p>
            <a:pPr algn="ctr" defTabSz="889000"/>
            <a:r>
              <a:rPr lang="en-GB" sz="1200" dirty="0">
                <a:ea typeface="+mn-lt"/>
                <a:cs typeface="+mn-lt"/>
              </a:rPr>
              <a:t>RFID asset tagging of gowns can help identify problem areas to address. </a:t>
            </a:r>
            <a:endParaRPr lang="en-US" sz="1200" dirty="0">
              <a:cs typeface="Arial"/>
            </a:endParaRPr>
          </a:p>
        </p:txBody>
      </p:sp>
      <p:sp>
        <p:nvSpPr>
          <p:cNvPr id="7" name="Rectangle: Rounded Corners 6">
            <a:extLst>
              <a:ext uri="{FF2B5EF4-FFF2-40B4-BE49-F238E27FC236}">
                <a16:creationId xmlns:a16="http://schemas.microsoft.com/office/drawing/2014/main" id="{8AC0F3DA-05F4-4B52-8ACC-54D90926D221}"/>
              </a:ext>
            </a:extLst>
          </p:cNvPr>
          <p:cNvSpPr/>
          <p:nvPr/>
        </p:nvSpPr>
        <p:spPr bwMode="auto">
          <a:xfrm>
            <a:off x="9046703" y="4986910"/>
            <a:ext cx="2498596" cy="1212138"/>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200" b="1">
                <a:ea typeface="+mn-lt"/>
                <a:cs typeface="+mn-lt"/>
              </a:rPr>
              <a:t>Minimising damage</a:t>
            </a:r>
          </a:p>
          <a:p>
            <a:pPr algn="ctr" defTabSz="889000"/>
            <a:r>
              <a:rPr lang="en-GB" sz="1200">
                <a:ea typeface="+mn-lt"/>
                <a:cs typeface="+mn-lt"/>
              </a:rPr>
              <a:t>Clear procedures, training and awareness to avoid damage: </a:t>
            </a:r>
          </a:p>
          <a:p>
            <a:pPr marL="171450" indent="-171450" algn="ctr" defTabSz="889000">
              <a:buFont typeface="Arial" panose="020B0604020202020204" pitchFamily="34" charset="0"/>
              <a:buChar char="•"/>
            </a:pPr>
            <a:r>
              <a:rPr lang="en-GB" sz="1200">
                <a:ea typeface="+mn-lt"/>
                <a:cs typeface="+mn-lt"/>
              </a:rPr>
              <a:t>No personalising or altering </a:t>
            </a:r>
          </a:p>
          <a:p>
            <a:pPr marL="171450" indent="-171450" algn="ctr" defTabSz="889000">
              <a:buFont typeface="Arial" panose="020B0604020202020204" pitchFamily="34" charset="0"/>
              <a:buChar char="•"/>
            </a:pPr>
            <a:r>
              <a:rPr lang="en-GB" sz="1200">
                <a:ea typeface="+mn-lt"/>
                <a:cs typeface="+mn-lt"/>
              </a:rPr>
              <a:t>Correct donning and doffing</a:t>
            </a:r>
            <a:endParaRPr lang="en-US" sz="1200">
              <a:cs typeface="Arial"/>
            </a:endParaRPr>
          </a:p>
        </p:txBody>
      </p:sp>
      <p:sp>
        <p:nvSpPr>
          <p:cNvPr id="18" name="Rectangle: Rounded Corners 17">
            <a:extLst>
              <a:ext uri="{FF2B5EF4-FFF2-40B4-BE49-F238E27FC236}">
                <a16:creationId xmlns:a16="http://schemas.microsoft.com/office/drawing/2014/main" id="{74B6EB15-C1BB-42DC-873C-560F86D1425B}"/>
              </a:ext>
            </a:extLst>
          </p:cNvPr>
          <p:cNvSpPr/>
          <p:nvPr/>
        </p:nvSpPr>
        <p:spPr bwMode="auto">
          <a:xfrm>
            <a:off x="3645173" y="5350376"/>
            <a:ext cx="1178029" cy="1135969"/>
          </a:xfrm>
          <a:prstGeom prst="roundRect">
            <a:avLst/>
          </a:prstGeom>
          <a:blipFill dpi="0" rotWithShape="1">
            <a:blip r:embed="rId11"/>
            <a:srcRect/>
            <a:stretch>
              <a:fillRect/>
            </a:stretch>
          </a:blip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16" name="Rectangle: Rounded Corners 15">
            <a:extLst>
              <a:ext uri="{FF2B5EF4-FFF2-40B4-BE49-F238E27FC236}">
                <a16:creationId xmlns:a16="http://schemas.microsoft.com/office/drawing/2014/main" id="{1471F2CA-A046-4251-A9EA-B4D8DDDA67C2}"/>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17" name="Rectangle: Rounded Corners 16">
            <a:extLst>
              <a:ext uri="{FF2B5EF4-FFF2-40B4-BE49-F238E27FC236}">
                <a16:creationId xmlns:a16="http://schemas.microsoft.com/office/drawing/2014/main" id="{C82373D4-F3E1-400C-A0CE-6FE3D6D38837}"/>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19" name="Rectangle: Rounded Corners 18">
            <a:extLst>
              <a:ext uri="{FF2B5EF4-FFF2-40B4-BE49-F238E27FC236}">
                <a16:creationId xmlns:a16="http://schemas.microsoft.com/office/drawing/2014/main" id="{57391937-F0C9-480F-A8FA-4F324902B614}"/>
              </a:ext>
            </a:extLst>
          </p:cNvPr>
          <p:cNvSpPr/>
          <p:nvPr/>
        </p:nvSpPr>
        <p:spPr bwMode="auto">
          <a:xfrm>
            <a:off x="-180575" y="5350376"/>
            <a:ext cx="725519" cy="972000"/>
          </a:xfrm>
          <a:prstGeom prst="roundRect">
            <a:avLst>
              <a:gd name="adj" fmla="val 20603"/>
            </a:avLst>
          </a:prstGeom>
          <a:solidFill>
            <a:schemeClr val="tx2"/>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20" name="Rectangle: Rounded Corners 19">
            <a:extLst>
              <a:ext uri="{FF2B5EF4-FFF2-40B4-BE49-F238E27FC236}">
                <a16:creationId xmlns:a16="http://schemas.microsoft.com/office/drawing/2014/main" id="{3A8E4FD0-3EE8-45E1-8012-EA723A3A6224}"/>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p>
        </p:txBody>
      </p:sp>
      <p:sp>
        <p:nvSpPr>
          <p:cNvPr id="21" name="Rectangle: Rounded Corners 20">
            <a:extLst>
              <a:ext uri="{FF2B5EF4-FFF2-40B4-BE49-F238E27FC236}">
                <a16:creationId xmlns:a16="http://schemas.microsoft.com/office/drawing/2014/main" id="{1F3156B9-96E3-4C1F-9073-B7E65EC41C95}"/>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a:solidFill>
                <a:schemeClr val="bg1"/>
              </a:solidFill>
              <a:cs typeface="Arial"/>
            </a:endParaRPr>
          </a:p>
        </p:txBody>
      </p:sp>
      <p:sp>
        <p:nvSpPr>
          <p:cNvPr id="22" name="Arrow: Right 21">
            <a:extLst>
              <a:ext uri="{FF2B5EF4-FFF2-40B4-BE49-F238E27FC236}">
                <a16:creationId xmlns:a16="http://schemas.microsoft.com/office/drawing/2014/main" id="{23062A24-78A8-420B-8C0E-EF4A07AE9DD7}"/>
              </a:ext>
            </a:extLst>
          </p:cNvPr>
          <p:cNvSpPr/>
          <p:nvPr/>
        </p:nvSpPr>
        <p:spPr bwMode="auto">
          <a:xfrm rot="8730720">
            <a:off x="5001419" y="5506127"/>
            <a:ext cx="347729" cy="360609"/>
          </a:xfrm>
          <a:prstGeom prst="rightArrow">
            <a:avLst/>
          </a:prstGeom>
          <a:solidFill>
            <a:srgbClr val="00B05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7" name="Arrow: Right 26">
            <a:extLst>
              <a:ext uri="{FF2B5EF4-FFF2-40B4-BE49-F238E27FC236}">
                <a16:creationId xmlns:a16="http://schemas.microsoft.com/office/drawing/2014/main" id="{6ABA9B50-6C30-49E7-8B5F-AECD4B2E4565}"/>
              </a:ext>
            </a:extLst>
          </p:cNvPr>
          <p:cNvSpPr/>
          <p:nvPr/>
        </p:nvSpPr>
        <p:spPr bwMode="auto">
          <a:xfrm rot="10800000">
            <a:off x="3030193" y="2193894"/>
            <a:ext cx="347729" cy="360609"/>
          </a:xfrm>
          <a:prstGeom prst="rightArrow">
            <a:avLst/>
          </a:prstGeom>
          <a:solidFill>
            <a:srgbClr val="00B05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5" name="Rectangle: Rounded Corners 24">
            <a:extLst>
              <a:ext uri="{FF2B5EF4-FFF2-40B4-BE49-F238E27FC236}">
                <a16:creationId xmlns:a16="http://schemas.microsoft.com/office/drawing/2014/main" id="{6BE58C8C-32C6-4EF9-BF2B-2D936CE53FA9}"/>
              </a:ext>
            </a:extLst>
          </p:cNvPr>
          <p:cNvSpPr/>
          <p:nvPr/>
        </p:nvSpPr>
        <p:spPr bwMode="auto">
          <a:xfrm>
            <a:off x="1671524" y="1935602"/>
            <a:ext cx="1136278" cy="1059654"/>
          </a:xfrm>
          <a:prstGeom prst="roundRect">
            <a:avLst/>
          </a:prstGeom>
          <a:blipFill dpi="0" rotWithShape="1">
            <a:blip r:embed="rId12" cstate="print">
              <a:extLst>
                <a:ext uri="{28A0092B-C50C-407E-A947-70E740481C1C}">
                  <a14:useLocalDpi xmlns:a14="http://schemas.microsoft.com/office/drawing/2010/main" val="0"/>
                </a:ext>
              </a:extLst>
            </a:blip>
            <a:srcRect/>
            <a:stretch>
              <a:fillRect/>
            </a:stretch>
          </a:blip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5" name="Rectangle: Rounded Corners 4">
            <a:extLst>
              <a:ext uri="{FF2B5EF4-FFF2-40B4-BE49-F238E27FC236}">
                <a16:creationId xmlns:a16="http://schemas.microsoft.com/office/drawing/2014/main" id="{FF4A4D13-0685-1B11-140C-F02B37E697FF}"/>
              </a:ext>
            </a:extLst>
          </p:cNvPr>
          <p:cNvSpPr/>
          <p:nvPr/>
        </p:nvSpPr>
        <p:spPr bwMode="auto">
          <a:xfrm>
            <a:off x="9637709" y="3417814"/>
            <a:ext cx="1316583" cy="1443160"/>
          </a:xfrm>
          <a:prstGeom prst="roundRect">
            <a:avLst/>
          </a:prstGeom>
          <a:blipFill dpi="0" rotWithShape="1">
            <a:blip r:embed="rId13"/>
            <a:srcRect/>
            <a:stretch>
              <a:fillRect/>
            </a:stretch>
          </a:blip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0" name="Arrow: Right 29">
            <a:extLst>
              <a:ext uri="{FF2B5EF4-FFF2-40B4-BE49-F238E27FC236}">
                <a16:creationId xmlns:a16="http://schemas.microsoft.com/office/drawing/2014/main" id="{4DE294D6-8219-548A-5DE8-399CB0FB5B7D}"/>
              </a:ext>
            </a:extLst>
          </p:cNvPr>
          <p:cNvSpPr/>
          <p:nvPr/>
        </p:nvSpPr>
        <p:spPr bwMode="auto">
          <a:xfrm>
            <a:off x="9068479" y="4083114"/>
            <a:ext cx="347729" cy="360609"/>
          </a:xfrm>
          <a:prstGeom prst="rightArrow">
            <a:avLst/>
          </a:prstGeom>
          <a:solidFill>
            <a:srgbClr val="00B05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8" name="TextBox 7">
            <a:extLst>
              <a:ext uri="{FF2B5EF4-FFF2-40B4-BE49-F238E27FC236}">
                <a16:creationId xmlns:a16="http://schemas.microsoft.com/office/drawing/2014/main" id="{A13E7F8D-5CE1-8697-EA90-88347A6E7F6F}"/>
              </a:ext>
            </a:extLst>
          </p:cNvPr>
          <p:cNvSpPr txBox="1"/>
          <p:nvPr/>
        </p:nvSpPr>
        <p:spPr>
          <a:xfrm>
            <a:off x="3600312" y="1935603"/>
            <a:ext cx="1136278" cy="1059654"/>
          </a:xfrm>
          <a:prstGeom prst="rect">
            <a:avLst/>
          </a:prstGeom>
          <a:noFill/>
        </p:spPr>
        <p:txBody>
          <a:bodyPr wrap="square" rtlCol="0">
            <a:noAutofit/>
          </a:bodyPr>
          <a:lstStyle/>
          <a:p>
            <a:pPr algn="ctr"/>
            <a:r>
              <a:rPr lang="en-GB" sz="1200" kern="0" baseline="0" dirty="0">
                <a:solidFill>
                  <a:schemeClr val="bg1"/>
                </a:solidFill>
                <a:latin typeface="+mj-lt"/>
              </a:rPr>
              <a:t>Gowns washed, </a:t>
            </a:r>
          </a:p>
          <a:p>
            <a:pPr algn="ctr"/>
            <a:r>
              <a:rPr lang="en-GB" sz="1200" kern="0" baseline="0" dirty="0">
                <a:solidFill>
                  <a:schemeClr val="bg1"/>
                </a:solidFill>
                <a:latin typeface="+mj-lt"/>
              </a:rPr>
              <a:t>repaired, </a:t>
            </a:r>
          </a:p>
          <a:p>
            <a:pPr algn="ctr"/>
            <a:r>
              <a:rPr lang="en-GB" sz="1200" kern="0" baseline="0" dirty="0">
                <a:solidFill>
                  <a:schemeClr val="bg1"/>
                </a:solidFill>
                <a:latin typeface="+mj-lt"/>
              </a:rPr>
              <a:t>sterilised and </a:t>
            </a:r>
          </a:p>
          <a:p>
            <a:pPr algn="ctr"/>
            <a:r>
              <a:rPr lang="en-GB" sz="1200" kern="0" baseline="0" dirty="0">
                <a:solidFill>
                  <a:schemeClr val="bg1"/>
                </a:solidFill>
                <a:latin typeface="+mj-lt"/>
              </a:rPr>
              <a:t>inspected</a:t>
            </a:r>
          </a:p>
          <a:p>
            <a:endParaRPr lang="en-GB" dirty="0" err="1">
              <a:latin typeface="+mn-lt"/>
            </a:endParaRPr>
          </a:p>
        </p:txBody>
      </p:sp>
    </p:spTree>
    <p:extLst>
      <p:ext uri="{BB962C8B-B14F-4D97-AF65-F5344CB8AC3E}">
        <p14:creationId xmlns:p14="http://schemas.microsoft.com/office/powerpoint/2010/main" val="378702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0AB5D463986C428B294A04B4F7DC3C" ma:contentTypeVersion="16" ma:contentTypeDescription="Create a new document." ma:contentTypeScope="" ma:versionID="505f849d236e004ca4d79f6647b6a859">
  <xsd:schema xmlns:xsd="http://www.w3.org/2001/XMLSchema" xmlns:xs="http://www.w3.org/2001/XMLSchema" xmlns:p="http://schemas.microsoft.com/office/2006/metadata/properties" xmlns:ns2="f3318478-0e7c-4d79-b01c-a02d1ffc7a6e" xmlns:ns3="24175e8c-2114-4039-8cd8-7c44960668ed" xmlns:ns4="cccaf3ac-2de9-44d4-aa31-54302fceb5f7" targetNamespace="http://schemas.microsoft.com/office/2006/metadata/properties" ma:root="true" ma:fieldsID="3e3b1e605ba33588510c8f5d6d2cdfed" ns2:_="" ns3:_="" ns4:_="">
    <xsd:import namespace="f3318478-0e7c-4d79-b01c-a02d1ffc7a6e"/>
    <xsd:import namespace="24175e8c-2114-4039-8cd8-7c44960668e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318478-0e7c-4d79-b01c-a02d1ffc7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175e8c-2114-4039-8cd8-7c44960668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f4926dd-5a81-4318-be61-69ed5412b6e8}" ma:internalName="TaxCatchAll" ma:showField="CatchAllData" ma:web="24175e8c-2114-4039-8cd8-7c4496066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f3318478-0e7c-4d79-b01c-a02d1ffc7a6e">
      <Terms xmlns="http://schemas.microsoft.com/office/infopath/2007/PartnerControls"/>
    </lcf76f155ced4ddcb4097134ff3c332f>
    <MediaLengthInSeconds xmlns="f3318478-0e7c-4d79-b01c-a02d1ffc7a6e" xsi:nil="true"/>
    <SharedWithUsers xmlns="24175e8c-2114-4039-8cd8-7c44960668ed">
      <UserInfo>
        <DisplayName>Rebecca Griffiths</DisplayName>
        <AccountId>52</AccountId>
        <AccountType/>
      </UserInfo>
      <UserInfo>
        <DisplayName>Imogen Stringer</DisplayName>
        <AccountId>381</AccountId>
        <AccountType/>
      </UserInfo>
      <UserInfo>
        <DisplayName>Eleanor Taylor</DisplayName>
        <AccountId>236</AccountId>
        <AccountType/>
      </UserInfo>
      <UserInfo>
        <DisplayName>Katherine Calder</DisplayName>
        <AccountId>228</AccountId>
        <AccountType/>
      </UserInfo>
    </SharedWithUsers>
  </documentManagement>
</p:properties>
</file>

<file path=customXml/itemProps1.xml><?xml version="1.0" encoding="utf-8"?>
<ds:datastoreItem xmlns:ds="http://schemas.openxmlformats.org/officeDocument/2006/customXml" ds:itemID="{D284DEFB-3E95-4C74-B66D-064FEFFD811E}">
  <ds:schemaRefs>
    <ds:schemaRef ds:uri="24175e8c-2114-4039-8cd8-7c44960668ed"/>
    <ds:schemaRef ds:uri="cccaf3ac-2de9-44d4-aa31-54302fceb5f7"/>
    <ds:schemaRef ds:uri="f3318478-0e7c-4d79-b01c-a02d1ffc7a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8857FF-F6A4-4AE4-ACD4-B66BC4D70338}">
  <ds:schemaRefs>
    <ds:schemaRef ds:uri="http://schemas.microsoft.com/sharepoint/v3/contenttype/forms"/>
  </ds:schemaRefs>
</ds:datastoreItem>
</file>

<file path=customXml/itemProps3.xml><?xml version="1.0" encoding="utf-8"?>
<ds:datastoreItem xmlns:ds="http://schemas.openxmlformats.org/officeDocument/2006/customXml" ds:itemID="{B1C2E7B2-A20F-4837-AC21-44399E10F01E}">
  <ds:schemaRefs>
    <ds:schemaRef ds:uri="http://schemas.microsoft.com/office/infopath/2007/PartnerControls"/>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purl.org/dc/elements/1.1/"/>
    <ds:schemaRef ds:uri="f3318478-0e7c-4d79-b01c-a02d1ffc7a6e"/>
    <ds:schemaRef ds:uri="http://schemas.openxmlformats.org/package/2006/metadata/core-properties"/>
    <ds:schemaRef ds:uri="cccaf3ac-2de9-44d4-aa31-54302fceb5f7"/>
    <ds:schemaRef ds:uri="24175e8c-2114-4039-8cd8-7c44960668e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3456</Words>
  <Application>Microsoft Office PowerPoint</Application>
  <PresentationFormat>Widescreen</PresentationFormat>
  <Paragraphs>249</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NHS_England_Nov15</vt:lpstr>
      <vt:lpstr>HOW-TO GUIDE  REUSABLE STERILE  &amp; ISOLATION GOWNS  </vt:lpstr>
      <vt:lpstr>The Business Case</vt:lpstr>
      <vt:lpstr>How to set up a reusable gown scheme</vt:lpstr>
      <vt:lpstr>Key Stakeholders</vt:lpstr>
      <vt:lpstr>PowerPoint Presentation</vt:lpstr>
      <vt:lpstr>Derby and Burton long-term use of reusable surgical gowns</vt:lpstr>
      <vt:lpstr>Stockport NHS Foundation Trust</vt:lpstr>
      <vt:lpstr>Royal Papworth reusable isolation gowns</vt:lpstr>
      <vt:lpstr>Basic Standard Operating Procedure (SOP) for circularity</vt:lpstr>
      <vt:lpstr>Protection from reusable gowns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Fletcher</dc:creator>
  <cp:lastModifiedBy>Nicole Fletcher</cp:lastModifiedBy>
  <cp:revision>28</cp:revision>
  <dcterms:created xsi:type="dcterms:W3CDTF">2022-05-11T14:24:47Z</dcterms:created>
  <dcterms:modified xsi:type="dcterms:W3CDTF">2024-04-19T09:37:10Z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0x010100660AB5D463986C428B294A04B4F7DC3C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