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763" r:id="rId5"/>
  </p:sldMasterIdLst>
  <p:notesMasterIdLst>
    <p:notesMasterId r:id="rId46"/>
  </p:notesMasterIdLst>
  <p:sldIdLst>
    <p:sldId id="261" r:id="rId6"/>
    <p:sldId id="263" r:id="rId7"/>
    <p:sldId id="313" r:id="rId8"/>
    <p:sldId id="316" r:id="rId9"/>
    <p:sldId id="328" r:id="rId10"/>
    <p:sldId id="350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12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52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1" r:id="rId44"/>
    <p:sldId id="289" r:id="rId4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30F"/>
    <a:srgbClr val="3BBA18"/>
    <a:srgbClr val="4FC40E"/>
    <a:srgbClr val="87B919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707" autoAdjust="0"/>
  </p:normalViewPr>
  <p:slideViewPr>
    <p:cSldViewPr>
      <p:cViewPr>
        <p:scale>
          <a:sx n="82" d="100"/>
          <a:sy n="82" d="100"/>
        </p:scale>
        <p:origin x="-187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riancjdavisair:Documents:prem%20morta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857026686108"/>
          <c:y val="0.181557775201646"/>
          <c:w val="0.715623596292302"/>
          <c:h val="0.8184421898747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Sheet3!$C$34:$C$43</c:f>
              <c:strCache>
                <c:ptCount val="10"/>
                <c:pt idx="0">
                  <c:v>Ischaemic heart disease</c:v>
                </c:pt>
                <c:pt idx="1">
                  <c:v>Lung cancer</c:v>
                </c:pt>
                <c:pt idx="2">
                  <c:v>Stroke</c:v>
                </c:pt>
                <c:pt idx="3">
                  <c:v>COPD</c:v>
                </c:pt>
                <c:pt idx="4">
                  <c:v>Colorectal cancer</c:v>
                </c:pt>
                <c:pt idx="5">
                  <c:v>Breast cancer</c:v>
                </c:pt>
                <c:pt idx="6">
                  <c:v>Cirrhosis</c:v>
                </c:pt>
                <c:pt idx="7">
                  <c:v>Lower Respiratory Infection</c:v>
                </c:pt>
                <c:pt idx="8">
                  <c:v>Pacreatic cancer</c:v>
                </c:pt>
                <c:pt idx="9">
                  <c:v>other cardio</c:v>
                </c:pt>
              </c:strCache>
            </c:strRef>
          </c:cat>
          <c:val>
            <c:numRef>
              <c:f>Sheet3!$E$34:$E$43</c:f>
              <c:numCache>
                <c:formatCode>General</c:formatCode>
                <c:ptCount val="10"/>
                <c:pt idx="0">
                  <c:v>30.00506793906998</c:v>
                </c:pt>
                <c:pt idx="1">
                  <c:v>18.38514424502051</c:v>
                </c:pt>
                <c:pt idx="2">
                  <c:v>9.06204878608516</c:v>
                </c:pt>
                <c:pt idx="3">
                  <c:v>8.604978054867611</c:v>
                </c:pt>
                <c:pt idx="4">
                  <c:v>8.448158808173721</c:v>
                </c:pt>
                <c:pt idx="5">
                  <c:v>7.275839317645034</c:v>
                </c:pt>
                <c:pt idx="6">
                  <c:v>5.589076200766884</c:v>
                </c:pt>
                <c:pt idx="7">
                  <c:v>4.612780768605549</c:v>
                </c:pt>
                <c:pt idx="8">
                  <c:v>4.099293357174958</c:v>
                </c:pt>
                <c:pt idx="9">
                  <c:v>3.917612522590577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554632"/>
        <c:axId val="2107557576"/>
      </c:barChart>
      <c:catAx>
        <c:axId val="2107554632"/>
        <c:scaling>
          <c:orientation val="maxMin"/>
        </c:scaling>
        <c:delete val="0"/>
        <c:axPos val="l"/>
        <c:majorTickMark val="out"/>
        <c:minorTickMark val="none"/>
        <c:tickLblPos val="nextTo"/>
        <c:crossAx val="2107557576"/>
        <c:crosses val="autoZero"/>
        <c:auto val="1"/>
        <c:lblAlgn val="ctr"/>
        <c:lblOffset val="100"/>
        <c:noMultiLvlLbl val="0"/>
      </c:catAx>
      <c:valAx>
        <c:axId val="2107557576"/>
        <c:scaling>
          <c:orientation val="minMax"/>
          <c:max val="30.0"/>
        </c:scaling>
        <c:delete val="0"/>
        <c:axPos val="t"/>
        <c:numFmt formatCode="General" sourceLinked="1"/>
        <c:majorTickMark val="out"/>
        <c:minorTickMark val="none"/>
        <c:tickLblPos val="nextTo"/>
        <c:crossAx val="2107554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ACD9C-BE2A-4D0F-9866-5757B21C4A15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63A5F54A-A668-4CE1-ADEA-1B601416F36C}">
      <dgm:prSet phldrT="[Text]"/>
      <dgm:spPr/>
      <dgm:t>
        <a:bodyPr/>
        <a:lstStyle/>
        <a:p>
          <a:r>
            <a:rPr lang="en-GB" dirty="0" smtClean="0"/>
            <a:t>Starting with school</a:t>
          </a:r>
          <a:endParaRPr lang="en-GB" dirty="0"/>
        </a:p>
      </dgm:t>
    </dgm:pt>
    <dgm:pt modelId="{28664DA6-6310-483F-837F-89C5BF61A6E2}" type="parTrans" cxnId="{93A29B7C-1DD6-4457-9393-6A86250A817A}">
      <dgm:prSet/>
      <dgm:spPr/>
      <dgm:t>
        <a:bodyPr/>
        <a:lstStyle/>
        <a:p>
          <a:endParaRPr lang="en-GB"/>
        </a:p>
      </dgm:t>
    </dgm:pt>
    <dgm:pt modelId="{143A29A9-EACF-4B48-96A3-214D120969CD}" type="sibTrans" cxnId="{93A29B7C-1DD6-4457-9393-6A86250A817A}">
      <dgm:prSet/>
      <dgm:spPr/>
      <dgm:t>
        <a:bodyPr/>
        <a:lstStyle/>
        <a:p>
          <a:endParaRPr lang="en-GB"/>
        </a:p>
      </dgm:t>
    </dgm:pt>
    <dgm:pt modelId="{6B2D209F-DBFA-4063-8B43-78F8763A8673}" type="pres">
      <dgm:prSet presAssocID="{04FACD9C-BE2A-4D0F-9866-5757B21C4A15}" presName="linearFlow" presStyleCnt="0">
        <dgm:presLayoutVars>
          <dgm:dir/>
          <dgm:resizeHandles val="exact"/>
        </dgm:presLayoutVars>
      </dgm:prSet>
      <dgm:spPr/>
    </dgm:pt>
    <dgm:pt modelId="{C4D084B3-2134-4C4D-96C9-EE66A1A1991F}" type="pres">
      <dgm:prSet presAssocID="{63A5F54A-A668-4CE1-ADEA-1B601416F36C}" presName="composite" presStyleCnt="0"/>
      <dgm:spPr/>
    </dgm:pt>
    <dgm:pt modelId="{270608C3-58ED-4BF6-A11C-9B526E982389}" type="pres">
      <dgm:prSet presAssocID="{63A5F54A-A668-4CE1-ADEA-1B601416F36C}" presName="imgShp" presStyleLbl="fgImgPlace1" presStyleIdx="0" presStyleCnt="1" custScaleX="150000" custScaleY="1458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98C0456-6AC3-4891-AFE9-EC05D305453E}" type="pres">
      <dgm:prSet presAssocID="{63A5F54A-A668-4CE1-ADEA-1B601416F36C}" presName="txShp" presStyleLbl="node1" presStyleIdx="0" presStyleCnt="1" custLinFactNeighborX="10603" custLinFactNeighborY="4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A29B7C-1DD6-4457-9393-6A86250A817A}" srcId="{04FACD9C-BE2A-4D0F-9866-5757B21C4A15}" destId="{63A5F54A-A668-4CE1-ADEA-1B601416F36C}" srcOrd="0" destOrd="0" parTransId="{28664DA6-6310-483F-837F-89C5BF61A6E2}" sibTransId="{143A29A9-EACF-4B48-96A3-214D120969CD}"/>
    <dgm:cxn modelId="{B7494DAC-B305-4962-A847-AB2C708FC060}" type="presOf" srcId="{04FACD9C-BE2A-4D0F-9866-5757B21C4A15}" destId="{6B2D209F-DBFA-4063-8B43-78F8763A8673}" srcOrd="0" destOrd="0" presId="urn:microsoft.com/office/officeart/2005/8/layout/vList3"/>
    <dgm:cxn modelId="{F466DF2B-61CE-4271-A58E-1EBA88768E17}" type="presOf" srcId="{63A5F54A-A668-4CE1-ADEA-1B601416F36C}" destId="{998C0456-6AC3-4891-AFE9-EC05D305453E}" srcOrd="0" destOrd="0" presId="urn:microsoft.com/office/officeart/2005/8/layout/vList3"/>
    <dgm:cxn modelId="{DDF7BD6B-BA87-4374-B39E-C97F47FD4D08}" type="presParOf" srcId="{6B2D209F-DBFA-4063-8B43-78F8763A8673}" destId="{C4D084B3-2134-4C4D-96C9-EE66A1A1991F}" srcOrd="0" destOrd="0" presId="urn:microsoft.com/office/officeart/2005/8/layout/vList3"/>
    <dgm:cxn modelId="{847ADBCE-8231-462F-8FFB-A69F19431047}" type="presParOf" srcId="{C4D084B3-2134-4C4D-96C9-EE66A1A1991F}" destId="{270608C3-58ED-4BF6-A11C-9B526E982389}" srcOrd="0" destOrd="0" presId="urn:microsoft.com/office/officeart/2005/8/layout/vList3"/>
    <dgm:cxn modelId="{C6EDF228-22A5-4867-967F-D98FD7A80DD4}" type="presParOf" srcId="{C4D084B3-2134-4C4D-96C9-EE66A1A1991F}" destId="{998C0456-6AC3-4891-AFE9-EC05D30545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ACD9C-BE2A-4D0F-9866-5757B21C4A15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63A5F54A-A668-4CE1-ADEA-1B601416F36C}">
      <dgm:prSet phldrT="[Text]" custT="1"/>
      <dgm:spPr/>
      <dgm:t>
        <a:bodyPr/>
        <a:lstStyle/>
        <a:p>
          <a:r>
            <a:rPr lang="en-GB" sz="1300" dirty="0" smtClean="0"/>
            <a:t>Affecting  productivity</a:t>
          </a:r>
          <a:endParaRPr lang="en-GB" sz="1300" dirty="0"/>
        </a:p>
      </dgm:t>
    </dgm:pt>
    <dgm:pt modelId="{28664DA6-6310-483F-837F-89C5BF61A6E2}" type="parTrans" cxnId="{93A29B7C-1DD6-4457-9393-6A86250A817A}">
      <dgm:prSet/>
      <dgm:spPr/>
      <dgm:t>
        <a:bodyPr/>
        <a:lstStyle/>
        <a:p>
          <a:endParaRPr lang="en-GB"/>
        </a:p>
      </dgm:t>
    </dgm:pt>
    <dgm:pt modelId="{143A29A9-EACF-4B48-96A3-214D120969CD}" type="sibTrans" cxnId="{93A29B7C-1DD6-4457-9393-6A86250A817A}">
      <dgm:prSet/>
      <dgm:spPr/>
      <dgm:t>
        <a:bodyPr/>
        <a:lstStyle/>
        <a:p>
          <a:endParaRPr lang="en-GB"/>
        </a:p>
      </dgm:t>
    </dgm:pt>
    <dgm:pt modelId="{6B2D209F-DBFA-4063-8B43-78F8763A8673}" type="pres">
      <dgm:prSet presAssocID="{04FACD9C-BE2A-4D0F-9866-5757B21C4A15}" presName="linearFlow" presStyleCnt="0">
        <dgm:presLayoutVars>
          <dgm:dir/>
          <dgm:resizeHandles val="exact"/>
        </dgm:presLayoutVars>
      </dgm:prSet>
      <dgm:spPr/>
    </dgm:pt>
    <dgm:pt modelId="{C4D084B3-2134-4C4D-96C9-EE66A1A1991F}" type="pres">
      <dgm:prSet presAssocID="{63A5F54A-A668-4CE1-ADEA-1B601416F36C}" presName="composite" presStyleCnt="0"/>
      <dgm:spPr/>
    </dgm:pt>
    <dgm:pt modelId="{270608C3-58ED-4BF6-A11C-9B526E982389}" type="pres">
      <dgm:prSet presAssocID="{63A5F54A-A668-4CE1-ADEA-1B601416F36C}" presName="imgShp" presStyleLbl="fgImgPlace1" presStyleIdx="0" presStyleCnt="1" custScaleX="150000" custScaleY="1458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8C0456-6AC3-4891-AFE9-EC05D305453E}" type="pres">
      <dgm:prSet presAssocID="{63A5F54A-A668-4CE1-ADEA-1B601416F36C}" presName="txShp" presStyleLbl="node1" presStyleIdx="0" presStyleCnt="1" custLinFactNeighborX="10242" custLinFactNeighborY="3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D08046-7F14-42E6-98A0-0C97948A461A}" type="presOf" srcId="{04FACD9C-BE2A-4D0F-9866-5757B21C4A15}" destId="{6B2D209F-DBFA-4063-8B43-78F8763A8673}" srcOrd="0" destOrd="0" presId="urn:microsoft.com/office/officeart/2005/8/layout/vList3"/>
    <dgm:cxn modelId="{93A29B7C-1DD6-4457-9393-6A86250A817A}" srcId="{04FACD9C-BE2A-4D0F-9866-5757B21C4A15}" destId="{63A5F54A-A668-4CE1-ADEA-1B601416F36C}" srcOrd="0" destOrd="0" parTransId="{28664DA6-6310-483F-837F-89C5BF61A6E2}" sibTransId="{143A29A9-EACF-4B48-96A3-214D120969CD}"/>
    <dgm:cxn modelId="{6974E4DB-75F1-4DA6-862D-F864362E55D9}" type="presOf" srcId="{63A5F54A-A668-4CE1-ADEA-1B601416F36C}" destId="{998C0456-6AC3-4891-AFE9-EC05D305453E}" srcOrd="0" destOrd="0" presId="urn:microsoft.com/office/officeart/2005/8/layout/vList3"/>
    <dgm:cxn modelId="{6D8BF622-9850-49B9-A84B-538E0DD470A8}" type="presParOf" srcId="{6B2D209F-DBFA-4063-8B43-78F8763A8673}" destId="{C4D084B3-2134-4C4D-96C9-EE66A1A1991F}" srcOrd="0" destOrd="0" presId="urn:microsoft.com/office/officeart/2005/8/layout/vList3"/>
    <dgm:cxn modelId="{C0B1F198-9364-4155-8FF5-F72944954D06}" type="presParOf" srcId="{C4D084B3-2134-4C4D-96C9-EE66A1A1991F}" destId="{270608C3-58ED-4BF6-A11C-9B526E982389}" srcOrd="0" destOrd="0" presId="urn:microsoft.com/office/officeart/2005/8/layout/vList3"/>
    <dgm:cxn modelId="{A7A78CAB-B103-49B0-B65F-9BAC77553149}" type="presParOf" srcId="{C4D084B3-2134-4C4D-96C9-EE66A1A1991F}" destId="{998C0456-6AC3-4891-AFE9-EC05D30545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ACD9C-BE2A-4D0F-9866-5757B21C4A15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63A5F54A-A668-4CE1-ADEA-1B601416F36C}">
      <dgm:prSet phldrT="[Text]" custT="1"/>
      <dgm:spPr/>
      <dgm:t>
        <a:bodyPr/>
        <a:lstStyle/>
        <a:p>
          <a:r>
            <a:rPr lang="en-GB" sz="1300" dirty="0" smtClean="0"/>
            <a:t>  Leading to job prospects</a:t>
          </a:r>
          <a:endParaRPr lang="en-GB" sz="1300" dirty="0"/>
        </a:p>
      </dgm:t>
    </dgm:pt>
    <dgm:pt modelId="{28664DA6-6310-483F-837F-89C5BF61A6E2}" type="parTrans" cxnId="{93A29B7C-1DD6-4457-9393-6A86250A817A}">
      <dgm:prSet/>
      <dgm:spPr/>
      <dgm:t>
        <a:bodyPr/>
        <a:lstStyle/>
        <a:p>
          <a:endParaRPr lang="en-GB"/>
        </a:p>
      </dgm:t>
    </dgm:pt>
    <dgm:pt modelId="{143A29A9-EACF-4B48-96A3-214D120969CD}" type="sibTrans" cxnId="{93A29B7C-1DD6-4457-9393-6A86250A817A}">
      <dgm:prSet/>
      <dgm:spPr/>
      <dgm:t>
        <a:bodyPr/>
        <a:lstStyle/>
        <a:p>
          <a:endParaRPr lang="en-GB"/>
        </a:p>
      </dgm:t>
    </dgm:pt>
    <dgm:pt modelId="{6B2D209F-DBFA-4063-8B43-78F8763A8673}" type="pres">
      <dgm:prSet presAssocID="{04FACD9C-BE2A-4D0F-9866-5757B21C4A15}" presName="linearFlow" presStyleCnt="0">
        <dgm:presLayoutVars>
          <dgm:dir/>
          <dgm:resizeHandles val="exact"/>
        </dgm:presLayoutVars>
      </dgm:prSet>
      <dgm:spPr/>
    </dgm:pt>
    <dgm:pt modelId="{C4D084B3-2134-4C4D-96C9-EE66A1A1991F}" type="pres">
      <dgm:prSet presAssocID="{63A5F54A-A668-4CE1-ADEA-1B601416F36C}" presName="composite" presStyleCnt="0"/>
      <dgm:spPr/>
    </dgm:pt>
    <dgm:pt modelId="{270608C3-58ED-4BF6-A11C-9B526E982389}" type="pres">
      <dgm:prSet presAssocID="{63A5F54A-A668-4CE1-ADEA-1B601416F36C}" presName="imgShp" presStyleLbl="fgImgPlace1" presStyleIdx="0" presStyleCnt="1" custScaleX="174290" custScaleY="1458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8C0456-6AC3-4891-AFE9-EC05D305453E}" type="pres">
      <dgm:prSet presAssocID="{63A5F54A-A668-4CE1-ADEA-1B601416F36C}" presName="txShp" presStyleLbl="node1" presStyleIdx="0" presStyleCnt="1" custScaleX="103556" custLinFactNeighborX="10067" custLinFactNeighborY="25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755EC9-313B-4541-ADA6-75A0331F3300}" type="presOf" srcId="{63A5F54A-A668-4CE1-ADEA-1B601416F36C}" destId="{998C0456-6AC3-4891-AFE9-EC05D305453E}" srcOrd="0" destOrd="0" presId="urn:microsoft.com/office/officeart/2005/8/layout/vList3"/>
    <dgm:cxn modelId="{33E20BCC-97F7-4177-98B1-724A98D0496A}" type="presOf" srcId="{04FACD9C-BE2A-4D0F-9866-5757B21C4A15}" destId="{6B2D209F-DBFA-4063-8B43-78F8763A8673}" srcOrd="0" destOrd="0" presId="urn:microsoft.com/office/officeart/2005/8/layout/vList3"/>
    <dgm:cxn modelId="{93A29B7C-1DD6-4457-9393-6A86250A817A}" srcId="{04FACD9C-BE2A-4D0F-9866-5757B21C4A15}" destId="{63A5F54A-A668-4CE1-ADEA-1B601416F36C}" srcOrd="0" destOrd="0" parTransId="{28664DA6-6310-483F-837F-89C5BF61A6E2}" sibTransId="{143A29A9-EACF-4B48-96A3-214D120969CD}"/>
    <dgm:cxn modelId="{79820953-8A71-4ED5-8A23-A5ADD10D0993}" type="presParOf" srcId="{6B2D209F-DBFA-4063-8B43-78F8763A8673}" destId="{C4D084B3-2134-4C4D-96C9-EE66A1A1991F}" srcOrd="0" destOrd="0" presId="urn:microsoft.com/office/officeart/2005/8/layout/vList3"/>
    <dgm:cxn modelId="{4972958E-5F5C-4CC8-A84B-0CD215D97FD1}" type="presParOf" srcId="{C4D084B3-2134-4C4D-96C9-EE66A1A1991F}" destId="{270608C3-58ED-4BF6-A11C-9B526E982389}" srcOrd="0" destOrd="0" presId="urn:microsoft.com/office/officeart/2005/8/layout/vList3"/>
    <dgm:cxn modelId="{72E4AF34-66BE-4641-BF80-882B922532D5}" type="presParOf" srcId="{C4D084B3-2134-4C4D-96C9-EE66A1A1991F}" destId="{998C0456-6AC3-4891-AFE9-EC05D30545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ACD9C-BE2A-4D0F-9866-5757B21C4A15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63A5F54A-A668-4CE1-ADEA-1B601416F36C}">
      <dgm:prSet phldrT="[Text]" custT="1"/>
      <dgm:spPr/>
      <dgm:t>
        <a:bodyPr/>
        <a:lstStyle/>
        <a:p>
          <a:r>
            <a:rPr lang="en-GB" sz="1300" dirty="0" smtClean="0"/>
            <a:t>Health and social care costs</a:t>
          </a:r>
          <a:endParaRPr lang="en-GB" sz="1300" dirty="0"/>
        </a:p>
      </dgm:t>
    </dgm:pt>
    <dgm:pt modelId="{28664DA6-6310-483F-837F-89C5BF61A6E2}" type="parTrans" cxnId="{93A29B7C-1DD6-4457-9393-6A86250A817A}">
      <dgm:prSet/>
      <dgm:spPr/>
      <dgm:t>
        <a:bodyPr/>
        <a:lstStyle/>
        <a:p>
          <a:endParaRPr lang="en-GB"/>
        </a:p>
      </dgm:t>
    </dgm:pt>
    <dgm:pt modelId="{143A29A9-EACF-4B48-96A3-214D120969CD}" type="sibTrans" cxnId="{93A29B7C-1DD6-4457-9393-6A86250A817A}">
      <dgm:prSet/>
      <dgm:spPr/>
      <dgm:t>
        <a:bodyPr/>
        <a:lstStyle/>
        <a:p>
          <a:endParaRPr lang="en-GB"/>
        </a:p>
      </dgm:t>
    </dgm:pt>
    <dgm:pt modelId="{6B2D209F-DBFA-4063-8B43-78F8763A8673}" type="pres">
      <dgm:prSet presAssocID="{04FACD9C-BE2A-4D0F-9866-5757B21C4A15}" presName="linearFlow" presStyleCnt="0">
        <dgm:presLayoutVars>
          <dgm:dir/>
          <dgm:resizeHandles val="exact"/>
        </dgm:presLayoutVars>
      </dgm:prSet>
      <dgm:spPr/>
    </dgm:pt>
    <dgm:pt modelId="{C4D084B3-2134-4C4D-96C9-EE66A1A1991F}" type="pres">
      <dgm:prSet presAssocID="{63A5F54A-A668-4CE1-ADEA-1B601416F36C}" presName="composite" presStyleCnt="0"/>
      <dgm:spPr/>
    </dgm:pt>
    <dgm:pt modelId="{270608C3-58ED-4BF6-A11C-9B526E982389}" type="pres">
      <dgm:prSet presAssocID="{63A5F54A-A668-4CE1-ADEA-1B601416F36C}" presName="imgShp" presStyleLbl="fgImgPlace1" presStyleIdx="0" presStyleCnt="1" custScaleX="150000" custScaleY="1458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8C0456-6AC3-4891-AFE9-EC05D305453E}" type="pres">
      <dgm:prSet presAssocID="{63A5F54A-A668-4CE1-ADEA-1B601416F36C}" presName="txShp" presStyleLbl="node1" presStyleIdx="0" presStyleCnt="1" custLinFactNeighborX="4692" custLinFactNeighborY="1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B71AE7F-74A1-4A5A-B95D-95F9C22F0205}" type="presOf" srcId="{63A5F54A-A668-4CE1-ADEA-1B601416F36C}" destId="{998C0456-6AC3-4891-AFE9-EC05D305453E}" srcOrd="0" destOrd="0" presId="urn:microsoft.com/office/officeart/2005/8/layout/vList3"/>
    <dgm:cxn modelId="{93A29B7C-1DD6-4457-9393-6A86250A817A}" srcId="{04FACD9C-BE2A-4D0F-9866-5757B21C4A15}" destId="{63A5F54A-A668-4CE1-ADEA-1B601416F36C}" srcOrd="0" destOrd="0" parTransId="{28664DA6-6310-483F-837F-89C5BF61A6E2}" sibTransId="{143A29A9-EACF-4B48-96A3-214D120969CD}"/>
    <dgm:cxn modelId="{CD839CFB-BD48-4B66-8FF4-E4EFA30F299A}" type="presOf" srcId="{04FACD9C-BE2A-4D0F-9866-5757B21C4A15}" destId="{6B2D209F-DBFA-4063-8B43-78F8763A8673}" srcOrd="0" destOrd="0" presId="urn:microsoft.com/office/officeart/2005/8/layout/vList3"/>
    <dgm:cxn modelId="{13B99CE3-AC65-4F34-8825-A52AEE6B8055}" type="presParOf" srcId="{6B2D209F-DBFA-4063-8B43-78F8763A8673}" destId="{C4D084B3-2134-4C4D-96C9-EE66A1A1991F}" srcOrd="0" destOrd="0" presId="urn:microsoft.com/office/officeart/2005/8/layout/vList3"/>
    <dgm:cxn modelId="{02FA3946-CB67-49C9-9B8C-1942BD09F7D6}" type="presParOf" srcId="{C4D084B3-2134-4C4D-96C9-EE66A1A1991F}" destId="{270608C3-58ED-4BF6-A11C-9B526E982389}" srcOrd="0" destOrd="0" presId="urn:microsoft.com/office/officeart/2005/8/layout/vList3"/>
    <dgm:cxn modelId="{B8A66F20-7EE8-4B37-867A-CA452EA49C48}" type="presParOf" srcId="{C4D084B3-2134-4C4D-96C9-EE66A1A1991F}" destId="{998C0456-6AC3-4891-AFE9-EC05D30545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7C995D-43F1-47FA-A9D9-900EDE032A5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C8552D3-48DF-475B-84BF-8B8D3A62FFF7}">
      <dgm:prSet phldrT="[Text]"/>
      <dgm:spPr/>
      <dgm:t>
        <a:bodyPr/>
        <a:lstStyle/>
        <a:p>
          <a:r>
            <a:rPr lang="en-GB" dirty="0" smtClean="0"/>
            <a:t>Improving the wider determinants of health</a:t>
          </a:r>
          <a:endParaRPr lang="en-GB" dirty="0"/>
        </a:p>
      </dgm:t>
    </dgm:pt>
    <dgm:pt modelId="{A2914E21-51C6-444E-983A-2AA0CC1F21CA}" type="parTrans" cxnId="{2834640B-802B-4EB0-94E6-B4523732EE79}">
      <dgm:prSet/>
      <dgm:spPr/>
      <dgm:t>
        <a:bodyPr/>
        <a:lstStyle/>
        <a:p>
          <a:endParaRPr lang="en-GB"/>
        </a:p>
      </dgm:t>
    </dgm:pt>
    <dgm:pt modelId="{D10445EA-9761-4D46-9B3B-C731E323C81C}" type="sibTrans" cxnId="{2834640B-802B-4EB0-94E6-B4523732EE79}">
      <dgm:prSet/>
      <dgm:spPr/>
      <dgm:t>
        <a:bodyPr/>
        <a:lstStyle/>
        <a:p>
          <a:endParaRPr lang="en-GB"/>
        </a:p>
      </dgm:t>
    </dgm:pt>
    <dgm:pt modelId="{EAFD3F82-83E0-48B6-A679-73680CDF29FC}">
      <dgm:prSet phldrT="[Text]"/>
      <dgm:spPr/>
      <dgm:t>
        <a:bodyPr/>
        <a:lstStyle/>
        <a:p>
          <a:r>
            <a:rPr lang="en-GB" dirty="0" smtClean="0"/>
            <a:t>Health improvement – making every contact count</a:t>
          </a:r>
          <a:endParaRPr lang="en-GB" dirty="0"/>
        </a:p>
      </dgm:t>
    </dgm:pt>
    <dgm:pt modelId="{9B309F09-C161-4737-9BF0-EAEC55D0884F}" type="parTrans" cxnId="{83AC2E98-F84F-4B9D-8925-E4EA5328B468}">
      <dgm:prSet/>
      <dgm:spPr/>
      <dgm:t>
        <a:bodyPr/>
        <a:lstStyle/>
        <a:p>
          <a:endParaRPr lang="en-GB"/>
        </a:p>
      </dgm:t>
    </dgm:pt>
    <dgm:pt modelId="{B26A6444-0895-4D05-AB8C-F17C563CB078}" type="sibTrans" cxnId="{83AC2E98-F84F-4B9D-8925-E4EA5328B468}">
      <dgm:prSet/>
      <dgm:spPr/>
      <dgm:t>
        <a:bodyPr/>
        <a:lstStyle/>
        <a:p>
          <a:endParaRPr lang="en-GB"/>
        </a:p>
      </dgm:t>
    </dgm:pt>
    <dgm:pt modelId="{51DD1E2C-2726-4EFF-8263-B1A3731963ED}">
      <dgm:prSet phldrT="[Text]"/>
      <dgm:spPr/>
      <dgm:t>
        <a:bodyPr/>
        <a:lstStyle/>
        <a:p>
          <a:r>
            <a:rPr lang="en-GB" dirty="0" smtClean="0"/>
            <a:t>Health protection</a:t>
          </a:r>
          <a:endParaRPr lang="en-GB" dirty="0"/>
        </a:p>
      </dgm:t>
    </dgm:pt>
    <dgm:pt modelId="{3D386DD1-0F00-454A-AF9F-E5EFE2280632}" type="parTrans" cxnId="{77DA7422-5DEB-440C-B6FA-73C0EA01B47A}">
      <dgm:prSet/>
      <dgm:spPr/>
      <dgm:t>
        <a:bodyPr/>
        <a:lstStyle/>
        <a:p>
          <a:endParaRPr lang="en-GB"/>
        </a:p>
      </dgm:t>
    </dgm:pt>
    <dgm:pt modelId="{579BF75B-EC6B-4D1B-AE1B-62011D63FDCF}" type="sibTrans" cxnId="{77DA7422-5DEB-440C-B6FA-73C0EA01B47A}">
      <dgm:prSet/>
      <dgm:spPr/>
      <dgm:t>
        <a:bodyPr/>
        <a:lstStyle/>
        <a:p>
          <a:endParaRPr lang="en-GB"/>
        </a:p>
      </dgm:t>
    </dgm:pt>
    <dgm:pt modelId="{67D2E7E1-C396-459F-8269-2ED2A052C676}">
      <dgm:prSet phldrT="[Text]"/>
      <dgm:spPr/>
      <dgm:t>
        <a:bodyPr/>
        <a:lstStyle/>
        <a:p>
          <a:r>
            <a:rPr lang="en-GB" dirty="0" smtClean="0"/>
            <a:t>Healthcare public health – preventing premature mortality</a:t>
          </a:r>
          <a:endParaRPr lang="en-GB" dirty="0"/>
        </a:p>
      </dgm:t>
    </dgm:pt>
    <dgm:pt modelId="{99907B04-B59A-41C0-8B43-343216E570C0}" type="parTrans" cxnId="{9945DAA2-D3EE-4CC6-B84C-0CB8A770B53B}">
      <dgm:prSet/>
      <dgm:spPr/>
      <dgm:t>
        <a:bodyPr/>
        <a:lstStyle/>
        <a:p>
          <a:endParaRPr lang="en-GB"/>
        </a:p>
      </dgm:t>
    </dgm:pt>
    <dgm:pt modelId="{B8232482-5523-49B6-8D77-0808258FF093}" type="sibTrans" cxnId="{9945DAA2-D3EE-4CC6-B84C-0CB8A770B53B}">
      <dgm:prSet/>
      <dgm:spPr/>
      <dgm:t>
        <a:bodyPr/>
        <a:lstStyle/>
        <a:p>
          <a:endParaRPr lang="en-GB"/>
        </a:p>
      </dgm:t>
    </dgm:pt>
    <dgm:pt modelId="{8DC3449B-835C-48BF-9D53-E0FA3845FFB9}" type="pres">
      <dgm:prSet presAssocID="{9D7C995D-43F1-47FA-A9D9-900EDE032A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4593157-9DA0-4469-9441-5892AECC320D}" type="pres">
      <dgm:prSet presAssocID="{9D7C995D-43F1-47FA-A9D9-900EDE032A51}" presName="Name1" presStyleCnt="0"/>
      <dgm:spPr/>
    </dgm:pt>
    <dgm:pt modelId="{C0E1FA54-4549-44FD-8DB0-C833665B5AF1}" type="pres">
      <dgm:prSet presAssocID="{9D7C995D-43F1-47FA-A9D9-900EDE032A51}" presName="cycle" presStyleCnt="0"/>
      <dgm:spPr/>
    </dgm:pt>
    <dgm:pt modelId="{477E8A2D-A829-4CE1-B6A4-258832B84E20}" type="pres">
      <dgm:prSet presAssocID="{9D7C995D-43F1-47FA-A9D9-900EDE032A51}" presName="srcNode" presStyleLbl="node1" presStyleIdx="0" presStyleCnt="4"/>
      <dgm:spPr/>
    </dgm:pt>
    <dgm:pt modelId="{80839DC3-6D07-4E71-8864-60A0761CE6DE}" type="pres">
      <dgm:prSet presAssocID="{9D7C995D-43F1-47FA-A9D9-900EDE032A51}" presName="conn" presStyleLbl="parChTrans1D2" presStyleIdx="0" presStyleCnt="1"/>
      <dgm:spPr/>
      <dgm:t>
        <a:bodyPr/>
        <a:lstStyle/>
        <a:p>
          <a:endParaRPr lang="en-GB"/>
        </a:p>
      </dgm:t>
    </dgm:pt>
    <dgm:pt modelId="{342B7F1B-CD52-4DBC-A4DC-562BADDEBBDA}" type="pres">
      <dgm:prSet presAssocID="{9D7C995D-43F1-47FA-A9D9-900EDE032A51}" presName="extraNode" presStyleLbl="node1" presStyleIdx="0" presStyleCnt="4"/>
      <dgm:spPr/>
    </dgm:pt>
    <dgm:pt modelId="{BFBE7A3E-35FA-4E4B-BE28-4D8552679E93}" type="pres">
      <dgm:prSet presAssocID="{9D7C995D-43F1-47FA-A9D9-900EDE032A51}" presName="dstNode" presStyleLbl="node1" presStyleIdx="0" presStyleCnt="4"/>
      <dgm:spPr/>
    </dgm:pt>
    <dgm:pt modelId="{C449D818-9886-4772-8C8B-F3EC1F830762}" type="pres">
      <dgm:prSet presAssocID="{CC8552D3-48DF-475B-84BF-8B8D3A62FFF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9A40B4-79EC-4755-B2ED-22645AE07AA7}" type="pres">
      <dgm:prSet presAssocID="{CC8552D3-48DF-475B-84BF-8B8D3A62FFF7}" presName="accent_1" presStyleCnt="0"/>
      <dgm:spPr/>
    </dgm:pt>
    <dgm:pt modelId="{5D3645AE-0F3B-483C-85AB-6B087F4944E6}" type="pres">
      <dgm:prSet presAssocID="{CC8552D3-48DF-475B-84BF-8B8D3A62FFF7}" presName="accentRepeatNode" presStyleLbl="solidFgAcc1" presStyleIdx="0" presStyleCnt="4"/>
      <dgm:spPr/>
    </dgm:pt>
    <dgm:pt modelId="{AC8634AC-0E00-4F2C-8CC5-9524C59136DA}" type="pres">
      <dgm:prSet presAssocID="{EAFD3F82-83E0-48B6-A679-73680CDF29F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E6AE03-294A-4DF0-852B-4D57A35AA5AA}" type="pres">
      <dgm:prSet presAssocID="{EAFD3F82-83E0-48B6-A679-73680CDF29FC}" presName="accent_2" presStyleCnt="0"/>
      <dgm:spPr/>
    </dgm:pt>
    <dgm:pt modelId="{39E88AF9-8DBA-4937-BC28-4FE2C4E266FF}" type="pres">
      <dgm:prSet presAssocID="{EAFD3F82-83E0-48B6-A679-73680CDF29FC}" presName="accentRepeatNode" presStyleLbl="solidFgAcc1" presStyleIdx="1" presStyleCnt="4"/>
      <dgm:spPr/>
    </dgm:pt>
    <dgm:pt modelId="{AE38FD76-F50B-4EAD-96C1-CDA9D892ED91}" type="pres">
      <dgm:prSet presAssocID="{51DD1E2C-2726-4EFF-8263-B1A3731963E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4CACD6-4C68-4DB9-8141-37D9BBC0E79B}" type="pres">
      <dgm:prSet presAssocID="{51DD1E2C-2726-4EFF-8263-B1A3731963ED}" presName="accent_3" presStyleCnt="0"/>
      <dgm:spPr/>
    </dgm:pt>
    <dgm:pt modelId="{D9E70145-FAB9-4592-B920-2F3F322F258C}" type="pres">
      <dgm:prSet presAssocID="{51DD1E2C-2726-4EFF-8263-B1A3731963ED}" presName="accentRepeatNode" presStyleLbl="solidFgAcc1" presStyleIdx="2" presStyleCnt="4"/>
      <dgm:spPr/>
    </dgm:pt>
    <dgm:pt modelId="{69F27061-A117-488D-93A4-75C1BF529CC0}" type="pres">
      <dgm:prSet presAssocID="{67D2E7E1-C396-459F-8269-2ED2A052C67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4FF4FA-B78B-4693-86CA-7CF80A1EC434}" type="pres">
      <dgm:prSet presAssocID="{67D2E7E1-C396-459F-8269-2ED2A052C676}" presName="accent_4" presStyleCnt="0"/>
      <dgm:spPr/>
    </dgm:pt>
    <dgm:pt modelId="{51990C81-432B-43B0-B706-B9124FCF92C1}" type="pres">
      <dgm:prSet presAssocID="{67D2E7E1-C396-459F-8269-2ED2A052C676}" presName="accentRepeatNode" presStyleLbl="solidFgAcc1" presStyleIdx="3" presStyleCnt="4"/>
      <dgm:spPr/>
    </dgm:pt>
  </dgm:ptLst>
  <dgm:cxnLst>
    <dgm:cxn modelId="{9945DAA2-D3EE-4CC6-B84C-0CB8A770B53B}" srcId="{9D7C995D-43F1-47FA-A9D9-900EDE032A51}" destId="{67D2E7E1-C396-459F-8269-2ED2A052C676}" srcOrd="3" destOrd="0" parTransId="{99907B04-B59A-41C0-8B43-343216E570C0}" sibTransId="{B8232482-5523-49B6-8D77-0808258FF093}"/>
    <dgm:cxn modelId="{83AC2E98-F84F-4B9D-8925-E4EA5328B468}" srcId="{9D7C995D-43F1-47FA-A9D9-900EDE032A51}" destId="{EAFD3F82-83E0-48B6-A679-73680CDF29FC}" srcOrd="1" destOrd="0" parTransId="{9B309F09-C161-4737-9BF0-EAEC55D0884F}" sibTransId="{B26A6444-0895-4D05-AB8C-F17C563CB078}"/>
    <dgm:cxn modelId="{D2A276DF-A6D3-431B-B55C-AB6E25DEB20C}" type="presOf" srcId="{9D7C995D-43F1-47FA-A9D9-900EDE032A51}" destId="{8DC3449B-835C-48BF-9D53-E0FA3845FFB9}" srcOrd="0" destOrd="0" presId="urn:microsoft.com/office/officeart/2008/layout/VerticalCurvedList"/>
    <dgm:cxn modelId="{77DA7422-5DEB-440C-B6FA-73C0EA01B47A}" srcId="{9D7C995D-43F1-47FA-A9D9-900EDE032A51}" destId="{51DD1E2C-2726-4EFF-8263-B1A3731963ED}" srcOrd="2" destOrd="0" parTransId="{3D386DD1-0F00-454A-AF9F-E5EFE2280632}" sibTransId="{579BF75B-EC6B-4D1B-AE1B-62011D63FDCF}"/>
    <dgm:cxn modelId="{2834640B-802B-4EB0-94E6-B4523732EE79}" srcId="{9D7C995D-43F1-47FA-A9D9-900EDE032A51}" destId="{CC8552D3-48DF-475B-84BF-8B8D3A62FFF7}" srcOrd="0" destOrd="0" parTransId="{A2914E21-51C6-444E-983A-2AA0CC1F21CA}" sibTransId="{D10445EA-9761-4D46-9B3B-C731E323C81C}"/>
    <dgm:cxn modelId="{D213CA47-7738-4594-91B4-CD9363B07F3E}" type="presOf" srcId="{CC8552D3-48DF-475B-84BF-8B8D3A62FFF7}" destId="{C449D818-9886-4772-8C8B-F3EC1F830762}" srcOrd="0" destOrd="0" presId="urn:microsoft.com/office/officeart/2008/layout/VerticalCurvedList"/>
    <dgm:cxn modelId="{BBCEA2EE-CF57-4489-A2F4-8DC9C31BF216}" type="presOf" srcId="{51DD1E2C-2726-4EFF-8263-B1A3731963ED}" destId="{AE38FD76-F50B-4EAD-96C1-CDA9D892ED91}" srcOrd="0" destOrd="0" presId="urn:microsoft.com/office/officeart/2008/layout/VerticalCurvedList"/>
    <dgm:cxn modelId="{40E8C1E0-6418-402F-8447-0D2988D39C0D}" type="presOf" srcId="{EAFD3F82-83E0-48B6-A679-73680CDF29FC}" destId="{AC8634AC-0E00-4F2C-8CC5-9524C59136DA}" srcOrd="0" destOrd="0" presId="urn:microsoft.com/office/officeart/2008/layout/VerticalCurvedList"/>
    <dgm:cxn modelId="{8780EAFB-219D-44D0-A478-5EC5ED705C43}" type="presOf" srcId="{67D2E7E1-C396-459F-8269-2ED2A052C676}" destId="{69F27061-A117-488D-93A4-75C1BF529CC0}" srcOrd="0" destOrd="0" presId="urn:microsoft.com/office/officeart/2008/layout/VerticalCurvedList"/>
    <dgm:cxn modelId="{9045CBF2-631A-49C1-81A4-9B7F22772E92}" type="presOf" srcId="{D10445EA-9761-4D46-9B3B-C731E323C81C}" destId="{80839DC3-6D07-4E71-8864-60A0761CE6DE}" srcOrd="0" destOrd="0" presId="urn:microsoft.com/office/officeart/2008/layout/VerticalCurvedList"/>
    <dgm:cxn modelId="{76552284-1C22-4144-AC75-DEB21A2C8A21}" type="presParOf" srcId="{8DC3449B-835C-48BF-9D53-E0FA3845FFB9}" destId="{B4593157-9DA0-4469-9441-5892AECC320D}" srcOrd="0" destOrd="0" presId="urn:microsoft.com/office/officeart/2008/layout/VerticalCurvedList"/>
    <dgm:cxn modelId="{DE0B22AA-598C-41AE-8E51-655C7214B4A8}" type="presParOf" srcId="{B4593157-9DA0-4469-9441-5892AECC320D}" destId="{C0E1FA54-4549-44FD-8DB0-C833665B5AF1}" srcOrd="0" destOrd="0" presId="urn:microsoft.com/office/officeart/2008/layout/VerticalCurvedList"/>
    <dgm:cxn modelId="{73B76D0F-7EC3-4F18-A9B9-7820AF708060}" type="presParOf" srcId="{C0E1FA54-4549-44FD-8DB0-C833665B5AF1}" destId="{477E8A2D-A829-4CE1-B6A4-258832B84E20}" srcOrd="0" destOrd="0" presId="urn:microsoft.com/office/officeart/2008/layout/VerticalCurvedList"/>
    <dgm:cxn modelId="{A17AD84D-3417-4895-9CE9-7902F8DB506E}" type="presParOf" srcId="{C0E1FA54-4549-44FD-8DB0-C833665B5AF1}" destId="{80839DC3-6D07-4E71-8864-60A0761CE6DE}" srcOrd="1" destOrd="0" presId="urn:microsoft.com/office/officeart/2008/layout/VerticalCurvedList"/>
    <dgm:cxn modelId="{AD017D01-39A3-484A-81CA-6F7648EB3EE4}" type="presParOf" srcId="{C0E1FA54-4549-44FD-8DB0-C833665B5AF1}" destId="{342B7F1B-CD52-4DBC-A4DC-562BADDEBBDA}" srcOrd="2" destOrd="0" presId="urn:microsoft.com/office/officeart/2008/layout/VerticalCurvedList"/>
    <dgm:cxn modelId="{E3C92183-D7A8-48CF-8303-F608728CF2E0}" type="presParOf" srcId="{C0E1FA54-4549-44FD-8DB0-C833665B5AF1}" destId="{BFBE7A3E-35FA-4E4B-BE28-4D8552679E93}" srcOrd="3" destOrd="0" presId="urn:microsoft.com/office/officeart/2008/layout/VerticalCurvedList"/>
    <dgm:cxn modelId="{8073433F-0045-4693-8772-1D61B086B52B}" type="presParOf" srcId="{B4593157-9DA0-4469-9441-5892AECC320D}" destId="{C449D818-9886-4772-8C8B-F3EC1F830762}" srcOrd="1" destOrd="0" presId="urn:microsoft.com/office/officeart/2008/layout/VerticalCurvedList"/>
    <dgm:cxn modelId="{CC770C53-E58A-439A-8314-D94C993C88C9}" type="presParOf" srcId="{B4593157-9DA0-4469-9441-5892AECC320D}" destId="{409A40B4-79EC-4755-B2ED-22645AE07AA7}" srcOrd="2" destOrd="0" presId="urn:microsoft.com/office/officeart/2008/layout/VerticalCurvedList"/>
    <dgm:cxn modelId="{BF31A866-7F67-4309-9DB5-1BD25E3E5F2A}" type="presParOf" srcId="{409A40B4-79EC-4755-B2ED-22645AE07AA7}" destId="{5D3645AE-0F3B-483C-85AB-6B087F4944E6}" srcOrd="0" destOrd="0" presId="urn:microsoft.com/office/officeart/2008/layout/VerticalCurvedList"/>
    <dgm:cxn modelId="{EED8F20A-33E7-4C63-83CE-31C5AC5C050A}" type="presParOf" srcId="{B4593157-9DA0-4469-9441-5892AECC320D}" destId="{AC8634AC-0E00-4F2C-8CC5-9524C59136DA}" srcOrd="3" destOrd="0" presId="urn:microsoft.com/office/officeart/2008/layout/VerticalCurvedList"/>
    <dgm:cxn modelId="{6E263AFD-83D6-4E2E-94AC-D6B605D33E92}" type="presParOf" srcId="{B4593157-9DA0-4469-9441-5892AECC320D}" destId="{60E6AE03-294A-4DF0-852B-4D57A35AA5AA}" srcOrd="4" destOrd="0" presId="urn:microsoft.com/office/officeart/2008/layout/VerticalCurvedList"/>
    <dgm:cxn modelId="{8F0C4D10-9165-435E-B1AD-3587C2CEA424}" type="presParOf" srcId="{60E6AE03-294A-4DF0-852B-4D57A35AA5AA}" destId="{39E88AF9-8DBA-4937-BC28-4FE2C4E266FF}" srcOrd="0" destOrd="0" presId="urn:microsoft.com/office/officeart/2008/layout/VerticalCurvedList"/>
    <dgm:cxn modelId="{58150F9F-625D-45A7-BD2C-059DC763C6DF}" type="presParOf" srcId="{B4593157-9DA0-4469-9441-5892AECC320D}" destId="{AE38FD76-F50B-4EAD-96C1-CDA9D892ED91}" srcOrd="5" destOrd="0" presId="urn:microsoft.com/office/officeart/2008/layout/VerticalCurvedList"/>
    <dgm:cxn modelId="{14D80152-967C-4939-A06D-3882AE772461}" type="presParOf" srcId="{B4593157-9DA0-4469-9441-5892AECC320D}" destId="{AD4CACD6-4C68-4DB9-8141-37D9BBC0E79B}" srcOrd="6" destOrd="0" presId="urn:microsoft.com/office/officeart/2008/layout/VerticalCurvedList"/>
    <dgm:cxn modelId="{D4755544-1CFE-4881-953D-FFDE3A838BEE}" type="presParOf" srcId="{AD4CACD6-4C68-4DB9-8141-37D9BBC0E79B}" destId="{D9E70145-FAB9-4592-B920-2F3F322F258C}" srcOrd="0" destOrd="0" presId="urn:microsoft.com/office/officeart/2008/layout/VerticalCurvedList"/>
    <dgm:cxn modelId="{EF1FD1F7-C3EC-42A9-B9A4-6B9FA78882AE}" type="presParOf" srcId="{B4593157-9DA0-4469-9441-5892AECC320D}" destId="{69F27061-A117-488D-93A4-75C1BF529CC0}" srcOrd="7" destOrd="0" presId="urn:microsoft.com/office/officeart/2008/layout/VerticalCurvedList"/>
    <dgm:cxn modelId="{5CE2BB40-F6D7-422C-8FEB-9240445E2730}" type="presParOf" srcId="{B4593157-9DA0-4469-9441-5892AECC320D}" destId="{6F4FF4FA-B78B-4693-86CA-7CF80A1EC434}" srcOrd="8" destOrd="0" presId="urn:microsoft.com/office/officeart/2008/layout/VerticalCurvedList"/>
    <dgm:cxn modelId="{56B78088-25B9-4B2F-B282-DDDBC44FF42C}" type="presParOf" srcId="{6F4FF4FA-B78B-4693-86CA-7CF80A1EC434}" destId="{51990C81-432B-43B0-B706-B9124FCF92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BF7FE9-7718-4E4A-A6FB-DD25C2FC929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75148C3-FE4C-44F6-A007-F7B5CB079774}">
      <dgm:prSet phldrT="[Text]"/>
      <dgm:spPr/>
      <dgm:t>
        <a:bodyPr/>
        <a:lstStyle/>
        <a:p>
          <a:r>
            <a:rPr lang="en-GB" dirty="0" smtClean="0"/>
            <a:t>Commissioners</a:t>
          </a:r>
          <a:endParaRPr lang="en-GB" dirty="0"/>
        </a:p>
      </dgm:t>
    </dgm:pt>
    <dgm:pt modelId="{EAB58685-DC95-414E-BEA3-1B605ECD24A9}" type="parTrans" cxnId="{666547E9-BEB4-4108-B540-7B9A63768FDA}">
      <dgm:prSet/>
      <dgm:spPr/>
      <dgm:t>
        <a:bodyPr/>
        <a:lstStyle/>
        <a:p>
          <a:endParaRPr lang="en-GB"/>
        </a:p>
      </dgm:t>
    </dgm:pt>
    <dgm:pt modelId="{8D5BF876-B3BC-4FBE-AB1A-7BE24C9FF92E}" type="sibTrans" cxnId="{666547E9-BEB4-4108-B540-7B9A63768FDA}">
      <dgm:prSet/>
      <dgm:spPr/>
      <dgm:t>
        <a:bodyPr/>
        <a:lstStyle/>
        <a:p>
          <a:endParaRPr lang="en-GB"/>
        </a:p>
      </dgm:t>
    </dgm:pt>
    <dgm:pt modelId="{4E4C2714-AF57-4900-9388-279E01FF6156}">
      <dgm:prSet phldrT="[Text]"/>
      <dgm:spPr/>
      <dgm:t>
        <a:bodyPr/>
        <a:lstStyle/>
        <a:p>
          <a:r>
            <a:rPr lang="en-GB" dirty="0" smtClean="0"/>
            <a:t>Leadership and Service redesign</a:t>
          </a:r>
          <a:endParaRPr lang="en-GB" dirty="0"/>
        </a:p>
      </dgm:t>
    </dgm:pt>
    <dgm:pt modelId="{1C486EA0-2365-4EEC-A911-A6F4BD0555A8}" type="parTrans" cxnId="{F4E8E5D0-CCCE-4FF1-B8FD-9D44432679D7}">
      <dgm:prSet/>
      <dgm:spPr/>
      <dgm:t>
        <a:bodyPr/>
        <a:lstStyle/>
        <a:p>
          <a:endParaRPr lang="en-GB"/>
        </a:p>
      </dgm:t>
    </dgm:pt>
    <dgm:pt modelId="{E0934F7F-10DD-4D7D-A853-62BB8D9D0A91}" type="sibTrans" cxnId="{F4E8E5D0-CCCE-4FF1-B8FD-9D44432679D7}">
      <dgm:prSet/>
      <dgm:spPr/>
      <dgm:t>
        <a:bodyPr/>
        <a:lstStyle/>
        <a:p>
          <a:endParaRPr lang="en-GB"/>
        </a:p>
      </dgm:t>
    </dgm:pt>
    <dgm:pt modelId="{BA617E8E-F22E-4560-9190-E45D4A61278F}">
      <dgm:prSet phldrT="[Text]"/>
      <dgm:spPr/>
      <dgm:t>
        <a:bodyPr/>
        <a:lstStyle/>
        <a:p>
          <a:r>
            <a:rPr lang="en-GB" dirty="0" smtClean="0"/>
            <a:t>Training</a:t>
          </a:r>
          <a:endParaRPr lang="en-GB" dirty="0"/>
        </a:p>
      </dgm:t>
    </dgm:pt>
    <dgm:pt modelId="{AFED82C2-7DF7-4ED9-89AC-0EA8F82D27D3}" type="parTrans" cxnId="{036E61B2-2170-46DB-90C4-F2297CA0A770}">
      <dgm:prSet/>
      <dgm:spPr/>
      <dgm:t>
        <a:bodyPr/>
        <a:lstStyle/>
        <a:p>
          <a:endParaRPr lang="en-GB"/>
        </a:p>
      </dgm:t>
    </dgm:pt>
    <dgm:pt modelId="{E7E7A551-85F4-4526-8507-1532481A1962}" type="sibTrans" cxnId="{036E61B2-2170-46DB-90C4-F2297CA0A770}">
      <dgm:prSet/>
      <dgm:spPr/>
      <dgm:t>
        <a:bodyPr/>
        <a:lstStyle/>
        <a:p>
          <a:endParaRPr lang="en-GB"/>
        </a:p>
      </dgm:t>
    </dgm:pt>
    <dgm:pt modelId="{8B02985D-91C8-4A58-82CA-72120DBB7379}">
      <dgm:prSet/>
      <dgm:spPr/>
      <dgm:t>
        <a:bodyPr/>
        <a:lstStyle/>
        <a:p>
          <a:r>
            <a:rPr lang="en-GB" dirty="0" smtClean="0"/>
            <a:t>Evidence</a:t>
          </a:r>
          <a:endParaRPr lang="en-GB" dirty="0"/>
        </a:p>
      </dgm:t>
    </dgm:pt>
    <dgm:pt modelId="{A3B6E98C-2809-4702-B8F5-4F7CC56CE1CF}" type="parTrans" cxnId="{E9BFAEF7-4626-43E1-8B75-08354B6378A1}">
      <dgm:prSet/>
      <dgm:spPr/>
      <dgm:t>
        <a:bodyPr/>
        <a:lstStyle/>
        <a:p>
          <a:endParaRPr lang="en-GB"/>
        </a:p>
      </dgm:t>
    </dgm:pt>
    <dgm:pt modelId="{EDD91144-F1AF-4A1C-969D-93340E82634A}" type="sibTrans" cxnId="{E9BFAEF7-4626-43E1-8B75-08354B6378A1}">
      <dgm:prSet/>
      <dgm:spPr/>
      <dgm:t>
        <a:bodyPr/>
        <a:lstStyle/>
        <a:p>
          <a:endParaRPr lang="en-GB"/>
        </a:p>
      </dgm:t>
    </dgm:pt>
    <dgm:pt modelId="{79C3B4CB-797E-425D-89BF-B2555D92DD17}" type="pres">
      <dgm:prSet presAssocID="{74BF7FE9-7718-4E4A-A6FB-DD25C2FC9299}" presName="compositeShape" presStyleCnt="0">
        <dgm:presLayoutVars>
          <dgm:chMax val="7"/>
          <dgm:dir/>
          <dgm:resizeHandles val="exact"/>
        </dgm:presLayoutVars>
      </dgm:prSet>
      <dgm:spPr/>
    </dgm:pt>
    <dgm:pt modelId="{FCFF8F39-FC7F-480C-932B-B5E7CA7BE747}" type="pres">
      <dgm:prSet presAssocID="{375148C3-FE4C-44F6-A007-F7B5CB079774}" presName="circ1" presStyleLbl="vennNode1" presStyleIdx="0" presStyleCnt="4"/>
      <dgm:spPr/>
      <dgm:t>
        <a:bodyPr/>
        <a:lstStyle/>
        <a:p>
          <a:endParaRPr lang="en-GB"/>
        </a:p>
      </dgm:t>
    </dgm:pt>
    <dgm:pt modelId="{1EE0D929-8C2D-4CDA-BECE-D0935E961FBE}" type="pres">
      <dgm:prSet presAssocID="{375148C3-FE4C-44F6-A007-F7B5CB0797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D4ECE1-E084-4787-AC49-BD6EF699E2D4}" type="pres">
      <dgm:prSet presAssocID="{4E4C2714-AF57-4900-9388-279E01FF6156}" presName="circ2" presStyleLbl="vennNode1" presStyleIdx="1" presStyleCnt="4"/>
      <dgm:spPr/>
      <dgm:t>
        <a:bodyPr/>
        <a:lstStyle/>
        <a:p>
          <a:endParaRPr lang="en-GB"/>
        </a:p>
      </dgm:t>
    </dgm:pt>
    <dgm:pt modelId="{DF10813E-01E6-461B-9BFD-9DAD8756E9DC}" type="pres">
      <dgm:prSet presAssocID="{4E4C2714-AF57-4900-9388-279E01FF61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714A0-D3E2-4B86-B54C-C28C5F6236CD}" type="pres">
      <dgm:prSet presAssocID="{BA617E8E-F22E-4560-9190-E45D4A61278F}" presName="circ3" presStyleLbl="vennNode1" presStyleIdx="2" presStyleCnt="4"/>
      <dgm:spPr/>
      <dgm:t>
        <a:bodyPr/>
        <a:lstStyle/>
        <a:p>
          <a:endParaRPr lang="en-GB"/>
        </a:p>
      </dgm:t>
    </dgm:pt>
    <dgm:pt modelId="{BA1B9E81-5693-49BC-B694-3C52CEAB0898}" type="pres">
      <dgm:prSet presAssocID="{BA617E8E-F22E-4560-9190-E45D4A61278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AD5593-FA65-4F8E-8B28-756E597A865E}" type="pres">
      <dgm:prSet presAssocID="{8B02985D-91C8-4A58-82CA-72120DBB7379}" presName="circ4" presStyleLbl="vennNode1" presStyleIdx="3" presStyleCnt="4"/>
      <dgm:spPr/>
      <dgm:t>
        <a:bodyPr/>
        <a:lstStyle/>
        <a:p>
          <a:endParaRPr lang="en-GB"/>
        </a:p>
      </dgm:t>
    </dgm:pt>
    <dgm:pt modelId="{4A9D76B3-5DFE-4867-9193-00818B6FA4D2}" type="pres">
      <dgm:prSet presAssocID="{8B02985D-91C8-4A58-82CA-72120DBB737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AB18A4-3B2A-4266-BACA-EA85BE586D79}" type="presOf" srcId="{4E4C2714-AF57-4900-9388-279E01FF6156}" destId="{67D4ECE1-E084-4787-AC49-BD6EF699E2D4}" srcOrd="0" destOrd="0" presId="urn:microsoft.com/office/officeart/2005/8/layout/venn1"/>
    <dgm:cxn modelId="{7916511E-B958-4806-BC0F-6817C672EA84}" type="presOf" srcId="{4E4C2714-AF57-4900-9388-279E01FF6156}" destId="{DF10813E-01E6-461B-9BFD-9DAD8756E9DC}" srcOrd="1" destOrd="0" presId="urn:microsoft.com/office/officeart/2005/8/layout/venn1"/>
    <dgm:cxn modelId="{E9BFAEF7-4626-43E1-8B75-08354B6378A1}" srcId="{74BF7FE9-7718-4E4A-A6FB-DD25C2FC9299}" destId="{8B02985D-91C8-4A58-82CA-72120DBB7379}" srcOrd="3" destOrd="0" parTransId="{A3B6E98C-2809-4702-B8F5-4F7CC56CE1CF}" sibTransId="{EDD91144-F1AF-4A1C-969D-93340E82634A}"/>
    <dgm:cxn modelId="{3A25F509-2F3A-4AC3-9F85-AF46346D8BF0}" type="presOf" srcId="{375148C3-FE4C-44F6-A007-F7B5CB079774}" destId="{FCFF8F39-FC7F-480C-932B-B5E7CA7BE747}" srcOrd="0" destOrd="0" presId="urn:microsoft.com/office/officeart/2005/8/layout/venn1"/>
    <dgm:cxn modelId="{F4E8E5D0-CCCE-4FF1-B8FD-9D44432679D7}" srcId="{74BF7FE9-7718-4E4A-A6FB-DD25C2FC9299}" destId="{4E4C2714-AF57-4900-9388-279E01FF6156}" srcOrd="1" destOrd="0" parTransId="{1C486EA0-2365-4EEC-A911-A6F4BD0555A8}" sibTransId="{E0934F7F-10DD-4D7D-A853-62BB8D9D0A91}"/>
    <dgm:cxn modelId="{0BBD55E8-FC54-4A27-B353-C3A09F395ED8}" type="presOf" srcId="{375148C3-FE4C-44F6-A007-F7B5CB079774}" destId="{1EE0D929-8C2D-4CDA-BECE-D0935E961FBE}" srcOrd="1" destOrd="0" presId="urn:microsoft.com/office/officeart/2005/8/layout/venn1"/>
    <dgm:cxn modelId="{FFFF70AF-EA3A-405A-B8D0-E5F8C084DF50}" type="presOf" srcId="{8B02985D-91C8-4A58-82CA-72120DBB7379}" destId="{4A9D76B3-5DFE-4867-9193-00818B6FA4D2}" srcOrd="1" destOrd="0" presId="urn:microsoft.com/office/officeart/2005/8/layout/venn1"/>
    <dgm:cxn modelId="{EF169556-871E-4298-8634-FC7B2A63F680}" type="presOf" srcId="{BA617E8E-F22E-4560-9190-E45D4A61278F}" destId="{BA1B9E81-5693-49BC-B694-3C52CEAB0898}" srcOrd="1" destOrd="0" presId="urn:microsoft.com/office/officeart/2005/8/layout/venn1"/>
    <dgm:cxn modelId="{3937C850-A027-49FD-B166-64017C6C1706}" type="presOf" srcId="{8B02985D-91C8-4A58-82CA-72120DBB7379}" destId="{6BAD5593-FA65-4F8E-8B28-756E597A865E}" srcOrd="0" destOrd="0" presId="urn:microsoft.com/office/officeart/2005/8/layout/venn1"/>
    <dgm:cxn modelId="{0A81611A-8E76-489D-A249-2F5245426CF9}" type="presOf" srcId="{74BF7FE9-7718-4E4A-A6FB-DD25C2FC9299}" destId="{79C3B4CB-797E-425D-89BF-B2555D92DD17}" srcOrd="0" destOrd="0" presId="urn:microsoft.com/office/officeart/2005/8/layout/venn1"/>
    <dgm:cxn modelId="{666547E9-BEB4-4108-B540-7B9A63768FDA}" srcId="{74BF7FE9-7718-4E4A-A6FB-DD25C2FC9299}" destId="{375148C3-FE4C-44F6-A007-F7B5CB079774}" srcOrd="0" destOrd="0" parTransId="{EAB58685-DC95-414E-BEA3-1B605ECD24A9}" sibTransId="{8D5BF876-B3BC-4FBE-AB1A-7BE24C9FF92E}"/>
    <dgm:cxn modelId="{036E61B2-2170-46DB-90C4-F2297CA0A770}" srcId="{74BF7FE9-7718-4E4A-A6FB-DD25C2FC9299}" destId="{BA617E8E-F22E-4560-9190-E45D4A61278F}" srcOrd="2" destOrd="0" parTransId="{AFED82C2-7DF7-4ED9-89AC-0EA8F82D27D3}" sibTransId="{E7E7A551-85F4-4526-8507-1532481A1962}"/>
    <dgm:cxn modelId="{79A52EFE-52DD-4907-9D21-6526BFC29C12}" type="presOf" srcId="{BA617E8E-F22E-4560-9190-E45D4A61278F}" destId="{0C5714A0-D3E2-4B86-B54C-C28C5F6236CD}" srcOrd="0" destOrd="0" presId="urn:microsoft.com/office/officeart/2005/8/layout/venn1"/>
    <dgm:cxn modelId="{58C84B8E-3AD2-4DC2-A721-5104B58F1C5A}" type="presParOf" srcId="{79C3B4CB-797E-425D-89BF-B2555D92DD17}" destId="{FCFF8F39-FC7F-480C-932B-B5E7CA7BE747}" srcOrd="0" destOrd="0" presId="urn:microsoft.com/office/officeart/2005/8/layout/venn1"/>
    <dgm:cxn modelId="{10166715-CF3B-47B5-A824-5027ADC447BF}" type="presParOf" srcId="{79C3B4CB-797E-425D-89BF-B2555D92DD17}" destId="{1EE0D929-8C2D-4CDA-BECE-D0935E961FBE}" srcOrd="1" destOrd="0" presId="urn:microsoft.com/office/officeart/2005/8/layout/venn1"/>
    <dgm:cxn modelId="{6D2D7582-9D13-436D-80C4-688D62E8E99A}" type="presParOf" srcId="{79C3B4CB-797E-425D-89BF-B2555D92DD17}" destId="{67D4ECE1-E084-4787-AC49-BD6EF699E2D4}" srcOrd="2" destOrd="0" presId="urn:microsoft.com/office/officeart/2005/8/layout/venn1"/>
    <dgm:cxn modelId="{E7D69B79-9A17-4860-BB69-4B6D7160B602}" type="presParOf" srcId="{79C3B4CB-797E-425D-89BF-B2555D92DD17}" destId="{DF10813E-01E6-461B-9BFD-9DAD8756E9DC}" srcOrd="3" destOrd="0" presId="urn:microsoft.com/office/officeart/2005/8/layout/venn1"/>
    <dgm:cxn modelId="{77365787-A8D7-43BC-B153-F057EEDB5CDE}" type="presParOf" srcId="{79C3B4CB-797E-425D-89BF-B2555D92DD17}" destId="{0C5714A0-D3E2-4B86-B54C-C28C5F6236CD}" srcOrd="4" destOrd="0" presId="urn:microsoft.com/office/officeart/2005/8/layout/venn1"/>
    <dgm:cxn modelId="{58C465B6-D08A-428D-BCA9-5CDD31C75BBF}" type="presParOf" srcId="{79C3B4CB-797E-425D-89BF-B2555D92DD17}" destId="{BA1B9E81-5693-49BC-B694-3C52CEAB0898}" srcOrd="5" destOrd="0" presId="urn:microsoft.com/office/officeart/2005/8/layout/venn1"/>
    <dgm:cxn modelId="{9F4BC09C-6AAB-4E7E-903F-13DC36FBB100}" type="presParOf" srcId="{79C3B4CB-797E-425D-89BF-B2555D92DD17}" destId="{6BAD5593-FA65-4F8E-8B28-756E597A865E}" srcOrd="6" destOrd="0" presId="urn:microsoft.com/office/officeart/2005/8/layout/venn1"/>
    <dgm:cxn modelId="{D9D9D85B-2B02-4E9C-9488-E4359EC53DDC}" type="presParOf" srcId="{79C3B4CB-797E-425D-89BF-B2555D92DD17}" destId="{4A9D76B3-5DFE-4867-9193-00818B6FA4D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7B40B3-CB35-4815-8366-2340383BD8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709D91F-75F9-4988-854E-7DF2674676AC}">
      <dgm:prSet phldrT="[Text]"/>
      <dgm:spPr/>
      <dgm:t>
        <a:bodyPr/>
        <a:lstStyle/>
        <a:p>
          <a:r>
            <a:rPr lang="en-GB" dirty="0" smtClean="0"/>
            <a:t>Promote what you do already</a:t>
          </a:r>
          <a:endParaRPr lang="en-GB" dirty="0"/>
        </a:p>
      </dgm:t>
    </dgm:pt>
    <dgm:pt modelId="{9E6E71D7-8DDA-408A-9458-09EE1BD50E08}" type="parTrans" cxnId="{34039B94-933E-42BC-A4E4-8F204255D9A2}">
      <dgm:prSet/>
      <dgm:spPr/>
      <dgm:t>
        <a:bodyPr/>
        <a:lstStyle/>
        <a:p>
          <a:endParaRPr lang="en-GB"/>
        </a:p>
      </dgm:t>
    </dgm:pt>
    <dgm:pt modelId="{A0541A89-5407-4E1B-948F-70672F7D44C7}" type="sibTrans" cxnId="{34039B94-933E-42BC-A4E4-8F204255D9A2}">
      <dgm:prSet/>
      <dgm:spPr/>
      <dgm:t>
        <a:bodyPr/>
        <a:lstStyle/>
        <a:p>
          <a:endParaRPr lang="en-GB"/>
        </a:p>
      </dgm:t>
    </dgm:pt>
    <dgm:pt modelId="{97385A09-F0A9-4BE2-BF70-FF6B43FA6E90}">
      <dgm:prSet phldrT="[Text]"/>
      <dgm:spPr/>
      <dgm:t>
        <a:bodyPr/>
        <a:lstStyle/>
        <a:p>
          <a:r>
            <a:rPr lang="en-GB" dirty="0" smtClean="0"/>
            <a:t>Can you do more</a:t>
          </a:r>
          <a:endParaRPr lang="en-GB" dirty="0"/>
        </a:p>
      </dgm:t>
    </dgm:pt>
    <dgm:pt modelId="{652A0791-457D-4ED1-8F11-2BC1138CA0EF}" type="parTrans" cxnId="{C8CD0CBD-842C-4008-A449-E0F1058DB069}">
      <dgm:prSet/>
      <dgm:spPr/>
      <dgm:t>
        <a:bodyPr/>
        <a:lstStyle/>
        <a:p>
          <a:endParaRPr lang="en-GB"/>
        </a:p>
      </dgm:t>
    </dgm:pt>
    <dgm:pt modelId="{C1549732-C339-4641-855C-B3E2515EC11F}" type="sibTrans" cxnId="{C8CD0CBD-842C-4008-A449-E0F1058DB069}">
      <dgm:prSet/>
      <dgm:spPr/>
      <dgm:t>
        <a:bodyPr/>
        <a:lstStyle/>
        <a:p>
          <a:endParaRPr lang="en-GB"/>
        </a:p>
      </dgm:t>
    </dgm:pt>
    <dgm:pt modelId="{3A20C9C6-3EE2-40FE-92F6-3E93DDCDFAC9}">
      <dgm:prSet phldrT="[Text]"/>
      <dgm:spPr/>
      <dgm:t>
        <a:bodyPr/>
        <a:lstStyle/>
        <a:p>
          <a:r>
            <a:rPr lang="en-GB" dirty="0" smtClean="0"/>
            <a:t>Evaluate and write up what you do</a:t>
          </a:r>
          <a:endParaRPr lang="en-GB" dirty="0"/>
        </a:p>
      </dgm:t>
    </dgm:pt>
    <dgm:pt modelId="{EA021D6F-2528-42FB-AC10-83C090AC42EC}" type="parTrans" cxnId="{DE1DF421-B018-486B-ABA0-B208345ACFA8}">
      <dgm:prSet/>
      <dgm:spPr/>
      <dgm:t>
        <a:bodyPr/>
        <a:lstStyle/>
        <a:p>
          <a:endParaRPr lang="en-GB"/>
        </a:p>
      </dgm:t>
    </dgm:pt>
    <dgm:pt modelId="{C91E3540-20CA-4A1F-B813-19D4751346DC}" type="sibTrans" cxnId="{DE1DF421-B018-486B-ABA0-B208345ACFA8}">
      <dgm:prSet/>
      <dgm:spPr/>
      <dgm:t>
        <a:bodyPr/>
        <a:lstStyle/>
        <a:p>
          <a:endParaRPr lang="en-GB"/>
        </a:p>
      </dgm:t>
    </dgm:pt>
    <dgm:pt modelId="{B87A771F-18F8-4C86-B4F3-8F97C8234418}">
      <dgm:prSet/>
      <dgm:spPr/>
      <dgm:t>
        <a:bodyPr/>
        <a:lstStyle/>
        <a:p>
          <a:r>
            <a:rPr lang="en-GB" dirty="0" smtClean="0"/>
            <a:t>Support the 4 priorities</a:t>
          </a:r>
          <a:endParaRPr lang="en-GB" dirty="0"/>
        </a:p>
      </dgm:t>
    </dgm:pt>
    <dgm:pt modelId="{CFE28360-6636-4AFA-BD2F-09041999B970}" type="parTrans" cxnId="{6D92FED6-C556-48AF-B93D-A8B850467ADD}">
      <dgm:prSet/>
      <dgm:spPr/>
      <dgm:t>
        <a:bodyPr/>
        <a:lstStyle/>
        <a:p>
          <a:endParaRPr lang="en-GB"/>
        </a:p>
      </dgm:t>
    </dgm:pt>
    <dgm:pt modelId="{C855E84C-C0B6-4834-93C3-8FE6790980E3}" type="sibTrans" cxnId="{6D92FED6-C556-48AF-B93D-A8B850467ADD}">
      <dgm:prSet/>
      <dgm:spPr/>
      <dgm:t>
        <a:bodyPr/>
        <a:lstStyle/>
        <a:p>
          <a:endParaRPr lang="en-GB"/>
        </a:p>
      </dgm:t>
    </dgm:pt>
    <dgm:pt modelId="{129481C0-0F8A-433A-9C17-0D1DD3AB77BE}">
      <dgm:prSet/>
      <dgm:spPr/>
      <dgm:t>
        <a:bodyPr/>
        <a:lstStyle/>
        <a:p>
          <a:r>
            <a:rPr lang="en-GB" dirty="0" smtClean="0"/>
            <a:t>Develop conversations about public health with commissioners</a:t>
          </a:r>
          <a:endParaRPr lang="en-GB" dirty="0"/>
        </a:p>
      </dgm:t>
    </dgm:pt>
    <dgm:pt modelId="{54C8FED4-F5FC-436A-9DAE-236D9D4B0AB9}" type="parTrans" cxnId="{4459E828-6941-4BBB-93CF-4D47D98C8229}">
      <dgm:prSet/>
      <dgm:spPr/>
      <dgm:t>
        <a:bodyPr/>
        <a:lstStyle/>
        <a:p>
          <a:endParaRPr lang="en-GB"/>
        </a:p>
      </dgm:t>
    </dgm:pt>
    <dgm:pt modelId="{D1187309-C492-4029-857F-A60366D2F81A}" type="sibTrans" cxnId="{4459E828-6941-4BBB-93CF-4D47D98C8229}">
      <dgm:prSet/>
      <dgm:spPr/>
      <dgm:t>
        <a:bodyPr/>
        <a:lstStyle/>
        <a:p>
          <a:endParaRPr lang="en-GB"/>
        </a:p>
      </dgm:t>
    </dgm:pt>
    <dgm:pt modelId="{A3FD9087-FF5C-46E6-8305-EE21BAD9206A}" type="pres">
      <dgm:prSet presAssocID="{487B40B3-CB35-4815-8366-2340383BD853}" presName="compositeShape" presStyleCnt="0">
        <dgm:presLayoutVars>
          <dgm:chMax val="7"/>
          <dgm:dir/>
          <dgm:resizeHandles val="exact"/>
        </dgm:presLayoutVars>
      </dgm:prSet>
      <dgm:spPr/>
    </dgm:pt>
    <dgm:pt modelId="{A211F280-477C-4292-BE09-AD7390DC47EA}" type="pres">
      <dgm:prSet presAssocID="{E709D91F-75F9-4988-854E-7DF2674676AC}" presName="circ1" presStyleLbl="vennNode1" presStyleIdx="0" presStyleCnt="5"/>
      <dgm:spPr/>
      <dgm:t>
        <a:bodyPr/>
        <a:lstStyle/>
        <a:p>
          <a:endParaRPr lang="en-GB"/>
        </a:p>
      </dgm:t>
    </dgm:pt>
    <dgm:pt modelId="{3DC5C7C3-86CB-4551-B1FF-0AC77BAE60C2}" type="pres">
      <dgm:prSet presAssocID="{E709D91F-75F9-4988-854E-7DF2674676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AD5CCA-2A6C-4AB6-B0B5-61E1C6D64514}" type="pres">
      <dgm:prSet presAssocID="{97385A09-F0A9-4BE2-BF70-FF6B43FA6E90}" presName="circ2" presStyleLbl="vennNode1" presStyleIdx="1" presStyleCnt="5"/>
      <dgm:spPr/>
    </dgm:pt>
    <dgm:pt modelId="{DBDEEFCD-C7A8-4AC1-B119-C28D3A81BB68}" type="pres">
      <dgm:prSet presAssocID="{97385A09-F0A9-4BE2-BF70-FF6B43FA6E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29D1D4-1895-403E-A78B-0F6CEC4C1750}" type="pres">
      <dgm:prSet presAssocID="{3A20C9C6-3EE2-40FE-92F6-3E93DDCDFAC9}" presName="circ3" presStyleLbl="vennNode1" presStyleIdx="2" presStyleCnt="5"/>
      <dgm:spPr/>
    </dgm:pt>
    <dgm:pt modelId="{58E0793E-D745-4843-8737-F86E10F9C2CA}" type="pres">
      <dgm:prSet presAssocID="{3A20C9C6-3EE2-40FE-92F6-3E93DDCDFA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3B905-EBD5-4627-B19A-FCC58A061CF5}" type="pres">
      <dgm:prSet presAssocID="{B87A771F-18F8-4C86-B4F3-8F97C8234418}" presName="circ4" presStyleLbl="vennNode1" presStyleIdx="3" presStyleCnt="5"/>
      <dgm:spPr/>
    </dgm:pt>
    <dgm:pt modelId="{AFC719F1-F54F-437E-A81A-FF4636CC4AA5}" type="pres">
      <dgm:prSet presAssocID="{B87A771F-18F8-4C86-B4F3-8F97C823441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48510-8A44-4094-8618-F2CF47CF8A1E}" type="pres">
      <dgm:prSet presAssocID="{129481C0-0F8A-433A-9C17-0D1DD3AB77BE}" presName="circ5" presStyleLbl="vennNode1" presStyleIdx="4" presStyleCnt="5"/>
      <dgm:spPr/>
    </dgm:pt>
    <dgm:pt modelId="{6C904D0D-76BE-4F36-AC30-68744083E0FB}" type="pres">
      <dgm:prSet presAssocID="{129481C0-0F8A-433A-9C17-0D1DD3AB77B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C4BDC5-0DD4-4F68-B842-2A0C8EEEB75D}" type="presOf" srcId="{97385A09-F0A9-4BE2-BF70-FF6B43FA6E90}" destId="{DBDEEFCD-C7A8-4AC1-B119-C28D3A81BB68}" srcOrd="0" destOrd="0" presId="urn:microsoft.com/office/officeart/2005/8/layout/venn1"/>
    <dgm:cxn modelId="{DB446213-A66C-49D4-861E-BE6D47C2585C}" type="presOf" srcId="{E709D91F-75F9-4988-854E-7DF2674676AC}" destId="{3DC5C7C3-86CB-4551-B1FF-0AC77BAE60C2}" srcOrd="0" destOrd="0" presId="urn:microsoft.com/office/officeart/2005/8/layout/venn1"/>
    <dgm:cxn modelId="{6D92FED6-C556-48AF-B93D-A8B850467ADD}" srcId="{487B40B3-CB35-4815-8366-2340383BD853}" destId="{B87A771F-18F8-4C86-B4F3-8F97C8234418}" srcOrd="3" destOrd="0" parTransId="{CFE28360-6636-4AFA-BD2F-09041999B970}" sibTransId="{C855E84C-C0B6-4834-93C3-8FE6790980E3}"/>
    <dgm:cxn modelId="{322BEE50-F05B-45B1-8373-D66E32F6D66A}" type="presOf" srcId="{B87A771F-18F8-4C86-B4F3-8F97C8234418}" destId="{AFC719F1-F54F-437E-A81A-FF4636CC4AA5}" srcOrd="0" destOrd="0" presId="urn:microsoft.com/office/officeart/2005/8/layout/venn1"/>
    <dgm:cxn modelId="{5A5C3610-626C-4D08-BE92-55BB60812287}" type="presOf" srcId="{487B40B3-CB35-4815-8366-2340383BD853}" destId="{A3FD9087-FF5C-46E6-8305-EE21BAD9206A}" srcOrd="0" destOrd="0" presId="urn:microsoft.com/office/officeart/2005/8/layout/venn1"/>
    <dgm:cxn modelId="{C8CD0CBD-842C-4008-A449-E0F1058DB069}" srcId="{487B40B3-CB35-4815-8366-2340383BD853}" destId="{97385A09-F0A9-4BE2-BF70-FF6B43FA6E90}" srcOrd="1" destOrd="0" parTransId="{652A0791-457D-4ED1-8F11-2BC1138CA0EF}" sibTransId="{C1549732-C339-4641-855C-B3E2515EC11F}"/>
    <dgm:cxn modelId="{4459E828-6941-4BBB-93CF-4D47D98C8229}" srcId="{487B40B3-CB35-4815-8366-2340383BD853}" destId="{129481C0-0F8A-433A-9C17-0D1DD3AB77BE}" srcOrd="4" destOrd="0" parTransId="{54C8FED4-F5FC-436A-9DAE-236D9D4B0AB9}" sibTransId="{D1187309-C492-4029-857F-A60366D2F81A}"/>
    <dgm:cxn modelId="{ADD6AF33-5D1B-406A-B048-1C9CEE0D6420}" type="presOf" srcId="{129481C0-0F8A-433A-9C17-0D1DD3AB77BE}" destId="{6C904D0D-76BE-4F36-AC30-68744083E0FB}" srcOrd="0" destOrd="0" presId="urn:microsoft.com/office/officeart/2005/8/layout/venn1"/>
    <dgm:cxn modelId="{DE1DF421-B018-486B-ABA0-B208345ACFA8}" srcId="{487B40B3-CB35-4815-8366-2340383BD853}" destId="{3A20C9C6-3EE2-40FE-92F6-3E93DDCDFAC9}" srcOrd="2" destOrd="0" parTransId="{EA021D6F-2528-42FB-AC10-83C090AC42EC}" sibTransId="{C91E3540-20CA-4A1F-B813-19D4751346DC}"/>
    <dgm:cxn modelId="{61831649-89DD-4D25-8038-81014057D0CC}" type="presOf" srcId="{3A20C9C6-3EE2-40FE-92F6-3E93DDCDFAC9}" destId="{58E0793E-D745-4843-8737-F86E10F9C2CA}" srcOrd="0" destOrd="0" presId="urn:microsoft.com/office/officeart/2005/8/layout/venn1"/>
    <dgm:cxn modelId="{34039B94-933E-42BC-A4E4-8F204255D9A2}" srcId="{487B40B3-CB35-4815-8366-2340383BD853}" destId="{E709D91F-75F9-4988-854E-7DF2674676AC}" srcOrd="0" destOrd="0" parTransId="{9E6E71D7-8DDA-408A-9458-09EE1BD50E08}" sibTransId="{A0541A89-5407-4E1B-948F-70672F7D44C7}"/>
    <dgm:cxn modelId="{F57DB601-77C4-4019-954D-2FA8DD37BF36}" type="presParOf" srcId="{A3FD9087-FF5C-46E6-8305-EE21BAD9206A}" destId="{A211F280-477C-4292-BE09-AD7390DC47EA}" srcOrd="0" destOrd="0" presId="urn:microsoft.com/office/officeart/2005/8/layout/venn1"/>
    <dgm:cxn modelId="{D621D080-BFF2-4822-BF8E-3B659E18240F}" type="presParOf" srcId="{A3FD9087-FF5C-46E6-8305-EE21BAD9206A}" destId="{3DC5C7C3-86CB-4551-B1FF-0AC77BAE60C2}" srcOrd="1" destOrd="0" presId="urn:microsoft.com/office/officeart/2005/8/layout/venn1"/>
    <dgm:cxn modelId="{2FEB11CA-A1BD-4674-A876-6158776EA1B2}" type="presParOf" srcId="{A3FD9087-FF5C-46E6-8305-EE21BAD9206A}" destId="{D8AD5CCA-2A6C-4AB6-B0B5-61E1C6D64514}" srcOrd="2" destOrd="0" presId="urn:microsoft.com/office/officeart/2005/8/layout/venn1"/>
    <dgm:cxn modelId="{EA33E893-EF83-4D29-B3F4-82DA8177322B}" type="presParOf" srcId="{A3FD9087-FF5C-46E6-8305-EE21BAD9206A}" destId="{DBDEEFCD-C7A8-4AC1-B119-C28D3A81BB68}" srcOrd="3" destOrd="0" presId="urn:microsoft.com/office/officeart/2005/8/layout/venn1"/>
    <dgm:cxn modelId="{0A265AA7-52EB-43AA-852C-A8CA5D60B23D}" type="presParOf" srcId="{A3FD9087-FF5C-46E6-8305-EE21BAD9206A}" destId="{2F29D1D4-1895-403E-A78B-0F6CEC4C1750}" srcOrd="4" destOrd="0" presId="urn:microsoft.com/office/officeart/2005/8/layout/venn1"/>
    <dgm:cxn modelId="{D86A012B-6797-425D-905D-580571589459}" type="presParOf" srcId="{A3FD9087-FF5C-46E6-8305-EE21BAD9206A}" destId="{58E0793E-D745-4843-8737-F86E10F9C2CA}" srcOrd="5" destOrd="0" presId="urn:microsoft.com/office/officeart/2005/8/layout/venn1"/>
    <dgm:cxn modelId="{678AC967-3BD5-4C0B-89BC-9CC3A34D7E54}" type="presParOf" srcId="{A3FD9087-FF5C-46E6-8305-EE21BAD9206A}" destId="{B7E3B905-EBD5-4627-B19A-FCC58A061CF5}" srcOrd="6" destOrd="0" presId="urn:microsoft.com/office/officeart/2005/8/layout/venn1"/>
    <dgm:cxn modelId="{1083ECD2-3078-49BF-B5CF-F024FB356B74}" type="presParOf" srcId="{A3FD9087-FF5C-46E6-8305-EE21BAD9206A}" destId="{AFC719F1-F54F-437E-A81A-FF4636CC4AA5}" srcOrd="7" destOrd="0" presId="urn:microsoft.com/office/officeart/2005/8/layout/venn1"/>
    <dgm:cxn modelId="{19E2F507-AE36-4973-B144-C3D30FFCF47D}" type="presParOf" srcId="{A3FD9087-FF5C-46E6-8305-EE21BAD9206A}" destId="{14048510-8A44-4094-8618-F2CF47CF8A1E}" srcOrd="8" destOrd="0" presId="urn:microsoft.com/office/officeart/2005/8/layout/venn1"/>
    <dgm:cxn modelId="{4D98A4BE-C098-4CB0-AB31-CA3A81DCD07D}" type="presParOf" srcId="{A3FD9087-FF5C-46E6-8305-EE21BAD9206A}" destId="{6C904D0D-76BE-4F36-AC30-68744083E0F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C0456-6AC3-4891-AFE9-EC05D305453E}">
      <dsp:nvSpPr>
        <dsp:cNvPr id="0" name=""/>
        <dsp:cNvSpPr/>
      </dsp:nvSpPr>
      <dsp:spPr>
        <a:xfrm rot="10800000">
          <a:off x="675435" y="354196"/>
          <a:ext cx="1340788" cy="6754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4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Starting with school</a:t>
          </a:r>
          <a:endParaRPr lang="en-GB" sz="1300" kern="1200" dirty="0"/>
        </a:p>
      </dsp:txBody>
      <dsp:txXfrm rot="10800000">
        <a:off x="844294" y="354196"/>
        <a:ext cx="1171929" cy="675435"/>
      </dsp:txXfrm>
    </dsp:sp>
    <dsp:sp modelId="{270608C3-58ED-4BF6-A11C-9B526E982389}">
      <dsp:nvSpPr>
        <dsp:cNvPr id="0" name=""/>
        <dsp:cNvSpPr/>
      </dsp:nvSpPr>
      <dsp:spPr>
        <a:xfrm>
          <a:off x="84429" y="168579"/>
          <a:ext cx="1013152" cy="9854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C0456-6AC3-4891-AFE9-EC05D305453E}">
      <dsp:nvSpPr>
        <dsp:cNvPr id="0" name=""/>
        <dsp:cNvSpPr/>
      </dsp:nvSpPr>
      <dsp:spPr>
        <a:xfrm rot="10800000">
          <a:off x="759864" y="337793"/>
          <a:ext cx="1508387" cy="7598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07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Affecting  productivity</a:t>
          </a:r>
          <a:endParaRPr lang="en-GB" sz="1300" kern="1200" dirty="0"/>
        </a:p>
      </dsp:txBody>
      <dsp:txXfrm rot="10800000">
        <a:off x="949830" y="337793"/>
        <a:ext cx="1318421" cy="759864"/>
      </dsp:txXfrm>
    </dsp:sp>
    <dsp:sp modelId="{270608C3-58ED-4BF6-A11C-9B526E982389}">
      <dsp:nvSpPr>
        <dsp:cNvPr id="0" name=""/>
        <dsp:cNvSpPr/>
      </dsp:nvSpPr>
      <dsp:spPr>
        <a:xfrm>
          <a:off x="94983" y="134537"/>
          <a:ext cx="1139796" cy="11086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C0456-6AC3-4891-AFE9-EC05D305453E}">
      <dsp:nvSpPr>
        <dsp:cNvPr id="0" name=""/>
        <dsp:cNvSpPr/>
      </dsp:nvSpPr>
      <dsp:spPr>
        <a:xfrm rot="10800000">
          <a:off x="644871" y="278373"/>
          <a:ext cx="1426320" cy="69384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968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  Leading to job prospects</a:t>
          </a:r>
          <a:endParaRPr lang="en-GB" sz="1300" kern="1200" dirty="0"/>
        </a:p>
      </dsp:txBody>
      <dsp:txXfrm rot="10800000">
        <a:off x="818333" y="278373"/>
        <a:ext cx="1252858" cy="693849"/>
      </dsp:txXfrm>
    </dsp:sp>
    <dsp:sp modelId="{270608C3-58ED-4BF6-A11C-9B526E982389}">
      <dsp:nvSpPr>
        <dsp:cNvPr id="0" name=""/>
        <dsp:cNvSpPr/>
      </dsp:nvSpPr>
      <dsp:spPr>
        <a:xfrm>
          <a:off x="32352" y="101115"/>
          <a:ext cx="1209309" cy="1012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C0456-6AC3-4891-AFE9-EC05D305453E}">
      <dsp:nvSpPr>
        <dsp:cNvPr id="0" name=""/>
        <dsp:cNvSpPr/>
      </dsp:nvSpPr>
      <dsp:spPr>
        <a:xfrm rot="10800000">
          <a:off x="677269" y="276168"/>
          <a:ext cx="1388674" cy="6995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8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Health and social care costs</a:t>
          </a:r>
          <a:endParaRPr lang="en-GB" sz="1300" kern="1200" dirty="0"/>
        </a:p>
      </dsp:txBody>
      <dsp:txXfrm rot="10800000">
        <a:off x="852158" y="276168"/>
        <a:ext cx="1213785" cy="699557"/>
      </dsp:txXfrm>
    </dsp:sp>
    <dsp:sp modelId="{270608C3-58ED-4BF6-A11C-9B526E982389}">
      <dsp:nvSpPr>
        <dsp:cNvPr id="0" name=""/>
        <dsp:cNvSpPr/>
      </dsp:nvSpPr>
      <dsp:spPr>
        <a:xfrm>
          <a:off x="87444" y="101747"/>
          <a:ext cx="1049336" cy="10206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29/01/2015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cieh.org/uploadedFiles/Core/Policy/Housing/Good_Housing_Leads_to_Good_Health_2008.pdf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dundee.ac.uk/portal/en/research/associations-between-objectively-measured-physical-activity-and-academic-attainment-in-adolescents-from-a-uk-cohort(f60c5515-f4cb-4f4a-8f9e-4175873f7638).html" TargetMode="External"/><Relationship Id="rId4" Type="http://schemas.openxmlformats.org/officeDocument/2006/relationships/hyperlink" Target="http://discovery.dundee.ac.uk/portal/en/persons/josie-booth(30feca06-9b4a-4ab9-812a-18bf594be5d7).html" TargetMode="External"/><Relationship Id="rId5" Type="http://schemas.openxmlformats.org/officeDocument/2006/relationships/hyperlink" Target="http://discovery.dundee.ac.uk/portal/en/journals/british-journal-of-sports-medicine(dc1da2bb-c0ae-4057-96aa-25d308b92d35)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my role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49">
              <a:defRPr/>
            </a:pPr>
            <a:r>
              <a:rPr lang="en-GB" dirty="0" smtClean="0"/>
              <a:t>Source:</a:t>
            </a:r>
            <a:r>
              <a:rPr lang="en-GB" baseline="0" dirty="0" smtClean="0"/>
              <a:t> Robert Wood Johnson Foundation and University of Wisconsin Population Health Institute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14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34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337" indent="-230337">
              <a:buAutoNum type="arabicParenR"/>
            </a:pPr>
            <a:r>
              <a:rPr lang="en-GB" dirty="0" smtClean="0"/>
              <a:t>Yakutsk Russia data</a:t>
            </a:r>
            <a:r>
              <a:rPr lang="en-GB" baseline="0" dirty="0" smtClean="0"/>
              <a:t> from - </a:t>
            </a:r>
            <a:r>
              <a:rPr lang="en-US" dirty="0" smtClean="0"/>
              <a:t>BMJ VOLUME 317 10 OCTOBER 1998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US" dirty="0" smtClean="0"/>
              <a:t>G C Donaldson, S P </a:t>
            </a:r>
            <a:r>
              <a:rPr lang="en-US" dirty="0" err="1" smtClean="0"/>
              <a:t>Ermakov</a:t>
            </a:r>
            <a:r>
              <a:rPr lang="en-US" dirty="0" smtClean="0"/>
              <a:t>, Y M </a:t>
            </a:r>
            <a:r>
              <a:rPr lang="en-US" dirty="0" err="1" smtClean="0"/>
              <a:t>Komarov</a:t>
            </a:r>
            <a:r>
              <a:rPr lang="en-US" dirty="0" smtClean="0"/>
              <a:t>, C P McDonald, W R </a:t>
            </a:r>
            <a:r>
              <a:rPr lang="en-US" dirty="0" err="1" smtClean="0"/>
              <a:t>Keatinge</a:t>
            </a:r>
            <a:r>
              <a:rPr lang="en-US" dirty="0" smtClean="0"/>
              <a:t>. Winter deaths dat</a:t>
            </a:r>
            <a:r>
              <a:rPr lang="en-US" baseline="0" dirty="0" smtClean="0"/>
              <a:t>a – ONS, November 2013</a:t>
            </a:r>
            <a:endParaRPr lang="en-GB" dirty="0" smtClean="0"/>
          </a:p>
          <a:p>
            <a:r>
              <a:rPr lang="en-GB" dirty="0" smtClean="0"/>
              <a:t>2) This assumes full</a:t>
            </a:r>
            <a:r>
              <a:rPr lang="en-GB" baseline="0" dirty="0" smtClean="0"/>
              <a:t> coverage. Source:</a:t>
            </a:r>
            <a:r>
              <a:rPr lang="en-GB" dirty="0" smtClean="0"/>
              <a:t> </a:t>
            </a:r>
            <a:r>
              <a:rPr lang="en-GB" dirty="0"/>
              <a:t>Good housing leads to good health: a toolkit for environmental health practitioners. London, Chartered Institute of Environmental Health, 2008. (</a:t>
            </a:r>
            <a:r>
              <a:rPr lang="en-GB" u="sng" dirty="0">
                <a:hlinkClick r:id="rId3"/>
              </a:rPr>
              <a:t>http://www.cieh.org/uploadedFiles/Core/Policy/Housing/Good_Housing_Leads_to_Good_Health_2008.pdf</a:t>
            </a:r>
            <a:endParaRPr lang="en-GB" dirty="0"/>
          </a:p>
          <a:p>
            <a:r>
              <a:rPr lang="en-GB" dirty="0"/>
              <a:t>Accessed: 19/09/2013)</a:t>
            </a:r>
          </a:p>
          <a:p>
            <a:r>
              <a:rPr lang="en-GB" dirty="0"/>
              <a:t>3) Kings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34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Scale</a:t>
            </a:r>
            <a:r>
              <a:rPr lang="en-GB" baseline="0" dirty="0" smtClean="0"/>
              <a:t> of challenge including aging population, increased demands on healthcare and limited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5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Kevin’s statement</a:t>
            </a:r>
          </a:p>
          <a:p>
            <a:r>
              <a:rPr lang="en-GB" dirty="0" smtClean="0"/>
              <a:t>Creation of my role</a:t>
            </a:r>
          </a:p>
          <a:p>
            <a:r>
              <a:rPr lang="en-GB" dirty="0" smtClean="0"/>
              <a:t>The response of colleagues to my role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91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for a show of hands – who is already doing some form of public health work?</a:t>
            </a:r>
          </a:p>
          <a:p>
            <a:endParaRPr lang="en-GB" dirty="0" smtClean="0"/>
          </a:p>
          <a:p>
            <a:r>
              <a:rPr lang="en-GB" dirty="0" smtClean="0"/>
              <a:t>What form does this take?</a:t>
            </a:r>
          </a:p>
          <a:p>
            <a:endParaRPr lang="en-GB" dirty="0" smtClean="0"/>
          </a:p>
          <a:p>
            <a:r>
              <a:rPr lang="en-GB" dirty="0" smtClean="0"/>
              <a:t>Make the point</a:t>
            </a:r>
            <a:r>
              <a:rPr lang="en-GB" baseline="0" dirty="0" smtClean="0"/>
              <a:t> that we are doing a lot already.  Some of our core work is actually public health, we just don’t call it that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D569-A9A2-4084-BEF7-54330FB9CF2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for a show of hands – who is already doing some form of public health work?</a:t>
            </a:r>
          </a:p>
          <a:p>
            <a:endParaRPr lang="en-GB" dirty="0" smtClean="0"/>
          </a:p>
          <a:p>
            <a:r>
              <a:rPr lang="en-GB" dirty="0" smtClean="0"/>
              <a:t>What form does this take?</a:t>
            </a:r>
          </a:p>
          <a:p>
            <a:endParaRPr lang="en-GB" dirty="0" smtClean="0"/>
          </a:p>
          <a:p>
            <a:r>
              <a:rPr lang="en-GB" dirty="0" smtClean="0"/>
              <a:t>Make the point</a:t>
            </a:r>
            <a:r>
              <a:rPr lang="en-GB" baseline="0" dirty="0" smtClean="0"/>
              <a:t> that we are doing a lot already.  Some of our core work is actually public health, we just don’t call it that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D569-A9A2-4084-BEF7-54330FB9CF2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5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 a view from the room on this including the barriers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D569-A9A2-4084-BEF7-54330FB9CF2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9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Opinion</a:t>
            </a:r>
            <a:r>
              <a:rPr lang="en-GB" baseline="0" dirty="0" smtClean="0"/>
              <a:t> bubble reference – NEF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2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1. </a:t>
            </a:r>
            <a:r>
              <a:rPr lang="en-GB" dirty="0"/>
              <a:t>Ref: </a:t>
            </a:r>
            <a:r>
              <a:rPr lang="en-GB" u="sng" dirty="0">
                <a:hlinkClick r:id="rId3"/>
              </a:rPr>
              <a:t>Associations between objectively measured physical activity and academic attainment in adolescents from a UK cohort.</a:t>
            </a:r>
            <a:endParaRPr lang="en-GB" dirty="0"/>
          </a:p>
          <a:p>
            <a:r>
              <a:rPr lang="en-GB" u="sng" dirty="0">
                <a:hlinkClick r:id="rId4"/>
              </a:rPr>
              <a:t>Booth, J. N.</a:t>
            </a:r>
            <a:r>
              <a:rPr lang="en-GB" dirty="0"/>
              <a:t>, Leary, S. D., </a:t>
            </a:r>
            <a:r>
              <a:rPr lang="en-GB" dirty="0" err="1"/>
              <a:t>Joinson</a:t>
            </a:r>
            <a:r>
              <a:rPr lang="en-GB" dirty="0"/>
              <a:t>, C., Ness, A. R., </a:t>
            </a:r>
            <a:r>
              <a:rPr lang="en-GB" dirty="0" err="1"/>
              <a:t>Tomporowski</a:t>
            </a:r>
            <a:r>
              <a:rPr lang="en-GB" dirty="0"/>
              <a:t>, P. D., Boyle, J. M. &amp; Reilly, J. J. 2013 In : </a:t>
            </a:r>
            <a:r>
              <a:rPr lang="en-GB" u="sng" dirty="0">
                <a:hlinkClick r:id="rId5"/>
              </a:rPr>
              <a:t>British Journal of Sports Medicine</a:t>
            </a:r>
            <a:r>
              <a:rPr lang="en-GB" dirty="0"/>
              <a:t>.</a:t>
            </a:r>
          </a:p>
          <a:p>
            <a:r>
              <a:rPr lang="en-GB" dirty="0" smtClean="0"/>
              <a:t>2. http://www.cbi.org.uk/media/2150120/cbi-pfizer_absence___workplace_health_2013.pdf</a:t>
            </a:r>
          </a:p>
          <a:p>
            <a:r>
              <a:rPr lang="en-GB" dirty="0" smtClean="0"/>
              <a:t>3. http://www.kingsfund.org.uk/audio-video/improving-publics-health-infographics</a:t>
            </a:r>
          </a:p>
          <a:p>
            <a:r>
              <a:rPr lang="en-GB" dirty="0" smtClean="0"/>
              <a:t>4. http://www.nuffieldtrust.org.uk/sites/files/nuffield/publication/121203_care_for_older_people_1.pdf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7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Barton and Grant</a:t>
            </a:r>
            <a:r>
              <a:rPr lang="en-GB" baseline="0" dirty="0" smtClean="0"/>
              <a:t> </a:t>
            </a:r>
            <a:r>
              <a:rPr lang="en-GB" dirty="0" smtClean="0"/>
              <a:t>conceptual model highlights</a:t>
            </a:r>
            <a:r>
              <a:rPr lang="en-GB" baseline="0" dirty="0" smtClean="0"/>
              <a:t> the importance of the wider determinants on health</a:t>
            </a:r>
          </a:p>
          <a:p>
            <a:r>
              <a:rPr lang="en-GB" dirty="0" smtClean="0"/>
              <a:t>Source: Barton H, Grant M (2006). A health map for the local human habitat. Journal for the Royal Society for the Promotion of Health, 126 (6). 252-253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CAF60-504B-45A3-BDB1-1B7938EC93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1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 – Global Burden of disease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1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</a:t>
            </a:r>
            <a:r>
              <a:rPr lang="en-GB" baseline="0" dirty="0" smtClean="0"/>
              <a:t> – Global Burden of disease, DWP administrative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1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from GBD data 2010 for UK after cause of death processing, </a:t>
            </a:r>
            <a:r>
              <a:rPr lang="en-US" dirty="0" smtClean="0"/>
              <a:t>PHE / GBD team analysis</a:t>
            </a:r>
          </a:p>
          <a:p>
            <a:r>
              <a:rPr lang="en-US" dirty="0"/>
              <a:t>Blood pressure figure - </a:t>
            </a:r>
            <a:r>
              <a:rPr lang="en-GB" dirty="0" smtClean="0">
                <a:effectLst/>
              </a:rPr>
              <a:t>World Health Report 2002. Reducing risks, promoting healthy life. World Health Organisation, 2002. </a:t>
            </a:r>
          </a:p>
          <a:p>
            <a:r>
              <a:rPr lang="en-GB" dirty="0"/>
              <a:t>Lung cancer figure – Cancer Research UK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D528-2A2C-4982-8B99-B13ECB7F92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1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596" indent="-287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687" indent="-2303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362" indent="-2303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3036" indent="-2303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3711" indent="-2303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4386" indent="-2303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5060" indent="-2303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5735" indent="-2303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BBD04F7-C66F-4E60-BE14-8ADF397BADD4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0" y="6308725"/>
            <a:ext cx="2411760" cy="36063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Liverpool, September 2014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sustainability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AADB-200F-4F00-BDC9-4E1451E86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5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9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6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0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81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4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2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1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0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08725"/>
            <a:ext cx="8064375" cy="549275"/>
          </a:xfr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4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F71B5A3E-AB5C-4394-BB97-07D04CB99A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BAADB3B0-2D09-4AA3-A340-09780B8284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55FD54BE-53AE-43A8-A8D2-A8E4EFCA2A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3C92E8B8-980F-4FD9-89A2-235B13F5A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D02A3ABA-32EC-4D50-B075-F06DC786BA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34F5B560-165B-4748-8F10-4294154EB5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EB4B846C-37E1-4198-8614-DFE920AB1F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75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5D48CF-56E5-4C7F-AA00-51724DC59E8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80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Ek4rA17QeBceiM&amp;tbnid=UhScEKCiT0cg4M:&amp;ved=0CAUQjRw&amp;url=http://askyakutia.com/2008/06/life-in-yakutsk-in-winter/&amp;ei=Q1vyUrfyI6Sr0QXQ2ID4Dw&amp;bvm=bv.60799247,d.ZG4&amp;psig=AFQjCNHuV0a-CS2pT0RZi0oOU7VsyfF2wQ&amp;ust=1391701174341595" TargetMode="Externa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duhealth.org.uk/areas-of-focus/community-resilience/health-and-wellbeing-board-toolkit.aspx" TargetMode="External"/><Relationship Id="rId3" Type="http://schemas.openxmlformats.org/officeDocument/2006/relationships/hyperlink" Target="http://www.sduhealth.org.uk/policy-strategy/engagement-resources.aspx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20" Type="http://schemas.openxmlformats.org/officeDocument/2006/relationships/diagramQuickStyle" Target="../diagrams/quickStyle4.xml"/><Relationship Id="rId21" Type="http://schemas.openxmlformats.org/officeDocument/2006/relationships/diagramColors" Target="../diagrams/colors4.xml"/><Relationship Id="rId22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diagramData" Target="../diagrams/data4.xml"/><Relationship Id="rId19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linda.hindle@phe.gov.u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Public Health, Sustainability and Occupational Therapy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733256"/>
            <a:ext cx="7633648" cy="626368"/>
          </a:xfrm>
        </p:spPr>
        <p:txBody>
          <a:bodyPr>
            <a:noAutofit/>
          </a:bodyPr>
          <a:lstStyle/>
          <a:p>
            <a:r>
              <a:rPr lang="en-GB" sz="1800" dirty="0" smtClean="0"/>
              <a:t>Linda Hindle, Allied Health Professions Lead, Public Health England</a:t>
            </a:r>
          </a:p>
          <a:p>
            <a:r>
              <a:rPr lang="en-GB" sz="1800" dirty="0" smtClean="0"/>
              <a:t>@</a:t>
            </a:r>
            <a:r>
              <a:rPr lang="en-GB" sz="1800" dirty="0" err="1" smtClean="0"/>
              <a:t>hindlelinda</a:t>
            </a:r>
            <a:endParaRPr lang="en-GB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99592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sustainability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02865"/>
              </p:ext>
            </p:extLst>
          </p:nvPr>
        </p:nvGraphicFramePr>
        <p:xfrm>
          <a:off x="413792" y="1147520"/>
          <a:ext cx="8460432" cy="475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95536" y="1156648"/>
            <a:ext cx="8496944" cy="2160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Top causes of under 75 mortality – 2010 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876256" y="2780928"/>
            <a:ext cx="2088232" cy="1296144"/>
          </a:xfrm>
          <a:prstGeom prst="wedgeRoundRectCallout">
            <a:avLst>
              <a:gd name="adj1" fmla="val 20036"/>
              <a:gd name="adj2" fmla="val -8565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Raised blood pressure accounts for 50% of all heart disease</a:t>
            </a:r>
            <a:endParaRPr lang="en-GB" sz="16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644008" y="3140968"/>
            <a:ext cx="2088232" cy="1368152"/>
          </a:xfrm>
          <a:prstGeom prst="wedgeRoundRectCallout">
            <a:avLst>
              <a:gd name="adj1" fmla="val 19550"/>
              <a:gd name="adj2" fmla="val -8148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Around 86% of lung cancer deaths in the UK are caused by tobacco smoking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49106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66CC"/>
                </a:solidFill>
              </a:rPr>
              <a:t>…and the major killers.</a:t>
            </a:r>
            <a:endParaRPr lang="en-GB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5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95288" y="6559550"/>
            <a:ext cx="36210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Source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: NHS England (2013)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811976" cy="648000"/>
          </a:xfrm>
        </p:spPr>
        <p:txBody>
          <a:bodyPr wrap="square">
            <a:noAutofit/>
          </a:bodyPr>
          <a:lstStyle/>
          <a:p>
            <a:pPr algn="l"/>
            <a:r>
              <a:rPr lang="en-GB" altLang="en-US" sz="3600" dirty="0">
                <a:solidFill>
                  <a:srgbClr val="0066CC"/>
                </a:solidFill>
              </a:rPr>
              <a:t>Pressures on health spending are set </a:t>
            </a:r>
            <a:r>
              <a:rPr lang="en-GB" altLang="en-US" sz="3600" dirty="0" smtClean="0">
                <a:solidFill>
                  <a:srgbClr val="0066CC"/>
                </a:solidFill>
              </a:rPr>
              <a:t/>
            </a:r>
            <a:br>
              <a:rPr lang="en-GB" altLang="en-US" sz="3600" dirty="0" smtClean="0">
                <a:solidFill>
                  <a:srgbClr val="0066CC"/>
                </a:solidFill>
              </a:rPr>
            </a:br>
            <a:r>
              <a:rPr lang="en-GB" altLang="en-US" sz="3600" dirty="0" smtClean="0">
                <a:solidFill>
                  <a:srgbClr val="0066CC"/>
                </a:solidFill>
              </a:rPr>
              <a:t>to increase… challenging the NHS</a:t>
            </a:r>
            <a:endParaRPr lang="en-GB" altLang="en-US" sz="3600" dirty="0">
              <a:solidFill>
                <a:srgbClr val="0066CC"/>
              </a:solidFill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18576" r="729" b="1477"/>
          <a:stretch>
            <a:fillRect/>
          </a:stretch>
        </p:blipFill>
        <p:spPr bwMode="auto">
          <a:xfrm>
            <a:off x="161516" y="2456169"/>
            <a:ext cx="8748712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5288" y="5733256"/>
            <a:ext cx="8281168" cy="6594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To </a:t>
            </a:r>
            <a:r>
              <a:rPr lang="en-GB" altLang="en-US" dirty="0"/>
              <a:t>bridge this gap productivity improvements would need to be c.3.5% annually between 13/14 and 20/21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6" y="1629097"/>
            <a:ext cx="8496944" cy="75593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cs typeface="Arial" charset="0"/>
              </a:rPr>
              <a:t>Total expected  NHS position against mandate (</a:t>
            </a:r>
            <a:r>
              <a:rPr lang="en-GB" altLang="en-US" b="1" dirty="0" smtClean="0">
                <a:cs typeface="Arial" charset="0"/>
              </a:rPr>
              <a:t>2013/14 - 2020/21</a:t>
            </a:r>
            <a:r>
              <a:rPr lang="en-GB" altLang="en-US" b="1" dirty="0">
                <a:cs typeface="Arial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7668344" y="1989138"/>
            <a:ext cx="1152128" cy="79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</a:t>
            </a:r>
            <a:r>
              <a:rPr lang="en-GB" sz="1400" dirty="0" smtClean="0"/>
              <a:t>£30bn funding gap</a:t>
            </a:r>
            <a:endParaRPr lang="en-GB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236296" y="249289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5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35696" y="224644"/>
            <a:ext cx="6659848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66CC"/>
                </a:solidFill>
                <a:latin typeface="+mj-lt"/>
                <a:ea typeface="+mj-ea"/>
                <a:cs typeface="+mj-cs"/>
              </a:rPr>
              <a:t>Local Authorities </a:t>
            </a:r>
            <a:r>
              <a:rPr lang="en-GB" dirty="0" smtClean="0">
                <a:solidFill>
                  <a:srgbClr val="0066CC"/>
                </a:solidFill>
                <a:latin typeface="+mj-lt"/>
                <a:ea typeface="+mj-ea"/>
                <a:cs typeface="+mj-cs"/>
              </a:rPr>
              <a:t>may struggle to </a:t>
            </a:r>
            <a:r>
              <a:rPr lang="en-GB" dirty="0">
                <a:solidFill>
                  <a:srgbClr val="0066CC"/>
                </a:solidFill>
                <a:latin typeface="+mj-lt"/>
                <a:ea typeface="+mj-ea"/>
                <a:cs typeface="+mj-cs"/>
              </a:rPr>
              <a:t>provide basic services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94472" y="1628800"/>
            <a:ext cx="2108876" cy="1944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</a:rPr>
              <a:t>Within 10 </a:t>
            </a:r>
            <a:r>
              <a:rPr lang="en-GB" sz="1600" dirty="0">
                <a:solidFill>
                  <a:schemeClr val="accent1"/>
                </a:solidFill>
              </a:rPr>
              <a:t>years, </a:t>
            </a:r>
            <a:r>
              <a:rPr lang="en-GB" sz="1600" dirty="0" smtClean="0">
                <a:solidFill>
                  <a:schemeClr val="accent1"/>
                </a:solidFill>
              </a:rPr>
              <a:t>adult social care and children’s services will account for 50% of council budgets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472354" y="368102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660232" y="4077071"/>
            <a:ext cx="2108876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</a:rPr>
              <a:t>Other services e.g. transport, fire safety will be squeezed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sustainability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0" y="1409224"/>
            <a:ext cx="5562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6076474"/>
            <a:ext cx="5364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Source: LGA – Funding outlook for councils from 2010-11 to 2019-20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4893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7704" y="224644"/>
            <a:ext cx="6587840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rgbClr val="0066CC"/>
                </a:solidFill>
                <a:latin typeface="+mj-lt"/>
                <a:ea typeface="+mj-ea"/>
                <a:cs typeface="+mj-cs"/>
              </a:rPr>
              <a:t>But we can change this if we work collectively</a:t>
            </a:r>
            <a:endParaRPr lang="en-GB" dirty="0">
              <a:solidFill>
                <a:srgbClr val="0066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sustainability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338" y="2726581"/>
            <a:ext cx="207168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</a:rPr>
              <a:t>Smoking 10%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2416" y="3298082"/>
            <a:ext cx="2071688" cy="640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</a:rPr>
              <a:t>Diet/Exercise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prstClr val="white"/>
                </a:solidFill>
              </a:rPr>
              <a:t>10%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6635" y="4012456"/>
            <a:ext cx="2071688" cy="464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</a:rPr>
              <a:t>Alcohol use 5%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5338" y="4653136"/>
            <a:ext cx="2071688" cy="64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prstClr val="white"/>
                </a:solidFill>
              </a:rPr>
              <a:t>Poor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prstClr val="white"/>
                </a:solidFill>
              </a:rPr>
              <a:t>sexual health 5%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3220" y="1885938"/>
            <a:ext cx="2060575" cy="5000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</a:rPr>
              <a:t>Health 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</a:rPr>
              <a:t>Behaviours 30%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635801" y="2512268"/>
            <a:ext cx="1855787" cy="5000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Education 10%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35801" y="3155206"/>
            <a:ext cx="1855787" cy="5000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Employment 10%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35801" y="3726706"/>
            <a:ext cx="1855787" cy="42862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Income 10%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635801" y="4226768"/>
            <a:ext cx="1855787" cy="64239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Family/Social </a:t>
            </a:r>
            <a:r>
              <a:rPr lang="en-GB" sz="2000" dirty="0">
                <a:solidFill>
                  <a:srgbClr val="FFFFFF"/>
                </a:solidFill>
              </a:rPr>
              <a:t>Support 5%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35801" y="4975733"/>
            <a:ext cx="1855787" cy="514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Community Safety 5%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03857" y="1905049"/>
            <a:ext cx="1855787" cy="5000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</a:rPr>
              <a:t>Socioeconomic Factors 40%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05901" y="2726581"/>
            <a:ext cx="1857375" cy="5715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Access to care 10%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05901" y="3440956"/>
            <a:ext cx="1857375" cy="5715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Quality of care 10%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05901" y="1911276"/>
            <a:ext cx="1857375" cy="5000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</a:rPr>
              <a:t>Clinical Care 20%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49026" y="2726581"/>
            <a:ext cx="1895475" cy="891804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5%</a:t>
            </a:r>
          </a:p>
          <a:p>
            <a:pPr algn="ctr"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Environmental </a:t>
            </a:r>
            <a:r>
              <a:rPr lang="en-GB" sz="2000" dirty="0">
                <a:solidFill>
                  <a:srgbClr val="FFFFFF"/>
                </a:solidFill>
              </a:rPr>
              <a:t>Quality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44389" y="3833862"/>
            <a:ext cx="1968500" cy="819274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</a:rPr>
              <a:t>Built Environment 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04563" y="1911276"/>
            <a:ext cx="2039938" cy="5000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rgbClr val="000000"/>
                </a:solidFill>
              </a:rPr>
              <a:t>Built Environment 10%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338" y="1435255"/>
            <a:ext cx="8612188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Contributors to health outcomes 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4454709" y="1295484"/>
            <a:ext cx="386872" cy="87767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451901" y="5683835"/>
            <a:ext cx="4392488" cy="6254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 to concentrate action on all fronts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5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1" y="269776"/>
            <a:ext cx="6575645" cy="1143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3200" spc="-150" dirty="0">
                <a:solidFill>
                  <a:srgbClr val="0066CC"/>
                </a:solidFill>
              </a:rPr>
              <a:t>We know there are interventions which improve health, are sustainable, and reduce costs</a:t>
            </a:r>
            <a:r>
              <a:rPr lang="en-GB" sz="2800" spc="-150" dirty="0">
                <a:solidFill>
                  <a:srgbClr val="0066CC"/>
                </a:solidFill>
              </a:rPr>
              <a:t/>
            </a:r>
            <a:br>
              <a:rPr lang="en-GB" sz="2800" spc="-150" dirty="0">
                <a:solidFill>
                  <a:srgbClr val="0066CC"/>
                </a:solidFill>
              </a:rPr>
            </a:br>
            <a:endParaRPr lang="en-GB" sz="2800" spc="-150" dirty="0">
              <a:solidFill>
                <a:srgbClr val="0066C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87624" y="1772816"/>
            <a:ext cx="3168352" cy="1584176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Sustainability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39952" y="1777008"/>
            <a:ext cx="2808312" cy="1584176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Health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29384" y="2780928"/>
            <a:ext cx="2448272" cy="1944216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Cost Reduction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11960" y="2852936"/>
            <a:ext cx="2736304" cy="15121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11560" y="5127064"/>
            <a:ext cx="813690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also know of interventions which deliver return on investment within 5 years – what’s stopping us from implementing them?</a:t>
            </a:r>
            <a:endParaRPr lang="en-GB" dirty="0"/>
          </a:p>
        </p:txBody>
      </p:sp>
      <p:sp>
        <p:nvSpPr>
          <p:cNvPr id="10" name="12-Point Star 9"/>
          <p:cNvSpPr/>
          <p:nvPr/>
        </p:nvSpPr>
        <p:spPr>
          <a:xfrm>
            <a:off x="6228184" y="2852936"/>
            <a:ext cx="2808312" cy="227412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The</a:t>
            </a:r>
            <a:r>
              <a:rPr lang="en-GB" b="1" dirty="0"/>
              <a:t> </a:t>
            </a:r>
            <a:r>
              <a:rPr lang="en-GB" sz="1800" b="1" dirty="0"/>
              <a:t>sweet spot for public policy interventions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3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7" y="59900"/>
            <a:ext cx="82296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4000" spc="-150" dirty="0">
                <a:solidFill>
                  <a:srgbClr val="0066CC"/>
                </a:solidFill>
              </a:rPr>
              <a:t>For example… effective interventions</a:t>
            </a:r>
          </a:p>
        </p:txBody>
      </p:sp>
      <p:pic>
        <p:nvPicPr>
          <p:cNvPr id="2050" name="Picture 2" descr="http://askyakutia.com/wp-content/gallery/winter/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1926"/>
            <a:ext cx="2975128" cy="22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.slidesharecdn.com/improving-public-health-infographics-131212060152-phpapp02/95/slide-5-1024.jpg?cb=13868497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0"/>
          <a:stretch/>
        </p:blipFill>
        <p:spPr bwMode="auto">
          <a:xfrm>
            <a:off x="6403459" y="4581128"/>
            <a:ext cx="2172222" cy="21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71600" y="4869060"/>
            <a:ext cx="5040560" cy="1512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Getting just one more child to walk to school could pay back the equivalent of </a:t>
            </a:r>
            <a:r>
              <a:rPr lang="en-GB" sz="1600" b="1" u="sng" dirty="0" smtClean="0">
                <a:solidFill>
                  <a:prstClr val="white"/>
                </a:solidFill>
              </a:rPr>
              <a:t>£768 </a:t>
            </a:r>
            <a:r>
              <a:rPr lang="en-GB" sz="1600" dirty="0" smtClean="0">
                <a:solidFill>
                  <a:prstClr val="white"/>
                </a:solidFill>
              </a:rPr>
              <a:t>in health benefits to individuals, savings in NHS costs, productivity gains and reduction in air pollution and congestion  </a:t>
            </a:r>
            <a:r>
              <a:rPr lang="en-GB" sz="1600" baseline="30000" dirty="0" smtClean="0">
                <a:solidFill>
                  <a:prstClr val="white"/>
                </a:solidFill>
              </a:rPr>
              <a:t>(3)</a:t>
            </a:r>
            <a:endParaRPr lang="en-GB" sz="1600" baseline="300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1920" y="1052736"/>
            <a:ext cx="4896544" cy="2130536"/>
          </a:xfrm>
          <a:prstGeom prst="roundRect">
            <a:avLst/>
          </a:prstGeom>
          <a:gradFill flip="none" rotWithShape="1">
            <a:gsLst>
              <a:gs pos="37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</a:rPr>
              <a:t>Yakutsk, Russia is the coldest permanently inhabited town in the world. Winter temperatures regularly reach -45°C.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</a:rPr>
              <a:t>They have no excess winter deaths. </a:t>
            </a:r>
            <a:endParaRPr lang="en-GB" sz="18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i="1" dirty="0">
                <a:solidFill>
                  <a:prstClr val="white"/>
                </a:solidFill>
              </a:rPr>
              <a:t>So why we have did 31,100 excess winter deaths in the UK in 2012/13? </a:t>
            </a:r>
            <a:r>
              <a:rPr lang="en-GB" sz="1800" b="1" i="1" baseline="30000" dirty="0">
                <a:solidFill>
                  <a:prstClr val="white"/>
                </a:solidFill>
              </a:rPr>
              <a:t>(1)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536" y="3284985"/>
            <a:ext cx="8280920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</a:rPr>
              <a:t>An Investment of £251m to reduce domestic impacts of excess cold could deliver savings of £859m within year in terms of reduced health costs </a:t>
            </a:r>
            <a:r>
              <a:rPr lang="en-GB" sz="1800" baseline="30000" dirty="0">
                <a:solidFill>
                  <a:prstClr val="black"/>
                </a:solidFill>
              </a:rPr>
              <a:t>(2</a:t>
            </a:r>
            <a:r>
              <a:rPr lang="en-GB" sz="1800" baseline="30000" dirty="0" smtClean="0">
                <a:solidFill>
                  <a:prstClr val="black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aseline="30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</a:rPr>
              <a:t>Better insulation </a:t>
            </a:r>
            <a:r>
              <a:rPr lang="en-GB" sz="1800" dirty="0">
                <a:solidFill>
                  <a:srgbClr val="7030A0"/>
                </a:solidFill>
              </a:rPr>
              <a:t>saves costs </a:t>
            </a:r>
            <a:r>
              <a:rPr lang="en-GB" sz="1800" dirty="0">
                <a:solidFill>
                  <a:prstClr val="black"/>
                </a:solidFill>
              </a:rPr>
              <a:t>(for the taxpayer and consumer), </a:t>
            </a:r>
            <a:r>
              <a:rPr lang="en-GB" sz="1800" dirty="0">
                <a:solidFill>
                  <a:srgbClr val="7030A0"/>
                </a:solidFill>
              </a:rPr>
              <a:t>improves health, </a:t>
            </a:r>
            <a:r>
              <a:rPr lang="en-GB" sz="1800" dirty="0">
                <a:solidFill>
                  <a:prstClr val="black"/>
                </a:solidFill>
              </a:rPr>
              <a:t>and increases </a:t>
            </a:r>
            <a:r>
              <a:rPr lang="en-GB" sz="1800" dirty="0">
                <a:solidFill>
                  <a:srgbClr val="7030A0"/>
                </a:solidFill>
              </a:rPr>
              <a:t>sustainability</a:t>
            </a:r>
            <a:r>
              <a:rPr lang="en-GB" sz="1800" dirty="0">
                <a:solidFill>
                  <a:prstClr val="black"/>
                </a:solidFill>
              </a:rPr>
              <a:t>. It also delivers immediately. </a:t>
            </a:r>
            <a:endParaRPr lang="en-GB" sz="18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sustainability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7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6606288" cy="1008112"/>
          </a:xfrm>
        </p:spPr>
        <p:txBody>
          <a:bodyPr>
            <a:normAutofit/>
          </a:bodyPr>
          <a:lstStyle/>
          <a:p>
            <a:r>
              <a:rPr lang="en-GB" dirty="0" smtClean="0"/>
              <a:t>Occupational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71600" y="2348880"/>
            <a:ext cx="6912768" cy="15121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dirty="0"/>
              <a:t>Sickness absence costs the UK around £15 billion annually in lost economic </a:t>
            </a:r>
            <a:r>
              <a:rPr lang="en-GB" sz="1800" dirty="0" smtClean="0"/>
              <a:t>output</a:t>
            </a:r>
            <a:endParaRPr lang="en-GB" sz="1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dirty="0"/>
              <a:t> £13 billion is spent on health related state </a:t>
            </a:r>
            <a:r>
              <a:rPr lang="en-GB" sz="1800" dirty="0" smtClean="0"/>
              <a:t>benefits</a:t>
            </a:r>
            <a:endParaRPr lang="en-GB" sz="1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dirty="0"/>
              <a:t> In the NHS almost 40% of staff sickness absence is due to musculoskeletal </a:t>
            </a:r>
            <a:r>
              <a:rPr lang="en-GB" sz="1800" dirty="0" smtClean="0"/>
              <a:t>conditions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419872" y="4077072"/>
            <a:ext cx="4824536" cy="20882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York Teaching Hospital NHS Foundation Trust were losing £3.7million/year in sickness absence in 2008</a:t>
            </a:r>
          </a:p>
          <a:p>
            <a:pPr algn="ctr"/>
            <a:r>
              <a:rPr lang="en-GB" sz="1600" dirty="0" smtClean="0"/>
              <a:t>Investing £160k in a occupational health team </a:t>
            </a:r>
            <a:r>
              <a:rPr lang="en-GB" sz="1600" dirty="0" err="1" smtClean="0"/>
              <a:t>inc</a:t>
            </a:r>
            <a:r>
              <a:rPr lang="en-GB" sz="1600" dirty="0" smtClean="0"/>
              <a:t> physiotherapists resulted in annual savings of £1.2 million 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592288" cy="22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6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248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Our Ambition – AHPs are recognised as an integral part of the public health workforce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564904"/>
            <a:ext cx="8028000" cy="35875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Well over 170,000 AHPs in UK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Over 4 million contacts per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AHPs work across NHS, social care, education, private and voluntary sectors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 work across the life course in a wide range of specialities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dirty="0" smtClean="0"/>
              <a:t>AHPs have the potential to add to virtually every public health priority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11960" y="450912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6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AHPs are well placed to be public health practitioners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36912"/>
            <a:ext cx="8028000" cy="3515543"/>
          </a:xfrm>
        </p:spPr>
        <p:txBody>
          <a:bodyPr>
            <a:normAutofit/>
          </a:bodyPr>
          <a:lstStyle/>
          <a:p>
            <a:pPr marL="0" indent="0"/>
            <a:r>
              <a:rPr lang="en-GB" dirty="0" smtClean="0"/>
              <a:t>We routinely incorporate questioning around healthy lifestyles and wellbeing within our assessments.</a:t>
            </a:r>
          </a:p>
          <a:p>
            <a:pPr marL="0" indent="0"/>
            <a:r>
              <a:rPr lang="en-GB" dirty="0" smtClean="0"/>
              <a:t>Many of us have skills in motivational interviewing and cognitive behavioural therapy.</a:t>
            </a:r>
          </a:p>
          <a:p>
            <a:r>
              <a:rPr lang="en-GB" dirty="0" smtClean="0"/>
              <a:t>Many of our interventions are geared towards encouraging patient’s to change.</a:t>
            </a:r>
          </a:p>
          <a:p>
            <a:pPr marL="0" indent="0"/>
            <a:r>
              <a:rPr lang="en-GB" dirty="0" smtClean="0"/>
              <a:t>We have a good understanding of the implications of poor health and lifestyle choices.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need to act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The scale of the </a:t>
            </a:r>
            <a:r>
              <a:rPr lang="en-GB" dirty="0" smtClean="0"/>
              <a:t>challenge</a:t>
            </a:r>
            <a:r>
              <a:rPr lang="en-GB" dirty="0"/>
              <a:t> </a:t>
            </a:r>
            <a:r>
              <a:rPr lang="en-GB" dirty="0" smtClean="0"/>
              <a:t>– sustainability of our health and social care system</a:t>
            </a:r>
          </a:p>
          <a:p>
            <a:pPr marL="0" indent="0"/>
            <a:r>
              <a:rPr lang="en-GB" dirty="0"/>
              <a:t>We are reducing premature mortality but not 	as fast as many other </a:t>
            </a:r>
            <a:r>
              <a:rPr lang="en-GB" dirty="0" smtClean="0"/>
              <a:t>high income countries</a:t>
            </a:r>
          </a:p>
          <a:p>
            <a:pPr marL="0" indent="0"/>
            <a:r>
              <a:rPr lang="en-GB" dirty="0" smtClean="0"/>
              <a:t>Rising </a:t>
            </a:r>
            <a:r>
              <a:rPr lang="en-GB" dirty="0"/>
              <a:t>prevalence of most chronic diseases</a:t>
            </a:r>
          </a:p>
          <a:p>
            <a:pPr marL="0" indent="0"/>
            <a:r>
              <a:rPr lang="en-GB" dirty="0" smtClean="0"/>
              <a:t>Inequalities </a:t>
            </a:r>
            <a:r>
              <a:rPr lang="en-GB" dirty="0"/>
              <a:t>remain wide: a 10 year difference </a:t>
            </a:r>
            <a:r>
              <a:rPr lang="en-GB" dirty="0" smtClean="0"/>
              <a:t>in </a:t>
            </a:r>
            <a:r>
              <a:rPr lang="en-GB" dirty="0"/>
              <a:t>life expectancy between least and most </a:t>
            </a:r>
            <a:r>
              <a:rPr lang="en-GB" dirty="0" smtClean="0"/>
              <a:t>deprived </a:t>
            </a:r>
            <a:r>
              <a:rPr lang="en-GB" dirty="0"/>
              <a:t>10% of population.</a:t>
            </a:r>
          </a:p>
          <a:p>
            <a:pPr marL="0" indent="0"/>
            <a:r>
              <a:rPr lang="en-GB" dirty="0" smtClean="0"/>
              <a:t>Worrying </a:t>
            </a:r>
            <a:r>
              <a:rPr lang="en-GB" dirty="0"/>
              <a:t>trends (</a:t>
            </a:r>
            <a:r>
              <a:rPr lang="en-GB" dirty="0" smtClean="0"/>
              <a:t>e.g.: </a:t>
            </a:r>
            <a:r>
              <a:rPr lang="en-GB" dirty="0"/>
              <a:t>cases of diabetes </a:t>
            </a:r>
            <a:r>
              <a:rPr lang="en-GB" dirty="0" smtClean="0"/>
              <a:t>increasing, increase in childhood obesity) 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What is good for health is good for sustainability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Why we need to take action 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Our ambition for AHPs and public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What needs to happen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Current </a:t>
            </a:r>
            <a:r>
              <a:rPr lang="en-GB" sz="2400" dirty="0"/>
              <a:t>contribution of </a:t>
            </a:r>
            <a:r>
              <a:rPr lang="en-GB" sz="2400" dirty="0" smtClean="0"/>
              <a:t>AHPs </a:t>
            </a:r>
            <a:r>
              <a:rPr lang="en-GB" sz="2400" dirty="0"/>
              <a:t>to public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What more can you do?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/>
            <a:endParaRPr lang="en-GB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9708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needs to happen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Urgent need to shift focus towards prevention</a:t>
            </a:r>
          </a:p>
          <a:p>
            <a:pPr marL="0" indent="0"/>
            <a:r>
              <a:rPr lang="en-GB" dirty="0" smtClean="0"/>
              <a:t>We </a:t>
            </a:r>
            <a:r>
              <a:rPr lang="en-GB" dirty="0"/>
              <a:t>need to take every opportunity to create the environment, information and support to help people and communities change their behaviour and to enjoy better health and wellbeing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Evidence based approached</a:t>
            </a:r>
          </a:p>
          <a:p>
            <a:r>
              <a:rPr lang="en-GB" dirty="0" smtClean="0"/>
              <a:t>Appreciation of health inequalities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1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Contribution of AHPs recognised by PHE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  <p:pic>
        <p:nvPicPr>
          <p:cNvPr id="1026" name="Picture 2" descr="C:\Program Files (x86)\Microsoft Office\MEDIA\CAGCAT10\j0297707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600399" cy="3240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6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Are we working as public health practitioners already?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sustainability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87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mean by public health?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077855"/>
              </p:ext>
            </p:extLst>
          </p:nvPr>
        </p:nvGraphicFramePr>
        <p:xfrm>
          <a:off x="557213" y="2087563"/>
          <a:ext cx="8029575" cy="406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healthcare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06" y="2419906"/>
            <a:ext cx="6544589" cy="3400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1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Are we working as public health practitioners already?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sustainability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6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doing public health already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5" y="2060848"/>
            <a:ext cx="8038650" cy="406531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Could we do more?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sustainability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not always easy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501245"/>
              </p:ext>
            </p:extLst>
          </p:nvPr>
        </p:nvGraphicFramePr>
        <p:xfrm>
          <a:off x="683568" y="1988840"/>
          <a:ext cx="7787208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for AHPs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We can use public health as a tool to raise our profile</a:t>
            </a:r>
          </a:p>
          <a:p>
            <a:r>
              <a:rPr lang="en-GB" dirty="0" smtClean="0"/>
              <a:t>We are doing public health already</a:t>
            </a:r>
          </a:p>
          <a:p>
            <a:pPr marL="0" indent="0"/>
            <a:r>
              <a:rPr lang="en-GB" dirty="0" smtClean="0"/>
              <a:t>We may appeal to a wider group of commissioners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6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08321" y="1199857"/>
            <a:ext cx="2304256" cy="1669472"/>
            <a:chOff x="5950644" y="1563105"/>
            <a:chExt cx="2304256" cy="23773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563105"/>
              <a:ext cx="218122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50644" y="357109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Being productive</a:t>
              </a:r>
              <a:endParaRPr lang="en-GB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1" y="404664"/>
            <a:ext cx="6942609" cy="111922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66CC"/>
                </a:solidFill>
              </a:rPr>
              <a:t>Health is a vital resource for our country</a:t>
            </a:r>
            <a:endParaRPr lang="en-GB" dirty="0">
              <a:solidFill>
                <a:srgbClr val="0066CC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2062532">
            <a:off x="5795180" y="3775948"/>
            <a:ext cx="663763" cy="14711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8342093">
            <a:off x="1161633" y="3682464"/>
            <a:ext cx="663763" cy="14711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6200000">
            <a:off x="3774121" y="1416818"/>
            <a:ext cx="466127" cy="20949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56879" y="4297086"/>
            <a:ext cx="2900607" cy="1220146"/>
            <a:chOff x="3399585" y="4797152"/>
            <a:chExt cx="2900607" cy="173748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85" y="4797152"/>
              <a:ext cx="257175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99585" y="6165304"/>
              <a:ext cx="2900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Building a strong society</a:t>
              </a:r>
              <a:endParaRPr lang="en-GB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159146" y="3645024"/>
            <a:ext cx="3528392" cy="353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virtuous circle</a:t>
            </a:r>
            <a:endParaRPr lang="en-GB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8064375" cy="476672"/>
          </a:xfrm>
        </p:spPr>
        <p:txBody>
          <a:bodyPr/>
          <a:lstStyle/>
          <a:p>
            <a:r>
              <a:rPr lang="en-GB" dirty="0"/>
              <a:t>sustainability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5871"/>
            <a:ext cx="2194117" cy="16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3069341"/>
            <a:ext cx="219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Healthy People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6660232" y="2609966"/>
            <a:ext cx="2483768" cy="2581137"/>
          </a:xfrm>
          <a:prstGeom prst="cloudCallout">
            <a:avLst>
              <a:gd name="adj1" fmla="val -76266"/>
              <a:gd name="adj2" fmla="val -1223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81% of Britons believe that Government should prioritise creating the greatest happiness, not the greatest </a:t>
            </a:r>
            <a:r>
              <a:rPr lang="en-GB" sz="1400" dirty="0" smtClean="0">
                <a:solidFill>
                  <a:schemeClr val="tx1"/>
                </a:solidFill>
              </a:rPr>
              <a:t>wealth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role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To achieve our collective ambition of AHPs being recognised as an integral part of the public health workforce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We Know We’ve Got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400" dirty="0" smtClean="0"/>
              <a:t>AHPs are enthused about public health</a:t>
            </a:r>
          </a:p>
          <a:p>
            <a:pPr>
              <a:buFont typeface="+mj-lt"/>
              <a:buAutoNum type="arabicPeriod"/>
            </a:pPr>
            <a:r>
              <a:rPr lang="en-GB" sz="2400" dirty="0" smtClean="0"/>
              <a:t>All AHPs can describe the public health element of their role</a:t>
            </a:r>
          </a:p>
          <a:p>
            <a:pPr>
              <a:buFont typeface="+mj-lt"/>
              <a:buAutoNum type="arabicPeriod"/>
            </a:pPr>
            <a:r>
              <a:rPr lang="en-GB" sz="2400" dirty="0" smtClean="0"/>
              <a:t>Commissioners recognise the value and impact of AHPs on public health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8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Achieving the Ambition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400" dirty="0" smtClean="0"/>
              <a:t>Engage and attract AHPs to public health</a:t>
            </a:r>
          </a:p>
          <a:p>
            <a:pPr>
              <a:buFont typeface="+mj-lt"/>
              <a:buAutoNum type="arabicPeriod"/>
            </a:pPr>
            <a:r>
              <a:rPr lang="en-GB" sz="2400" dirty="0" smtClean="0"/>
              <a:t>Sell AHP contribution to commissioners</a:t>
            </a:r>
          </a:p>
          <a:p>
            <a:pPr>
              <a:buFont typeface="+mj-lt"/>
              <a:buAutoNum type="arabicPeriod"/>
            </a:pPr>
            <a:r>
              <a:rPr lang="en-GB" sz="2400" dirty="0" smtClean="0"/>
              <a:t>Increase public health component of training</a:t>
            </a:r>
          </a:p>
          <a:p>
            <a:pPr>
              <a:buFont typeface="+mj-lt"/>
              <a:buAutoNum type="arabicPeriod"/>
            </a:pPr>
            <a:r>
              <a:rPr lang="en-GB" sz="2400" dirty="0" smtClean="0"/>
              <a:t>Improve communication</a:t>
            </a:r>
          </a:p>
          <a:p>
            <a:pPr>
              <a:buFont typeface="+mj-lt"/>
              <a:buAutoNum type="arabicPeriod"/>
            </a:pPr>
            <a:r>
              <a:rPr lang="en-GB" sz="2400" dirty="0" smtClean="0"/>
              <a:t>Focus our collective efforts to make a visible impact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Agreed Priorities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GB" b="1" dirty="0"/>
              <a:t>Children ready for school / early years</a:t>
            </a:r>
            <a:r>
              <a:rPr lang="en-GB" dirty="0"/>
              <a:t> (language development, nutrition, physical skills, emotional development, vision)</a:t>
            </a:r>
          </a:p>
          <a:p>
            <a:pPr marL="0" lvl="0" indent="0"/>
            <a:r>
              <a:rPr lang="en-GB" b="1" dirty="0"/>
              <a:t>Making every contact count</a:t>
            </a:r>
            <a:r>
              <a:rPr lang="en-GB" dirty="0"/>
              <a:t> (particular emphasis on obesity, physical activity, smoking and alcohol)</a:t>
            </a:r>
          </a:p>
          <a:p>
            <a:pPr marL="0" lvl="0" indent="0"/>
            <a:r>
              <a:rPr lang="en-GB" b="1" dirty="0"/>
              <a:t>Improving health for older adults</a:t>
            </a:r>
            <a:r>
              <a:rPr lang="en-GB" dirty="0"/>
              <a:t> (nutrition, falls, maintaining independence, dementia, social isolation, mobility)</a:t>
            </a:r>
          </a:p>
          <a:p>
            <a:pPr marL="0" lvl="0" indent="0"/>
            <a:r>
              <a:rPr lang="en-GB" b="1" dirty="0"/>
              <a:t>Emotional wellbeing</a:t>
            </a:r>
            <a:r>
              <a:rPr lang="en-GB" dirty="0"/>
              <a:t> (achieving  parity of esteem of emotional wellbeing in line with physical health, holistic care)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2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9808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Alignment of AHP public health priorities to PHE’s 7 priorities 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632848" cy="36724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PHE AHP Project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Clarity about current AHP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Increasing strategic connections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What could we do more at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How we measure our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How we communicate our public health role within our professions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Communicating our role to wider stakeholders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Influencing research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4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needs to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dirty="0"/>
              <a:t>A</a:t>
            </a:r>
            <a:r>
              <a:rPr lang="en-GB" dirty="0" smtClean="0"/>
              <a:t>llied health professionals need to talk about their public health role, evaluate it and think about how to do more</a:t>
            </a:r>
          </a:p>
          <a:p>
            <a:pPr marL="0" indent="0"/>
            <a:r>
              <a:rPr lang="en-GB" dirty="0"/>
              <a:t>S</a:t>
            </a:r>
            <a:r>
              <a:rPr lang="en-GB" dirty="0" smtClean="0"/>
              <a:t>ervice planners and commissioners need to consider how to get public health value from their AHP contracts</a:t>
            </a:r>
          </a:p>
          <a:p>
            <a:pPr marL="0" indent="0"/>
            <a:r>
              <a:rPr lang="en-GB" dirty="0" smtClean="0"/>
              <a:t>Public health commissioners could consider whether AHPs should be part of commissioning plans</a:t>
            </a:r>
          </a:p>
          <a:p>
            <a:pPr marL="0" indent="0"/>
            <a:r>
              <a:rPr lang="en-GB" dirty="0" smtClean="0"/>
              <a:t>Educators need to ask if their curriculum includes proper attention to public health and prepares the workforce for a wider role. </a:t>
            </a:r>
          </a:p>
          <a:p>
            <a:pPr marL="0" indent="0"/>
            <a:r>
              <a:rPr lang="en-GB" dirty="0" smtClean="0"/>
              <a:t>Researchers need to ask if they can publish more on the potential impact of AHPs on public health.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Contribution of Occupational Therapists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OTs already get this agenda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7213" y="3249771"/>
          <a:ext cx="8029575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1171523"/>
                <a:gridCol w="694529"/>
                <a:gridCol w="659973"/>
                <a:gridCol w="670736"/>
                <a:gridCol w="672436"/>
                <a:gridCol w="737017"/>
                <a:gridCol w="694529"/>
                <a:gridCol w="659973"/>
                <a:gridCol w="723421"/>
                <a:gridCol w="695096"/>
                <a:gridCol w="650342"/>
              </a:tblGrid>
              <a:tr h="171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Profession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health key area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7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Mental health and wellbeing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obesity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Physical activity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children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Older people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dementia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Drugs and alcohol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 inequalities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screening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 care public health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79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Occupational Therapists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182" marR="6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7213" y="3249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3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OTs can support the ambition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641697"/>
              </p:ext>
            </p:extLst>
          </p:nvPr>
        </p:nvGraphicFramePr>
        <p:xfrm>
          <a:off x="557213" y="2087563"/>
          <a:ext cx="8029575" cy="406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2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PHE, NHSE and Sustainable development Unit resources and toolkits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028000" cy="3488391"/>
          </a:xfrm>
        </p:spPr>
        <p:txBody>
          <a:bodyPr/>
          <a:lstStyle/>
          <a:p>
            <a:r>
              <a:rPr lang="en-GB" dirty="0" smtClean="0"/>
              <a:t>Health and Wellbeing Toolkit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www.sduhealth.org.uk/areas-of-focus/community-resilience/health-and-wellbeing-board-toolkit.aspx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Strategy and modules, including sustainable healthcare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www.sduhealth.org.uk/policy-strategy/engagement-resources.aspx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5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Callout 12"/>
          <p:cNvSpPr/>
          <p:nvPr/>
        </p:nvSpPr>
        <p:spPr>
          <a:xfrm>
            <a:off x="5580112" y="2348880"/>
            <a:ext cx="2880320" cy="1839078"/>
          </a:xfrm>
          <a:prstGeom prst="cloudCallout">
            <a:avLst>
              <a:gd name="adj1" fmla="val -60336"/>
              <a:gd name="adj2" fmla="val 39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One in seven men develops </a:t>
            </a:r>
            <a:r>
              <a:rPr lang="en-GB" sz="1200" b="1" dirty="0" smtClean="0">
                <a:solidFill>
                  <a:schemeClr val="tx1"/>
                </a:solidFill>
              </a:rPr>
              <a:t>clinical depression</a:t>
            </a:r>
            <a:r>
              <a:rPr lang="en-GB" sz="1200" dirty="0" smtClean="0">
                <a:solidFill>
                  <a:schemeClr val="tx1"/>
                </a:solidFill>
              </a:rPr>
              <a:t> within 6 months of losing their job. Once depression has developed, finding a job is even harder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952" y="548680"/>
            <a:ext cx="8028000" cy="93610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66CC"/>
                </a:solidFill>
              </a:rPr>
              <a:t>The costs of neglecting health across the life course are huge, for government and society</a:t>
            </a:r>
            <a:endParaRPr lang="en-GB" sz="3200" dirty="0">
              <a:solidFill>
                <a:srgbClr val="0066CC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94172"/>
              </p:ext>
            </p:extLst>
          </p:nvPr>
        </p:nvGraphicFramePr>
        <p:xfrm>
          <a:off x="107504" y="1340768"/>
          <a:ext cx="2016224" cy="132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sustainability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39265393"/>
              </p:ext>
            </p:extLst>
          </p:nvPr>
        </p:nvGraphicFramePr>
        <p:xfrm>
          <a:off x="1799692" y="2221972"/>
          <a:ext cx="2268252" cy="137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549013962"/>
              </p:ext>
            </p:extLst>
          </p:nvPr>
        </p:nvGraphicFramePr>
        <p:xfrm>
          <a:off x="3680420" y="3510601"/>
          <a:ext cx="2071192" cy="121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22898049"/>
              </p:ext>
            </p:extLst>
          </p:nvPr>
        </p:nvGraphicFramePr>
        <p:xfrm>
          <a:off x="6748068" y="4437660"/>
          <a:ext cx="208823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296196" y="3356992"/>
            <a:ext cx="3096344" cy="1656184"/>
          </a:xfrm>
          <a:prstGeom prst="cloudCallout">
            <a:avLst>
              <a:gd name="adj1" fmla="val 47128"/>
              <a:gd name="adj2" fmla="val -546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£14b per year lost </a:t>
            </a:r>
            <a:r>
              <a:rPr lang="en-GB" sz="1200" dirty="0" smtClean="0">
                <a:solidFill>
                  <a:schemeClr val="tx1"/>
                </a:solidFill>
              </a:rPr>
              <a:t>through sick days – the main reasons are </a:t>
            </a:r>
            <a:r>
              <a:rPr lang="en-GB" sz="1200" dirty="0" err="1" smtClean="0">
                <a:solidFill>
                  <a:schemeClr val="tx1"/>
                </a:solidFill>
              </a:rPr>
              <a:t>musculo</a:t>
            </a:r>
            <a:r>
              <a:rPr lang="en-GB" sz="1200" dirty="0" smtClean="0">
                <a:solidFill>
                  <a:schemeClr val="tx1"/>
                </a:solidFill>
              </a:rPr>
              <a:t>-skeletal and emotional wellbeing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771800" y="1484784"/>
            <a:ext cx="2932152" cy="1080120"/>
          </a:xfrm>
          <a:prstGeom prst="cloudCallout">
            <a:avLst>
              <a:gd name="adj1" fmla="val -65865"/>
              <a:gd name="adj2" fmla="val 13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There is </a:t>
            </a:r>
            <a:r>
              <a:rPr lang="en-GB" sz="1200" dirty="0">
                <a:solidFill>
                  <a:schemeClr val="tx1"/>
                </a:solidFill>
              </a:rPr>
              <a:t>an association </a:t>
            </a:r>
            <a:r>
              <a:rPr lang="en-GB" sz="1200" dirty="0" smtClean="0">
                <a:solidFill>
                  <a:schemeClr val="tx1"/>
                </a:solidFill>
              </a:rPr>
              <a:t>between </a:t>
            </a:r>
            <a:r>
              <a:rPr lang="en-GB" sz="1200" b="1" dirty="0" smtClean="0">
                <a:solidFill>
                  <a:schemeClr val="tx1"/>
                </a:solidFill>
              </a:rPr>
              <a:t>lack of physical activity </a:t>
            </a:r>
            <a:r>
              <a:rPr lang="en-GB" sz="1200" dirty="0" smtClean="0">
                <a:solidFill>
                  <a:schemeClr val="tx1"/>
                </a:solidFill>
              </a:rPr>
              <a:t>and </a:t>
            </a:r>
            <a:r>
              <a:rPr lang="en-GB" sz="1200" b="1" dirty="0">
                <a:solidFill>
                  <a:schemeClr val="tx1"/>
                </a:solidFill>
              </a:rPr>
              <a:t>poor school </a:t>
            </a:r>
            <a:r>
              <a:rPr lang="en-GB" sz="1200" b="1" dirty="0" smtClean="0">
                <a:solidFill>
                  <a:schemeClr val="tx1"/>
                </a:solidFill>
              </a:rPr>
              <a:t>performance</a:t>
            </a:r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699792" y="4869160"/>
            <a:ext cx="3832252" cy="1440160"/>
          </a:xfrm>
          <a:prstGeom prst="cloudCallout">
            <a:avLst>
              <a:gd name="adj1" fmla="val 55193"/>
              <a:gd name="adj2" fmla="val -360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Public </a:t>
            </a:r>
            <a:r>
              <a:rPr lang="en-GB" sz="1200" dirty="0">
                <a:solidFill>
                  <a:schemeClr val="tx1"/>
                </a:solidFill>
              </a:rPr>
              <a:t>expenditure on social care </a:t>
            </a:r>
            <a:r>
              <a:rPr lang="en-GB" sz="1200" dirty="0" smtClean="0">
                <a:solidFill>
                  <a:schemeClr val="tx1"/>
                </a:solidFill>
              </a:rPr>
              <a:t>for </a:t>
            </a:r>
            <a:r>
              <a:rPr lang="en-GB" sz="1200" dirty="0">
                <a:solidFill>
                  <a:schemeClr val="tx1"/>
                </a:solidFill>
              </a:rPr>
              <a:t>older people to rise to </a:t>
            </a:r>
            <a:r>
              <a:rPr lang="en-GB" sz="1200" b="1" dirty="0">
                <a:solidFill>
                  <a:schemeClr val="tx1"/>
                </a:solidFill>
              </a:rPr>
              <a:t>£</a:t>
            </a:r>
            <a:r>
              <a:rPr lang="en-GB" sz="1200" b="1" dirty="0" smtClean="0">
                <a:solidFill>
                  <a:schemeClr val="tx1"/>
                </a:solidFill>
              </a:rPr>
              <a:t>12.7b </a:t>
            </a:r>
            <a:r>
              <a:rPr lang="en-GB" sz="1200" dirty="0" smtClean="0">
                <a:solidFill>
                  <a:schemeClr val="tx1"/>
                </a:solidFill>
              </a:rPr>
              <a:t>by </a:t>
            </a:r>
            <a:r>
              <a:rPr lang="en-GB" sz="1200" dirty="0">
                <a:solidFill>
                  <a:schemeClr val="tx1"/>
                </a:solidFill>
              </a:rPr>
              <a:t>2022 (an </a:t>
            </a:r>
            <a:r>
              <a:rPr lang="en-GB" sz="1200" b="1" dirty="0">
                <a:solidFill>
                  <a:schemeClr val="tx1"/>
                </a:solidFill>
              </a:rPr>
              <a:t>increase of 37%</a:t>
            </a:r>
            <a:r>
              <a:rPr lang="en-GB" sz="1200" dirty="0">
                <a:solidFill>
                  <a:schemeClr val="tx1"/>
                </a:solidFill>
              </a:rPr>
              <a:t> from £</a:t>
            </a:r>
            <a:r>
              <a:rPr lang="en-GB" sz="1200" dirty="0" smtClean="0">
                <a:solidFill>
                  <a:schemeClr val="tx1"/>
                </a:solidFill>
              </a:rPr>
              <a:t>9.3b </a:t>
            </a:r>
            <a:r>
              <a:rPr lang="en-GB" sz="1200" dirty="0">
                <a:solidFill>
                  <a:schemeClr val="tx1"/>
                </a:solidFill>
              </a:rPr>
              <a:t>in 2010</a:t>
            </a:r>
            <a:r>
              <a:rPr lang="en-GB" sz="1200" dirty="0" smtClean="0">
                <a:solidFill>
                  <a:schemeClr val="tx1"/>
                </a:solidFill>
              </a:rPr>
              <a:t>) </a:t>
            </a:r>
            <a:r>
              <a:rPr lang="en-GB" sz="1200" dirty="0">
                <a:solidFill>
                  <a:schemeClr val="tx1"/>
                </a:solidFill>
              </a:rPr>
              <a:t>to keep pace with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expected </a:t>
            </a:r>
            <a:r>
              <a:rPr lang="en-GB" sz="1200" dirty="0" smtClean="0">
                <a:solidFill>
                  <a:schemeClr val="tx1"/>
                </a:solidFill>
              </a:rPr>
              <a:t>demographic  </a:t>
            </a:r>
            <a:r>
              <a:rPr lang="en-GB" sz="1200" dirty="0">
                <a:solidFill>
                  <a:schemeClr val="tx1"/>
                </a:solidFill>
              </a:rPr>
              <a:t>pressures</a:t>
            </a:r>
          </a:p>
        </p:txBody>
      </p:sp>
    </p:spTree>
    <p:extLst>
      <p:ext uri="{BB962C8B-B14F-4D97-AF65-F5344CB8AC3E}">
        <p14:creationId xmlns:p14="http://schemas.microsoft.com/office/powerpoint/2010/main" val="89512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Thank-you</a:t>
            </a:r>
          </a:p>
          <a:p>
            <a:endParaRPr lang="en-GB" dirty="0"/>
          </a:p>
          <a:p>
            <a:r>
              <a:rPr lang="en-GB" dirty="0" smtClean="0"/>
              <a:t>Linda Hindle</a:t>
            </a:r>
          </a:p>
          <a:p>
            <a:r>
              <a:rPr lang="en-GB" dirty="0" smtClean="0">
                <a:hlinkClick r:id="rId2"/>
              </a:rPr>
              <a:t>linda.hindle@phe.gov.uk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hindlelinda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6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452859"/>
            <a:ext cx="7704137" cy="405141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sustainability 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4" name="Title 15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534280" cy="1611408"/>
          </a:xfrm>
        </p:spPr>
        <p:txBody>
          <a:bodyPr>
            <a:normAutofit/>
          </a:bodyPr>
          <a:lstStyle/>
          <a:p>
            <a:r>
              <a:rPr lang="en-GB" spc="-100" dirty="0"/>
              <a:t>H</a:t>
            </a:r>
            <a:r>
              <a:rPr lang="en-GB" spc="-100" dirty="0" smtClean="0"/>
              <a:t>ealth and sustainability: a common agenda</a:t>
            </a:r>
            <a:endParaRPr lang="en-US" spc="-100" dirty="0" smtClean="0"/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914400" y="2449487"/>
            <a:ext cx="7906072" cy="378782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800000"/>
              </a:buClr>
            </a:pPr>
            <a:r>
              <a:rPr lang="en-GB" sz="2400" dirty="0"/>
              <a:t>	</a:t>
            </a:r>
            <a:r>
              <a:rPr lang="en-GB" sz="2400" dirty="0" smtClean="0"/>
              <a:t>	</a:t>
            </a:r>
            <a:endParaRPr lang="en-GB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8004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sustainability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6717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sustainable development strategy for the NHS, Public Health and Social Care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8000" y="2492896"/>
            <a:ext cx="8028000" cy="3659559"/>
          </a:xfrm>
        </p:spPr>
        <p:txBody>
          <a:bodyPr/>
          <a:lstStyle/>
          <a:p>
            <a:r>
              <a:rPr lang="en-GB" sz="2000" b="1" dirty="0">
                <a:latin typeface="+mn-lt"/>
              </a:rPr>
              <a:t>Goal 1 	Creating a Healthier </a:t>
            </a:r>
            <a:r>
              <a:rPr lang="en-GB" sz="2000" b="1" dirty="0" smtClean="0">
                <a:latin typeface="+mn-lt"/>
              </a:rPr>
              <a:t>Environment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+mn-lt"/>
                <a:ea typeface="Calibri"/>
                <a:cs typeface="Times New Roman"/>
              </a:rPr>
              <a:t>Goal 2	Communities and Services are ready and resilient for changing times and climates</a:t>
            </a:r>
          </a:p>
          <a:p>
            <a:r>
              <a:rPr lang="en-GB" sz="2000" b="1" dirty="0">
                <a:latin typeface="+mn-lt"/>
              </a:rPr>
              <a:t>Goal 3	Every opportunity contributes to healthy lives, healthy communities and healthy environments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sustainability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sustainability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9242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sustainability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6288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Health and wellbeing are the work of a lifetime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do not happen by chance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Health must be promoted all through life</a:t>
            </a:r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27584" y="3529072"/>
            <a:ext cx="1512168" cy="12273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Good education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043608" y="4930894"/>
            <a:ext cx="1773290" cy="12273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Strong community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200400" y="4918453"/>
            <a:ext cx="1269234" cy="12273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Decent housing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611560" y="2924944"/>
            <a:ext cx="8280920" cy="43204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building blocks of good health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6056" y="3529072"/>
            <a:ext cx="1440160" cy="1227382"/>
          </a:xfrm>
          <a:prstGeom prst="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Sense of purpose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752020" y="4912706"/>
            <a:ext cx="1764196" cy="1227382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Meaningful work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948264" y="4884674"/>
            <a:ext cx="1584176" cy="1227382"/>
          </a:xfrm>
          <a:prstGeom prst="rect">
            <a:avLst/>
          </a:prstGeom>
          <a:solidFill>
            <a:srgbClr val="7030A0"/>
          </a:solidFill>
          <a:ln>
            <a:solidFill>
              <a:srgbClr val="965FAF"/>
            </a:solidFill>
          </a:ln>
          <a:scene3d>
            <a:camera prst="orthographicFront"/>
            <a:lightRig rig="threePt" dir="t"/>
          </a:scene3d>
          <a:sp3d>
            <a:bevelT w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Adequate income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849154" y="3547864"/>
            <a:ext cx="1620480" cy="1227382"/>
          </a:xfrm>
          <a:prstGeom prst="rect">
            <a:avLst/>
          </a:prstGeom>
          <a:solidFill>
            <a:srgbClr val="FB11EA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Safe Environment</a:t>
            </a:r>
            <a:endParaRPr lang="en-GB" sz="2000" dirty="0"/>
          </a:p>
        </p:txBody>
      </p:sp>
      <p:sp>
        <p:nvSpPr>
          <p:cNvPr id="24" name="Rectangle 23"/>
          <p:cNvSpPr/>
          <p:nvPr/>
        </p:nvSpPr>
        <p:spPr>
          <a:xfrm>
            <a:off x="7150832" y="3501008"/>
            <a:ext cx="1597631" cy="1227382"/>
          </a:xfrm>
          <a:prstGeom prst="rect">
            <a:avLst/>
          </a:prstGeom>
          <a:solidFill>
            <a:srgbClr val="00CC99"/>
          </a:solidFill>
          <a:ln>
            <a:solidFill>
              <a:srgbClr val="00CC99"/>
            </a:solidFill>
          </a:ln>
          <a:scene3d>
            <a:camera prst="orthographicFront"/>
            <a:lightRig rig="threePt" dir="t"/>
          </a:scene3d>
          <a:sp3d>
            <a:bevelT w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Individual behaviours</a:t>
            </a:r>
            <a:endParaRPr lang="en-GB" sz="20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66CC"/>
                </a:solidFill>
              </a:rPr>
              <a:t>We know what the fundamental causes of ill-health are…</a:t>
            </a:r>
          </a:p>
        </p:txBody>
      </p:sp>
    </p:spTree>
    <p:extLst>
      <p:ext uri="{BB962C8B-B14F-4D97-AF65-F5344CB8AC3E}">
        <p14:creationId xmlns:p14="http://schemas.microsoft.com/office/powerpoint/2010/main" val="45306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sustainability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1557338"/>
            <a:ext cx="8077200" cy="3713162"/>
            <a:chOff x="533400" y="1557338"/>
            <a:chExt cx="8077200" cy="37131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57338"/>
              <a:ext cx="8077200" cy="3713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51920" y="2278613"/>
              <a:ext cx="1296144" cy="584775"/>
            </a:xfrm>
            <a:prstGeom prst="rect">
              <a:avLst/>
            </a:prstGeom>
            <a:solidFill>
              <a:srgbClr val="93112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Overweight &amp; obesity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6931753">
              <a:off x="3707904" y="2810072"/>
              <a:ext cx="288032" cy="28803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51520" y="5661248"/>
            <a:ext cx="878497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Top 10 contributors to years of life lived with disability 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66CC"/>
                </a:solidFill>
              </a:rPr>
              <a:t>…and they align with the immediate causes of ill health…</a:t>
            </a:r>
            <a:endParaRPr lang="en-GB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56" y="2071780"/>
            <a:ext cx="4968552" cy="40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318356" y="2332037"/>
            <a:ext cx="807524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Musculoskeletal disorders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Mental illness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Diabetes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Chronic respiratory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Neurological disorders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Unintentional injuries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Cardiovascular disorders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Cancer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sustainability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66CC"/>
                </a:solidFill>
              </a:rPr>
              <a:t>…which contribute to the main forms of disability…</a:t>
            </a:r>
            <a:endParaRPr lang="en-GB" dirty="0">
              <a:solidFill>
                <a:srgbClr val="0066C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1556792"/>
            <a:ext cx="8424936" cy="5149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main forms of disability map exactly to incapacity benefits – mental illness and musculoskeletal come out on top</a:t>
            </a:r>
          </a:p>
        </p:txBody>
      </p:sp>
    </p:spTree>
    <p:extLst>
      <p:ext uri="{BB962C8B-B14F-4D97-AF65-F5344CB8AC3E}">
        <p14:creationId xmlns:p14="http://schemas.microsoft.com/office/powerpoint/2010/main" val="53893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1BBDFF-5ECF-495E-86FC-23E1884FDE9C}">
  <ds:schemaRefs>
    <ds:schemaRef ds:uri="http://purl.org/dc/elements/1.1/"/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FFC1EF-2F95-41EE-85F1-7793D3E38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CB78DA-7414-44EA-86FA-F15B09C5D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2208</Words>
  <Application>Microsoft Macintosh PowerPoint</Application>
  <PresentationFormat>On-screen Show (4:3)</PresentationFormat>
  <Paragraphs>333</Paragraphs>
  <Slides>40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Public Health, Sustainability and Occupational Therapy</vt:lpstr>
      <vt:lpstr>Format</vt:lpstr>
      <vt:lpstr>Health is a vital resource for our country</vt:lpstr>
      <vt:lpstr>The costs of neglecting health across the life course are huge, for government and society</vt:lpstr>
      <vt:lpstr>Health and sustainability: a common agenda</vt:lpstr>
      <vt:lpstr>A sustainable development strategy for the NHS, Public Health and Social Care </vt:lpstr>
      <vt:lpstr>We know what the fundamental causes of ill-health are…</vt:lpstr>
      <vt:lpstr>…and they align with the immediate causes of ill health…</vt:lpstr>
      <vt:lpstr>…which contribute to the main forms of disability…</vt:lpstr>
      <vt:lpstr>…and the major killers.</vt:lpstr>
      <vt:lpstr>Pressures on health spending are set  to increase… challenging the NHS</vt:lpstr>
      <vt:lpstr>PowerPoint Presentation</vt:lpstr>
      <vt:lpstr>PowerPoint Presentation</vt:lpstr>
      <vt:lpstr>We know there are interventions which improve health, are sustainable, and reduce costs </vt:lpstr>
      <vt:lpstr>For example… effective interventions</vt:lpstr>
      <vt:lpstr>Occupational Health</vt:lpstr>
      <vt:lpstr>Our Ambition – AHPs are recognised as an integral part of the public health workforce</vt:lpstr>
      <vt:lpstr>Why AHPs are well placed to be public health practitioners</vt:lpstr>
      <vt:lpstr>Why we need to act now</vt:lpstr>
      <vt:lpstr>So what needs to happen</vt:lpstr>
      <vt:lpstr>Contribution of AHPs recognised by PHE</vt:lpstr>
      <vt:lpstr>Are we working as public health practitioners already?</vt:lpstr>
      <vt:lpstr>What do we mean by public health?</vt:lpstr>
      <vt:lpstr>Sustainable healthcare</vt:lpstr>
      <vt:lpstr>Are we working as public health practitioners already?</vt:lpstr>
      <vt:lpstr>We are doing public health already</vt:lpstr>
      <vt:lpstr>Could we do more?</vt:lpstr>
      <vt:lpstr>It’s not always easy</vt:lpstr>
      <vt:lpstr>Opportunities for AHPs</vt:lpstr>
      <vt:lpstr>My role</vt:lpstr>
      <vt:lpstr>How Will We Know We’ve Got There?</vt:lpstr>
      <vt:lpstr>Achieving the Ambition</vt:lpstr>
      <vt:lpstr>Agreed Priorities </vt:lpstr>
      <vt:lpstr>Alignment of AHP public health priorities to PHE’s 7 priorities </vt:lpstr>
      <vt:lpstr>PHE AHP Project Boards</vt:lpstr>
      <vt:lpstr>So what needs to change</vt:lpstr>
      <vt:lpstr>Contribution of Occupational Therapists</vt:lpstr>
      <vt:lpstr>Where OTs can support the ambition</vt:lpstr>
      <vt:lpstr>PHE, NHSE and Sustainable development Unit resources and toolkits </vt:lpstr>
      <vt:lpstr>PowerPoint Presentation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Hindle</dc:creator>
  <cp:lastModifiedBy>Ben Whittaker</cp:lastModifiedBy>
  <cp:revision>171</cp:revision>
  <cp:lastPrinted>2014-05-19T12:32:41Z</cp:lastPrinted>
  <dcterms:created xsi:type="dcterms:W3CDTF">2012-10-10T09:02:29Z</dcterms:created>
  <dcterms:modified xsi:type="dcterms:W3CDTF">2015-01-29T07:00:21Z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</Properties>
</file>