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2" r:id="rId2"/>
    <p:sldId id="259" r:id="rId3"/>
    <p:sldId id="272" r:id="rId4"/>
    <p:sldId id="292" r:id="rId5"/>
    <p:sldId id="276" r:id="rId6"/>
    <p:sldId id="293" r:id="rId7"/>
    <p:sldId id="289" r:id="rId8"/>
    <p:sldId id="285" r:id="rId9"/>
    <p:sldId id="282" r:id="rId10"/>
    <p:sldId id="291" r:id="rId11"/>
    <p:sldId id="271" r:id="rId12"/>
    <p:sldId id="294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31084-2711-4404-AF72-6DC51A118770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447F2-1305-4FFE-8D6C-8D0C83E2F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623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948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176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231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889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428E0-AA62-4C95-A3B5-5221C09D5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F22D8B-CF6A-415C-8C34-746B15AAF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78602-848F-40CE-BE50-1824C632C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C00A-29AC-47A4-A8D3-7267FB7EA46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D9C40-99FE-40F4-B449-AFEB67A5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FC011-D366-4ECE-BAEA-0C18EA452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61FB-027D-404C-92EC-09186C3EAA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026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5C06-F5AA-4E19-9B4B-A7E9FC166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9A7100-6A12-4F5D-9D28-C91D1B487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AC6A4-D993-478E-8B3E-C88D0D8D8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C00A-29AC-47A4-A8D3-7267FB7EA46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C0CCF-87C0-4420-A114-72116D2A1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1BA47-21CD-47E9-AFB1-C9603BAE7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61FB-027D-404C-92EC-09186C3EAA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285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0C40B-11E9-4B0F-9C76-46AB02EEEB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8591F3-4CC8-4910-A8C4-98EE10DDD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CAB5B-7233-4C3E-8F2F-03D64C1E1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C00A-29AC-47A4-A8D3-7267FB7EA46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9E7F9-65E4-405E-994F-0C7904AC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D11DE-DA70-4245-9091-D7E118732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61FB-027D-404C-92EC-09186C3EAA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164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49596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23393" y="1844825"/>
            <a:ext cx="10847916" cy="4393059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000">
                <a:solidFill>
                  <a:srgbClr val="495961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1800">
                <a:solidFill>
                  <a:srgbClr val="495961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>
                <a:solidFill>
                  <a:srgbClr val="495961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defRPr>
                <a:solidFill>
                  <a:srgbClr val="495961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defRPr>
                <a:solidFill>
                  <a:srgbClr val="49596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632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3 - Landscape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3392" y="692696"/>
            <a:ext cx="10945216" cy="9361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23392" y="1628800"/>
            <a:ext cx="3552395" cy="2204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271798" y="1628800"/>
            <a:ext cx="3648405" cy="2204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016213" y="1628800"/>
            <a:ext cx="3552395" cy="2204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624418" y="3933825"/>
            <a:ext cx="10944191" cy="2374900"/>
          </a:xfrm>
          <a:prstGeom prst="rect">
            <a:avLst/>
          </a:prstGeom>
        </p:spPr>
        <p:txBody>
          <a:bodyPr anchor="ctr" anchorCtr="0"/>
          <a:lstStyle>
            <a:lvl1pPr>
              <a:spcBef>
                <a:spcPts val="0"/>
              </a:spcBef>
              <a:spcAft>
                <a:spcPts val="1200"/>
              </a:spcAft>
              <a:defRPr sz="2000">
                <a:solidFill>
                  <a:srgbClr val="495961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1800">
                <a:solidFill>
                  <a:srgbClr val="495961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1800">
                <a:solidFill>
                  <a:srgbClr val="495961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defRPr sz="1600">
                <a:solidFill>
                  <a:srgbClr val="495961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defRPr sz="1400">
                <a:solidFill>
                  <a:srgbClr val="49596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University Logo" descr="Logo&#10;&#10;Description automatically generated with medium confidence">
            <a:extLst>
              <a:ext uri="{FF2B5EF4-FFF2-40B4-BE49-F238E27FC236}">
                <a16:creationId xmlns:a16="http://schemas.microsoft.com/office/drawing/2014/main" id="{E78685C3-6FA9-9F4D-8076-7A83DBFFA4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264" y="-279125"/>
            <a:ext cx="3840429" cy="1619893"/>
          </a:xfrm>
          <a:prstGeom prst="rect">
            <a:avLst/>
          </a:prstGeom>
        </p:spPr>
      </p:pic>
      <p:sp>
        <p:nvSpPr>
          <p:cNvPr id="9" name="Insert Image Guidance"/>
          <p:cNvSpPr/>
          <p:nvPr userDrawn="1"/>
        </p:nvSpPr>
        <p:spPr>
          <a:xfrm>
            <a:off x="-3504695" y="3723872"/>
            <a:ext cx="3360008" cy="1286843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79999" tIns="179999" rIns="179999" bIns="179999">
            <a:spAutoFit/>
          </a:bodyPr>
          <a:lstStyle/>
          <a:p>
            <a:pPr lvl="0" defTabSz="457200">
              <a:spcBef>
                <a:spcPts val="0"/>
              </a:spcBef>
              <a:defRPr sz="1800"/>
            </a:pPr>
            <a:r>
              <a:rPr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Try to insert an image of </a:t>
            </a:r>
            <a:r>
              <a:rPr lang="en-GB" sz="1000" b="1" u="sng" dirty="0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6.13cm high</a:t>
            </a:r>
            <a:r>
              <a:rPr sz="1000" b="1" u="sng" dirty="0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 by </a:t>
            </a:r>
            <a:r>
              <a:rPr lang="en-GB" sz="1000" b="1" u="sng" dirty="0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7.4</a:t>
            </a:r>
            <a:r>
              <a:rPr sz="1000" b="1" u="sng" dirty="0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cm </a:t>
            </a:r>
            <a:r>
              <a:rPr lang="en-GB" sz="1000" b="1" u="sng" dirty="0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wide </a:t>
            </a:r>
            <a:r>
              <a:rPr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on this layout to avoid distortion.</a:t>
            </a:r>
            <a:endParaRPr sz="1800" dirty="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spcBef>
                <a:spcPts val="0"/>
              </a:spcBef>
              <a:defRPr sz="1800"/>
            </a:pPr>
            <a:endParaRPr sz="1000" dirty="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lvl="0" defTabSz="457200">
              <a:spcBef>
                <a:spcPts val="0"/>
              </a:spcBef>
              <a:defRPr sz="1800"/>
            </a:pPr>
            <a:r>
              <a:rPr sz="10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Please ensure, the image has a simple background to display the logo and text overlapping.</a:t>
            </a:r>
          </a:p>
        </p:txBody>
      </p:sp>
    </p:spTree>
    <p:extLst>
      <p:ext uri="{BB962C8B-B14F-4D97-AF65-F5344CB8AC3E}">
        <p14:creationId xmlns:p14="http://schemas.microsoft.com/office/powerpoint/2010/main" val="1399591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0766-ECA0-467E-9D0D-1CB7118BC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A50F6-B8C5-474E-B282-C54F67BE4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C3FC2-C2F7-443C-967D-9919BA5B9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C00A-29AC-47A4-A8D3-7267FB7EA46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6BEE0-F364-4CE6-B292-F57A31104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92C65-9BC4-4325-86A8-5638EA349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61FB-027D-404C-92EC-09186C3EAA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824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A3D3-B47D-4230-A291-228379417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81A09-0FED-411D-A542-2262C25F6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7B6EA-2AB5-4A55-B626-14DEC0B43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C00A-29AC-47A4-A8D3-7267FB7EA46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45D79-092C-4949-98BC-2A0B6EC5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BD1C3-F480-4010-8C58-188A38190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61FB-027D-404C-92EC-09186C3EAA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002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AE450-E8A7-4F9D-9B43-443B35FFE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05B15-CDD8-4B33-9A11-067AF98F09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F2DBFE-60FC-4067-8624-B7AD5FB10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669C96-18C2-4FB9-B864-5B71767EA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C00A-29AC-47A4-A8D3-7267FB7EA46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72C90-35B8-447B-AA24-39B092DC8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A6AF87-A6EF-4274-9F59-53D3BE9E5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61FB-027D-404C-92EC-09186C3EAA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296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7CB3E-05AA-487F-A75B-89504064C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24D47-02F9-44DF-B17E-FD1D055BD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F7CA86-14F0-4128-B829-C0CDBE27D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7D30F1-D9F0-4DBE-B35E-DF6CAE7755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3E0CA0-532C-4D61-B83F-C5499C1E0F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7CFDD6-ADEC-4047-997B-06BFF02B6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C00A-29AC-47A4-A8D3-7267FB7EA46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71386C-9CE1-407B-97BB-EC3C9D156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EF1D91-8EAA-43B5-9F7B-17BDE5D4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61FB-027D-404C-92EC-09186C3EAA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750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B02E4-B3C6-44C0-9F19-EC07A1E11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68A9BD-1811-4B73-960B-A5EE496FA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C00A-29AC-47A4-A8D3-7267FB7EA46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889A81-1D4B-48DE-9DE6-4745683D3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879EA-0F45-4D69-855A-129DE68F1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61FB-027D-404C-92EC-09186C3EAA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656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2D55F0-5852-4004-B60F-DA3D8ED87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C00A-29AC-47A4-A8D3-7267FB7EA46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F3326-C760-4CBD-ACE8-A7465F479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12CD2-7EF1-4336-9247-620B989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61FB-027D-404C-92EC-09186C3EAA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658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0CD45-6D2C-4BC5-B07F-AC5BF3B4E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6F84F-C6EB-417A-9E14-017C45939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362FED-4FDE-4689-9E70-D85D53C48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611A6-01A8-4DD1-88B3-5D15B7DCD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C00A-29AC-47A4-A8D3-7267FB7EA46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1DAFF-954D-40E7-A270-924EF206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67FD8-929B-4B35-9567-5E0ACB5C8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61FB-027D-404C-92EC-09186C3EAA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740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7654E-49FC-4DCC-8346-91B0EB28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FABF63-BC31-4115-BE33-05E568C8E6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E7782-0465-4B37-953B-80D833EA6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81B199-A3BF-4B1C-B65B-454D98B4B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C00A-29AC-47A4-A8D3-7267FB7EA46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35C56D-557A-4C76-B1A3-3D19D575C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500D9-258C-477A-969E-DF909BAE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61FB-027D-404C-92EC-09186C3EAA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317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A43791-BAAF-4A89-A94D-5ECD9E8D2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4C452-0D27-4C7A-87DA-0D644B8F9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58BAD-5C4C-405C-8D6B-78F14E87F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2C00A-29AC-47A4-A8D3-7267FB7EA46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B348D-93FD-4A64-886F-F960C2FFA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05066-8F8F-4322-93A7-70C9F16F9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861FB-027D-404C-92EC-09186C3EAA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91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nd.org.uk/media/4418/ecominds-effects-on-mental-wellbeing-evaluation-report.pdf" TargetMode="External"/><Relationship Id="rId3" Type="http://schemas.openxmlformats.org/officeDocument/2006/relationships/hyperlink" Target="mailto:mclimenhaga@hotmail.com" TargetMode="External"/><Relationship Id="rId7" Type="http://schemas.openxmlformats.org/officeDocument/2006/relationships/hyperlink" Target="https://www.thrive.org.uk/get-training/courses-and-workshops" TargetMode="External"/><Relationship Id="rId2" Type="http://schemas.openxmlformats.org/officeDocument/2006/relationships/hyperlink" Target="mailto:mac1d20@soton.ac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ustainablehealthcare.org.uk/green-walking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sustainablehealthcare.org.uk/" TargetMode="External"/><Relationship Id="rId10" Type="http://schemas.openxmlformats.org/officeDocument/2006/relationships/image" Target="../media/image26.png"/><Relationship Id="rId4" Type="http://schemas.openxmlformats.org/officeDocument/2006/relationships/hyperlink" Target="https://nhsforest.org/evidence/" TargetMode="External"/><Relationship Id="rId9" Type="http://schemas.openxmlformats.org/officeDocument/2006/relationships/hyperlink" Target="https://www.doseofnature.org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tpotential.com/ceu-podcast-courses/nature-based-o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Ekhocollectiv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Ekhocollective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https://twitter.com/DorsetIirms/status/1537464294740312066" TargetMode="External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3.pn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9EF526-6CCA-4EC7-803E-AC692AEC5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2026" y="539886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OTs using Nature-Based Interventions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6" descr="A hand touching a small plant">
            <a:extLst>
              <a:ext uri="{FF2B5EF4-FFF2-40B4-BE49-F238E27FC236}">
                <a16:creationId xmlns:a16="http://schemas.microsoft.com/office/drawing/2014/main" id="{774FF1DD-9ABB-6F73-A501-63C80D66D2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67" r="-1" b="-1"/>
          <a:stretch/>
        </p:blipFill>
        <p:spPr>
          <a:xfrm>
            <a:off x="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7" name="Subtitle 2">
            <a:extLst>
              <a:ext uri="{FF2B5EF4-FFF2-40B4-BE49-F238E27FC236}">
                <a16:creationId xmlns:a16="http://schemas.microsoft.com/office/drawing/2014/main" id="{FF1D507A-5E1D-4774-B498-D22404B61D39}"/>
              </a:ext>
            </a:extLst>
          </p:cNvPr>
          <p:cNvSpPr txBox="1">
            <a:spLocks/>
          </p:cNvSpPr>
          <p:nvPr/>
        </p:nvSpPr>
        <p:spPr>
          <a:xfrm>
            <a:off x="6822026" y="3429000"/>
            <a:ext cx="4572000" cy="750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An Exploratory Study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EC7875-4C1B-4824-8CC2-007B9BE20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276" y="5449649"/>
            <a:ext cx="5195574" cy="12896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26E46D-9D65-4F45-8259-A8314648D76F}"/>
              </a:ext>
            </a:extLst>
          </p:cNvPr>
          <p:cNvSpPr txBox="1"/>
          <p:nvPr/>
        </p:nvSpPr>
        <p:spPr>
          <a:xfrm>
            <a:off x="6822026" y="4229103"/>
            <a:ext cx="52688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Marty Climenhaga, PhD (</a:t>
            </a:r>
            <a:r>
              <a:rPr lang="en-US" dirty="0" err="1"/>
              <a:t>Eng</a:t>
            </a:r>
            <a:r>
              <a:rPr lang="en-US" dirty="0"/>
              <a:t>); M.Sc. OT Student</a:t>
            </a:r>
          </a:p>
          <a:p>
            <a:r>
              <a:rPr lang="en-US" dirty="0"/>
              <a:t>James Gavin, PhD, FHEA; Lecturer in Musculoskeletal Health for OT</a:t>
            </a:r>
          </a:p>
        </p:txBody>
      </p:sp>
    </p:spTree>
    <p:extLst>
      <p:ext uri="{BB962C8B-B14F-4D97-AF65-F5344CB8AC3E}">
        <p14:creationId xmlns:p14="http://schemas.microsoft.com/office/powerpoint/2010/main" val="2044101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E8478A6-7168-4E8C-9E11-B29B85FCF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71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 descr="Butterfly sitting on flower in garden">
            <a:extLst>
              <a:ext uri="{FF2B5EF4-FFF2-40B4-BE49-F238E27FC236}">
                <a16:creationId xmlns:a16="http://schemas.microsoft.com/office/drawing/2014/main" id="{E621B2DD-F3D7-4869-AB27-BC485D1BA5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0" r="5187" b="2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E47E974-DAAF-4CBB-915A-0798A636A765}"/>
              </a:ext>
            </a:extLst>
          </p:cNvPr>
          <p:cNvSpPr txBox="1">
            <a:spLocks/>
          </p:cNvSpPr>
          <p:nvPr/>
        </p:nvSpPr>
        <p:spPr>
          <a:xfrm>
            <a:off x="331978" y="53103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</a:rPr>
              <a:t>Recommendations</a:t>
            </a:r>
            <a:endParaRPr lang="en-GB" sz="4800" b="1" dirty="0"/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F09D41CC-20D5-46C2-832D-FD0FE2695A53}"/>
              </a:ext>
            </a:extLst>
          </p:cNvPr>
          <p:cNvSpPr/>
          <p:nvPr/>
        </p:nvSpPr>
        <p:spPr>
          <a:xfrm>
            <a:off x="331978" y="1839209"/>
            <a:ext cx="5932932" cy="600685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Plan thoroughly – but allow flexibility </a:t>
            </a:r>
            <a:endParaRPr lang="en-GB" sz="2800" dirty="0"/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ADD1418B-2EFB-4B37-9217-D065CD093A8A}"/>
              </a:ext>
            </a:extLst>
          </p:cNvPr>
          <p:cNvSpPr/>
          <p:nvPr/>
        </p:nvSpPr>
        <p:spPr>
          <a:xfrm>
            <a:off x="331979" y="2572875"/>
            <a:ext cx="5932931" cy="578908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Clear Rationale </a:t>
            </a:r>
            <a:endParaRPr lang="en-GB" sz="2800" dirty="0"/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8C4276CD-F000-4909-AC5D-854E76D99B5A}"/>
              </a:ext>
            </a:extLst>
          </p:cNvPr>
          <p:cNvSpPr/>
          <p:nvPr/>
        </p:nvSpPr>
        <p:spPr>
          <a:xfrm>
            <a:off x="331979" y="4032185"/>
            <a:ext cx="5932931" cy="578908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Identify Barriers before naysayers do</a:t>
            </a:r>
            <a:endParaRPr lang="en-GB" sz="2800" dirty="0"/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6FFD0148-3A20-4E97-A2D7-9AB50ABA62B0}"/>
              </a:ext>
            </a:extLst>
          </p:cNvPr>
          <p:cNvSpPr/>
          <p:nvPr/>
        </p:nvSpPr>
        <p:spPr>
          <a:xfrm>
            <a:off x="331978" y="3324505"/>
            <a:ext cx="5932932" cy="600685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Build Relationships </a:t>
            </a:r>
            <a:endParaRPr lang="en-GB" sz="2800" dirty="0"/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E09D1CC5-9408-48B4-BD43-8A46313876ED}"/>
              </a:ext>
            </a:extLst>
          </p:cNvPr>
          <p:cNvSpPr/>
          <p:nvPr/>
        </p:nvSpPr>
        <p:spPr>
          <a:xfrm>
            <a:off x="331978" y="4767158"/>
            <a:ext cx="5932932" cy="600685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Find a simple outcome measure</a:t>
            </a:r>
            <a:endParaRPr lang="en-GB" sz="2800" dirty="0"/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1AD227AA-FB8C-48AD-A8A7-2B02B4D84492}"/>
              </a:ext>
            </a:extLst>
          </p:cNvPr>
          <p:cNvSpPr/>
          <p:nvPr/>
        </p:nvSpPr>
        <p:spPr>
          <a:xfrm>
            <a:off x="331978" y="5531510"/>
            <a:ext cx="5932931" cy="578908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Document in a user-friendly format</a:t>
            </a:r>
            <a:endParaRPr lang="en-GB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EB9139-A6D4-43FE-9B06-15C2179AC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823" y="56589"/>
            <a:ext cx="1911426" cy="47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4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 animBg="1"/>
      <p:bldP spid="25" grpId="0" animBg="1"/>
      <p:bldP spid="27" grpId="0" animBg="1"/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86209-5752-45AB-B492-D72C0CDFD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9958"/>
            <a:ext cx="10515600" cy="1325563"/>
          </a:xfrm>
        </p:spPr>
        <p:txBody>
          <a:bodyPr/>
          <a:lstStyle/>
          <a:p>
            <a:r>
              <a:rPr lang="en-US" dirty="0"/>
              <a:t>Thank You!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B5B79-7523-46E4-AC61-F4112A9F2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9827"/>
            <a:ext cx="10515600" cy="123493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mac1d20@soton.ac.uk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mclimenhaga@hotmail.com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39207C-1AAB-431A-ACC3-147B545F3BAF}"/>
              </a:ext>
            </a:extLst>
          </p:cNvPr>
          <p:cNvSpPr txBox="1">
            <a:spLocks/>
          </p:cNvSpPr>
          <p:nvPr/>
        </p:nvSpPr>
        <p:spPr>
          <a:xfrm>
            <a:off x="838200" y="4060172"/>
            <a:ext cx="10515600" cy="26790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Information at: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NHS Forest </a:t>
            </a:r>
            <a:r>
              <a:rPr lang="en-US" sz="1800" dirty="0">
                <a:hlinkClick r:id="rId4"/>
              </a:rPr>
              <a:t>https://nhsforest.org/evidence/</a:t>
            </a:r>
            <a:r>
              <a:rPr lang="en-US" sz="180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Centre for Sustainable Healthcare  </a:t>
            </a:r>
            <a:r>
              <a:rPr lang="en-US" sz="1800" dirty="0">
                <a:hlinkClick r:id="rId5"/>
              </a:rPr>
              <a:t>sustainablehealthcare.org.uk</a:t>
            </a: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CSH Green Walking Guide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https://sustainablehealthcare.org.uk/green-walking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Thrive – Gardening for Health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hlinkClick r:id="rId7"/>
              </a:rPr>
              <a:t>https://www.thrive.org.uk/get-training/courses-and-workshops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MIND/University of Essex  -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hlinkClick r:id="rId8"/>
              </a:rPr>
              <a:t>https://www.mind.org.uk/media/4418/ecominds-effects-on-mental-wellbeing-evaluation-report.pdf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  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Dose of Nature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hlinkClick r:id="rId9"/>
              </a:rPr>
              <a:t>https://www.doseofnature.org.uk/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CF93F8-4F6B-4603-A0E7-B56A9D5EE2CF}"/>
              </a:ext>
            </a:extLst>
          </p:cNvPr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0" t="32175" r="54797" b="28470"/>
          <a:stretch/>
        </p:blipFill>
        <p:spPr bwMode="auto">
          <a:xfrm>
            <a:off x="7543800" y="985228"/>
            <a:ext cx="4229100" cy="39272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A698703F-1DAE-4F0C-B9EF-A6AA63563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6965" y="4444902"/>
            <a:ext cx="2104898" cy="29330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Photo: Centre for Sustainable Healthcare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3E89B7-42DE-4437-8292-E5EDF62CAE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46767" y="111132"/>
            <a:ext cx="1911426" cy="47444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7458F7-DF6B-4B7B-98E3-DAD2E62D6FE6}"/>
              </a:ext>
            </a:extLst>
          </p:cNvPr>
          <p:cNvSpPr txBox="1">
            <a:spLocks/>
          </p:cNvSpPr>
          <p:nvPr/>
        </p:nvSpPr>
        <p:spPr>
          <a:xfrm>
            <a:off x="838199" y="3330435"/>
            <a:ext cx="6241869" cy="717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Thanks to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 Whittaker, Carey Newson &amp;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Miriam Dobson, Centre for Sustainable Healthcare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196645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86209-5752-45AB-B492-D72C0CDFD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52"/>
            <a:ext cx="10515600" cy="1325563"/>
          </a:xfrm>
        </p:spPr>
        <p:txBody>
          <a:bodyPr/>
          <a:lstStyle/>
          <a:p>
            <a:r>
              <a:rPr lang="en-US" dirty="0"/>
              <a:t>References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CF93F8-4F6B-4603-A0E7-B56A9D5EE2C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0" t="32175" r="54797" b="28470"/>
          <a:stretch/>
        </p:blipFill>
        <p:spPr bwMode="auto">
          <a:xfrm>
            <a:off x="9272789" y="4417454"/>
            <a:ext cx="2785404" cy="23294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3E89B7-42DE-4437-8292-E5EDF62CA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6767" y="111132"/>
            <a:ext cx="1911426" cy="47444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14C693-406C-49B7-B0FF-A8EDB0FED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8981"/>
            <a:ext cx="10515600" cy="3358474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Bratman, G. N., Hamilton, J. P., Hahn, K. S., Daily, G. C., &amp; Gross, J. J. (2015). ‘Nature experience reduces rumination and </a:t>
            </a:r>
            <a:r>
              <a:rPr lang="en-GB" sz="2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subgenual</a:t>
            </a:r>
            <a:r>
              <a:rPr lang="en-GB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prefrontal cortex activation’. </a:t>
            </a:r>
            <a:r>
              <a:rPr lang="en-GB" sz="2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Proceedings of the National Academy of Sciences of the United States of America</a:t>
            </a:r>
            <a:r>
              <a:rPr lang="en-GB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112</a:t>
            </a:r>
            <a:r>
              <a:rPr lang="en-GB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(28), 8567–8572.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Chae, Y., Lee, S., Jo, Y., Kang, S., Park, S., Kang, H. (2021) ‘The Effects of Forest Therapy on Immune Function.’ </a:t>
            </a:r>
            <a:r>
              <a:rPr lang="en-GB" sz="2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Int. J. Environ. Res. Public Health</a:t>
            </a:r>
            <a:r>
              <a:rPr lang="en-GB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18, 8440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Cipriani, J., Georgia, J., McChesney, M., Swanson, J., </a:t>
            </a:r>
            <a:r>
              <a:rPr lang="en-US" sz="2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Zigon</a:t>
            </a: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J., Stabler, M. (2018) ‘Uncovering the Value and Meaning of a Horticulture Therapy Program for Clients at a Long-Term Adult Inpatient Psychiatric Facility’, </a:t>
            </a:r>
            <a:r>
              <a:rPr lang="en-US" sz="29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Occupational Therapy in Mental Health</a:t>
            </a: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34:3, 242-257.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Coventry, P. A., Brown, J. E., </a:t>
            </a:r>
            <a:r>
              <a:rPr lang="en-GB" sz="2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Pervin</a:t>
            </a:r>
            <a:r>
              <a:rPr lang="en-GB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J., </a:t>
            </a:r>
            <a:r>
              <a:rPr lang="en-GB" sz="2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Brabyn</a:t>
            </a:r>
            <a:r>
              <a:rPr lang="en-GB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S., Pateman, R., </a:t>
            </a:r>
            <a:r>
              <a:rPr lang="en-GB" sz="2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Breedvelt</a:t>
            </a:r>
            <a:r>
              <a:rPr lang="en-GB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J., </a:t>
            </a:r>
            <a:r>
              <a:rPr lang="en-GB" sz="2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Gilbody</a:t>
            </a:r>
            <a:r>
              <a:rPr lang="en-GB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S., </a:t>
            </a:r>
            <a:r>
              <a:rPr lang="en-GB" sz="2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Stancliffe</a:t>
            </a:r>
            <a:r>
              <a:rPr lang="en-GB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R., </a:t>
            </a:r>
            <a:r>
              <a:rPr lang="en-GB" sz="2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McEachan</a:t>
            </a:r>
            <a:r>
              <a:rPr lang="en-GB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R., &amp; White, P. L. (2021). Nature-based outdoor activities for mental and physical health: Systematic review and meta-analysis. </a:t>
            </a:r>
            <a:r>
              <a:rPr lang="en-GB" sz="2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SSM - population health</a:t>
            </a:r>
            <a:r>
              <a:rPr lang="en-GB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16, 100934. 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6AF561F-D869-4779-858E-BE566F0A6C8B}"/>
              </a:ext>
            </a:extLst>
          </p:cNvPr>
          <p:cNvSpPr txBox="1">
            <a:spLocks/>
          </p:cNvSpPr>
          <p:nvPr/>
        </p:nvSpPr>
        <p:spPr>
          <a:xfrm>
            <a:off x="838200" y="4262906"/>
            <a:ext cx="8434589" cy="2691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Faber Taylor, A. and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Kuo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F.E. (2011), Could Exposure to Everyday Green Spaces Help Treat ADHD? Evidence from Children's Play Settings. </a:t>
            </a:r>
            <a:r>
              <a:rPr lang="en-GB" sz="1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Applied Psychology: Health and Well-Being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3: 281-303.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Flies, E., Skelly, C., Lovell, R., Breed, M.F., Phillips, D., Weinstein, P. (2018) ‘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Cities, biodiversity and health: we need healthy urban microbiome initiatives.’ </a:t>
            </a:r>
            <a:r>
              <a:rPr lang="en-GB" sz="1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Cities &amp; Health,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143-15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Hanson, S. and Jones, A. (2015) ‘Is there evidence that walking groups have health benefits? A systematic review and meta-analysis.’ </a:t>
            </a:r>
            <a:r>
              <a:rPr lang="en-US" sz="1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British Journal of Sports Medicine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49, pp. 710-715.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Harper, N.J.;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Fernee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C.R.;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Gabrielsen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L.E. (2021) ‘Nature’s Role in Outdoor Therapies: An Umbrella Review.’ </a:t>
            </a:r>
            <a:r>
              <a:rPr lang="en-GB" sz="1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Int. J. Environ. Res. Public Health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2021, 18, 5117.</a:t>
            </a:r>
            <a:endParaRPr lang="en-GB" sz="1800" dirty="0"/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072FFF7C-5272-4D5A-B197-21B513D9C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210" y="6318537"/>
            <a:ext cx="1352281" cy="35479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Photo: Centre for Sustainable Healthcare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302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86209-5752-45AB-B492-D72C0CDFD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52"/>
            <a:ext cx="10515600" cy="1325563"/>
          </a:xfrm>
        </p:spPr>
        <p:txBody>
          <a:bodyPr/>
          <a:lstStyle/>
          <a:p>
            <a:r>
              <a:rPr lang="en-US" dirty="0"/>
              <a:t>References cont’d 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CF93F8-4F6B-4603-A0E7-B56A9D5EE2C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0" t="32175" r="54797" b="28470"/>
          <a:stretch/>
        </p:blipFill>
        <p:spPr bwMode="auto">
          <a:xfrm>
            <a:off x="9272789" y="4417454"/>
            <a:ext cx="2785404" cy="23294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3E89B7-42DE-4437-8292-E5EDF62CA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6767" y="111132"/>
            <a:ext cx="1911426" cy="47444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14C693-406C-49B7-B0FF-A8EDB0FED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8981"/>
            <a:ext cx="10515600" cy="3358473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Howarth, M., Rogers, M., </a:t>
            </a:r>
            <a:r>
              <a:rPr lang="en-US" sz="2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Withnell</a:t>
            </a: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N., &amp; McQuarrie, C. (2018). Growing spaces: an evaluation of the mental health recovery </a:t>
            </a:r>
            <a:r>
              <a:rPr lang="en-US" sz="2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programme</a:t>
            </a: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using mixed methods. </a:t>
            </a:r>
            <a:r>
              <a:rPr lang="en-US" sz="2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research in nursing : JRN</a:t>
            </a: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23(6), 476–489.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Iwata, Y., </a:t>
            </a:r>
            <a:r>
              <a:rPr lang="en-US" sz="2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Dhubháin</a:t>
            </a: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Á.N., Brophy, J., Roddy, D.W., Burke, C., &amp; Murphy, B. (2016). Benefits of Group Walking in Forests for People with Significant Mental Ill-Health. </a:t>
            </a:r>
            <a:r>
              <a:rPr lang="en-US" sz="2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Ecopsychology</a:t>
            </a: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8(1): 16–26 </a:t>
            </a:r>
            <a:endParaRPr lang="en-GB" sz="2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Mitchell, R., &amp; Popham, F. (2008). Effect of exposure to natural environment on health inequalities: an observational population study. </a:t>
            </a:r>
            <a:r>
              <a:rPr lang="en-US" sz="2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Lancet</a:t>
            </a: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372(9650), 1655–1660. </a:t>
            </a:r>
            <a:endParaRPr lang="en-GB" sz="2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Park Figueroa, L. (2021) </a:t>
            </a:r>
            <a:r>
              <a:rPr lang="en-GB" sz="2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 Potential Podcast: Nature-based OT </a:t>
            </a:r>
            <a:r>
              <a:rPr lang="en-GB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[Podcast]. September 2021. Available at: </a:t>
            </a:r>
            <a:r>
              <a:rPr lang="en-GB" sz="29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https://otpotential.com/ceu-podcast-courses/nature-based-ot</a:t>
            </a:r>
            <a:r>
              <a:rPr lang="en-GB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(Accessed 2 Dec 2022)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Raine R, Roberts A, Callaghan L, Sydenham Z, </a:t>
            </a:r>
            <a:r>
              <a:rPr lang="en-GB" sz="29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Bannigan</a:t>
            </a:r>
            <a:r>
              <a:rPr lang="en-GB" sz="2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K. Factors affecting sustained engagement in walking for health: A focus group study. </a:t>
            </a:r>
            <a:r>
              <a:rPr lang="en-GB" sz="29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British Journal of Occupational Therapy</a:t>
            </a:r>
            <a:r>
              <a:rPr lang="en-GB" sz="2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2017;80(3):183-190. doi:10.1177/0308022616662283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6830F37-7FAE-4DA4-BE75-F2E8CCADBEE9}"/>
              </a:ext>
            </a:extLst>
          </p:cNvPr>
          <p:cNvSpPr txBox="1">
            <a:spLocks/>
          </p:cNvSpPr>
          <p:nvPr/>
        </p:nvSpPr>
        <p:spPr>
          <a:xfrm>
            <a:off x="838200" y="4457028"/>
            <a:ext cx="8434589" cy="228984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GB" sz="3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Remme</a:t>
            </a:r>
            <a:r>
              <a:rPr lang="en-GB" sz="3100" dirty="0">
                <a:latin typeface="Calibri" panose="020F0502020204030204" pitchFamily="34" charset="0"/>
                <a:ea typeface="Times New Roman" panose="02020603050405020304" pitchFamily="18" charset="0"/>
              </a:rPr>
              <a:t>, R., Frumkin, H., </a:t>
            </a:r>
            <a:r>
              <a:rPr lang="en-GB" sz="3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Guerry</a:t>
            </a:r>
            <a:r>
              <a:rPr lang="en-GB" sz="3100" dirty="0">
                <a:latin typeface="Calibri" panose="020F0502020204030204" pitchFamily="34" charset="0"/>
                <a:ea typeface="Times New Roman" panose="02020603050405020304" pitchFamily="18" charset="0"/>
              </a:rPr>
              <a:t>, A., King, A., Mandle, L., </a:t>
            </a:r>
            <a:r>
              <a:rPr lang="en-GB" sz="3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Sarabu</a:t>
            </a:r>
            <a:r>
              <a:rPr lang="en-GB" sz="3100" dirty="0">
                <a:latin typeface="Calibri" panose="020F0502020204030204" pitchFamily="34" charset="0"/>
                <a:ea typeface="Times New Roman" panose="02020603050405020304" pitchFamily="18" charset="0"/>
              </a:rPr>
              <a:t>, C., Bratman, G., Giles-</a:t>
            </a:r>
            <a:r>
              <a:rPr lang="en-GB" sz="3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Corti</a:t>
            </a:r>
            <a:r>
              <a:rPr lang="en-GB" sz="3100" dirty="0">
                <a:latin typeface="Calibri" panose="020F0502020204030204" pitchFamily="34" charset="0"/>
                <a:ea typeface="Times New Roman" panose="02020603050405020304" pitchFamily="18" charset="0"/>
              </a:rPr>
              <a:t>, B., Hamel, P., Han, B., Hicks, J., James, P., Lawler, J., Lindahl, T., Liu, H., Lu, Y., </a:t>
            </a:r>
            <a:r>
              <a:rPr lang="en-GB" sz="3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Oosterbroek</a:t>
            </a:r>
            <a:r>
              <a:rPr lang="en-GB" sz="3100" dirty="0">
                <a:latin typeface="Calibri" panose="020F0502020204030204" pitchFamily="34" charset="0"/>
                <a:ea typeface="Times New Roman" panose="02020603050405020304" pitchFamily="18" charset="0"/>
              </a:rPr>
              <a:t>, B., </a:t>
            </a:r>
            <a:r>
              <a:rPr lang="en-GB" sz="3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Paudel</a:t>
            </a:r>
            <a:r>
              <a:rPr lang="en-GB" sz="3100" dirty="0">
                <a:latin typeface="Calibri" panose="020F0502020204030204" pitchFamily="34" charset="0"/>
                <a:ea typeface="Times New Roman" panose="02020603050405020304" pitchFamily="18" charset="0"/>
              </a:rPr>
              <a:t>, B., </a:t>
            </a:r>
            <a:r>
              <a:rPr lang="en-GB" sz="3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Sallis</a:t>
            </a:r>
            <a:r>
              <a:rPr lang="en-GB" sz="3100" dirty="0">
                <a:latin typeface="Calibri" panose="020F0502020204030204" pitchFamily="34" charset="0"/>
                <a:ea typeface="Times New Roman" panose="02020603050405020304" pitchFamily="18" charset="0"/>
              </a:rPr>
              <a:t>, J., </a:t>
            </a:r>
            <a:r>
              <a:rPr lang="en-GB" sz="3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Schipperijn</a:t>
            </a:r>
            <a:r>
              <a:rPr lang="en-GB" sz="3100" dirty="0">
                <a:latin typeface="Calibri" panose="020F0502020204030204" pitchFamily="34" charset="0"/>
                <a:ea typeface="Times New Roman" panose="02020603050405020304" pitchFamily="18" charset="0"/>
              </a:rPr>
              <a:t>, J., </a:t>
            </a:r>
            <a:r>
              <a:rPr lang="en-GB" sz="3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Sosič</a:t>
            </a:r>
            <a:r>
              <a:rPr lang="en-GB" sz="3100" dirty="0">
                <a:latin typeface="Calibri" panose="020F0502020204030204" pitchFamily="34" charset="0"/>
                <a:ea typeface="Times New Roman" panose="02020603050405020304" pitchFamily="18" charset="0"/>
              </a:rPr>
              <a:t>, R., de Vries, S., Wheeler, B., Wood, S., Wu, T., Gretchen C. (2021) An ecosystem service perspective on urban nature, physical activity, and health. </a:t>
            </a:r>
            <a:r>
              <a:rPr lang="en-GB" sz="3100" i="1" dirty="0">
                <a:latin typeface="Calibri" panose="020F0502020204030204" pitchFamily="34" charset="0"/>
                <a:ea typeface="Times New Roman" panose="02020603050405020304" pitchFamily="18" charset="0"/>
              </a:rPr>
              <a:t>Daily Proceedings of the National Academy of Sciences Jun 2021, </a:t>
            </a:r>
            <a:r>
              <a:rPr lang="en-GB" sz="3100" dirty="0">
                <a:latin typeface="Calibri" panose="020F0502020204030204" pitchFamily="34" charset="0"/>
                <a:ea typeface="Times New Roman" panose="02020603050405020304" pitchFamily="18" charset="0"/>
              </a:rPr>
              <a:t>118 (22)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sz="3100" dirty="0">
                <a:latin typeface="Calibri" panose="020F0502020204030204" pitchFamily="34" charset="0"/>
              </a:rPr>
              <a:t>Swinson, T., </a:t>
            </a:r>
            <a:r>
              <a:rPr lang="en-US" sz="3100" dirty="0" err="1">
                <a:latin typeface="Calibri" panose="020F0502020204030204" pitchFamily="34" charset="0"/>
              </a:rPr>
              <a:t>Wenborn</a:t>
            </a:r>
            <a:r>
              <a:rPr lang="en-US" sz="3100" dirty="0">
                <a:latin typeface="Calibri" panose="020F0502020204030204" pitchFamily="34" charset="0"/>
              </a:rPr>
              <a:t>, J., &amp; </a:t>
            </a:r>
            <a:r>
              <a:rPr lang="en-US" sz="3100" dirty="0" err="1">
                <a:latin typeface="Calibri" panose="020F0502020204030204" pitchFamily="34" charset="0"/>
              </a:rPr>
              <a:t>Sugarhood</a:t>
            </a:r>
            <a:r>
              <a:rPr lang="en-US" sz="3100" dirty="0">
                <a:latin typeface="Calibri" panose="020F0502020204030204" pitchFamily="34" charset="0"/>
              </a:rPr>
              <a:t>, P. (2020). ‘Green walking groups: A mixed-methods review of the mental health outcomes for adults with mental health problems.’ </a:t>
            </a:r>
            <a:r>
              <a:rPr lang="en-US" sz="3100" i="1" dirty="0">
                <a:latin typeface="Calibri" panose="020F0502020204030204" pitchFamily="34" charset="0"/>
              </a:rPr>
              <a:t>British Journal of Occupational Therapy</a:t>
            </a:r>
            <a:r>
              <a:rPr lang="en-US" sz="3100" dirty="0">
                <a:latin typeface="Calibri" panose="020F0502020204030204" pitchFamily="34" charset="0"/>
              </a:rPr>
              <a:t>, 83(3), 162-171. </a:t>
            </a:r>
            <a:endParaRPr lang="en-GB" sz="3100" dirty="0">
              <a:latin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798908C8-2551-4F5A-97E5-5C166A05D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210" y="6318537"/>
            <a:ext cx="1352281" cy="35479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Photo: Centre for Sustainable Healthcare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792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33F32E-61F9-4A20-B036-341432C6C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2336" b="38621"/>
          <a:stretch/>
        </p:blipFill>
        <p:spPr>
          <a:xfrm>
            <a:off x="609599" y="0"/>
            <a:ext cx="10716491" cy="42092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43FA267-DEE9-4434-85E6-86B336E621BA}"/>
              </a:ext>
            </a:extLst>
          </p:cNvPr>
          <p:cNvSpPr txBox="1"/>
          <p:nvPr/>
        </p:nvSpPr>
        <p:spPr>
          <a:xfrm>
            <a:off x="435427" y="4257728"/>
            <a:ext cx="107164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‘inspires and supports healthcare sites in transforming their green space for health, wellbeing and biodiversity’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301E4A-041C-4EC2-B3DB-16A93F679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66" t="50000" r="42519" b="31818"/>
          <a:stretch/>
        </p:blipFill>
        <p:spPr>
          <a:xfrm>
            <a:off x="685800" y="5329077"/>
            <a:ext cx="1537855" cy="12469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E66C2A-7480-47FB-A699-5C836FB114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897" t="26970" r="47474" b="54848"/>
          <a:stretch/>
        </p:blipFill>
        <p:spPr>
          <a:xfrm>
            <a:off x="7232072" y="5329076"/>
            <a:ext cx="727364" cy="12469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B107E5-76D8-450F-B446-88D61D7445F5}"/>
              </a:ext>
            </a:extLst>
          </p:cNvPr>
          <p:cNvSpPr txBox="1"/>
          <p:nvPr/>
        </p:nvSpPr>
        <p:spPr>
          <a:xfrm>
            <a:off x="4154773" y="293609"/>
            <a:ext cx="3882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https://nhsforest.org.uk/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9F66EE-F47B-488E-A8D2-063A4ADA77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64812" b="68217"/>
          <a:stretch/>
        </p:blipFill>
        <p:spPr>
          <a:xfrm>
            <a:off x="9321800" y="191633"/>
            <a:ext cx="2596290" cy="1465701"/>
          </a:xfrm>
          <a:prstGeom prst="rect">
            <a:avLst/>
          </a:prstGeom>
        </p:spPr>
      </p:pic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4E8895AB-BB90-4622-8380-7C2552523E01}"/>
              </a:ext>
            </a:extLst>
          </p:cNvPr>
          <p:cNvSpPr/>
          <p:nvPr/>
        </p:nvSpPr>
        <p:spPr>
          <a:xfrm>
            <a:off x="-8587" y="1171873"/>
            <a:ext cx="3882453" cy="2257127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Annual Online Conference: October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FABF92-3118-4782-8CF0-7D1982DAF4F8}"/>
              </a:ext>
            </a:extLst>
          </p:cNvPr>
          <p:cNvSpPr txBox="1"/>
          <p:nvPr/>
        </p:nvSpPr>
        <p:spPr>
          <a:xfrm>
            <a:off x="3930701" y="816829"/>
            <a:ext cx="4378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sustainablehealthcare.org.uk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44017C-C9DB-4038-89E1-D7D8C3CF2B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698" t="64172" r="35955" b="19740"/>
          <a:stretch/>
        </p:blipFill>
        <p:spPr>
          <a:xfrm>
            <a:off x="8354289" y="5400890"/>
            <a:ext cx="3000778" cy="1103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81C953-8EF8-4EE4-B73C-886107BAEA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359" t="14081" r="27955" b="67088"/>
          <a:stretch/>
        </p:blipFill>
        <p:spPr>
          <a:xfrm>
            <a:off x="2043603" y="5306807"/>
            <a:ext cx="4793616" cy="129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8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Benefits of Nature Exposure - Outdoors</a:t>
            </a:r>
          </a:p>
        </p:txBody>
      </p:sp>
      <p:pic>
        <p:nvPicPr>
          <p:cNvPr id="5" name="Picture Placeholder 4" descr="A duck with her ducklings&#10;&#10;Description automatically generated with medium confidence">
            <a:extLst>
              <a:ext uri="{FF2B5EF4-FFF2-40B4-BE49-F238E27FC236}">
                <a16:creationId xmlns:a16="http://schemas.microsoft.com/office/drawing/2014/main" id="{3F35B8F4-94D0-4E76-866D-04642F27343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8" b="26638"/>
          <a:stretch>
            <a:fillRect/>
          </a:stretch>
        </p:blipFill>
        <p:spPr>
          <a:xfrm>
            <a:off x="8112223" y="1629217"/>
            <a:ext cx="3552395" cy="2204864"/>
          </a:xfrm>
        </p:spPr>
      </p:pic>
      <p:pic>
        <p:nvPicPr>
          <p:cNvPr id="12" name="Picture Placeholder 11" descr="A picture containing grass, outdoor, plant&#10;&#10;Description automatically generated">
            <a:extLst>
              <a:ext uri="{FF2B5EF4-FFF2-40B4-BE49-F238E27FC236}">
                <a16:creationId xmlns:a16="http://schemas.microsoft.com/office/drawing/2014/main" id="{7CA32FDA-E921-4A41-8DAD-786A890AE76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2" b="27352"/>
          <a:stretch>
            <a:fillRect/>
          </a:stretch>
        </p:blipFill>
        <p:spPr>
          <a:xfrm>
            <a:off x="575385" y="1628800"/>
            <a:ext cx="3648405" cy="2204864"/>
          </a:xfrm>
        </p:spPr>
      </p:pic>
      <p:pic>
        <p:nvPicPr>
          <p:cNvPr id="14" name="Picture Placeholder 13" descr="A close up of a strawberry&#10;&#10;Description automatically generated with low confidence">
            <a:extLst>
              <a:ext uri="{FF2B5EF4-FFF2-40B4-BE49-F238E27FC236}">
                <a16:creationId xmlns:a16="http://schemas.microsoft.com/office/drawing/2014/main" id="{F98148F5-FB51-4DBD-A2E7-90F552D7B24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9" b="26709"/>
          <a:stretch>
            <a:fillRect/>
          </a:stretch>
        </p:blipFill>
        <p:spPr>
          <a:xfrm>
            <a:off x="4391809" y="1628800"/>
            <a:ext cx="3552395" cy="2204864"/>
          </a:xfrm>
        </p:spPr>
      </p:pic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119EE905-5650-4DC7-A798-EE5128AC3CA2}"/>
              </a:ext>
            </a:extLst>
          </p:cNvPr>
          <p:cNvSpPr/>
          <p:nvPr/>
        </p:nvSpPr>
        <p:spPr>
          <a:xfrm>
            <a:off x="575386" y="4928857"/>
            <a:ext cx="3648404" cy="600685"/>
          </a:xfrm>
          <a:prstGeom prst="flowChart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Physical</a:t>
            </a:r>
            <a:endParaRPr lang="en-GB" sz="2800" dirty="0"/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EE78A314-0ED1-4307-8720-E7D2E7A8BBF0}"/>
              </a:ext>
            </a:extLst>
          </p:cNvPr>
          <p:cNvSpPr/>
          <p:nvPr/>
        </p:nvSpPr>
        <p:spPr>
          <a:xfrm>
            <a:off x="4391809" y="4928856"/>
            <a:ext cx="3552395" cy="600685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Mental</a:t>
            </a:r>
            <a:endParaRPr lang="en-GB" sz="2800" dirty="0"/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BB6CB05B-6A4C-4BBA-800D-A0EDE1AD342D}"/>
              </a:ext>
            </a:extLst>
          </p:cNvPr>
          <p:cNvSpPr/>
          <p:nvPr/>
        </p:nvSpPr>
        <p:spPr>
          <a:xfrm>
            <a:off x="8112223" y="4928440"/>
            <a:ext cx="3552395" cy="600685"/>
          </a:xfrm>
          <a:prstGeom prst="flowChartProcess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Social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1264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Physical Health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38199" y="2079575"/>
            <a:ext cx="4715643" cy="4546104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dirty="0">
                <a:solidFill>
                  <a:schemeClr val="tx1"/>
                </a:solidFill>
              </a:rPr>
              <a:t>Encourages physical activity </a:t>
            </a:r>
            <a:r>
              <a:rPr lang="en-US" sz="1800" dirty="0">
                <a:solidFill>
                  <a:schemeClr val="tx1"/>
                </a:solidFill>
              </a:rPr>
              <a:t>(</a:t>
            </a:r>
            <a:r>
              <a:rPr lang="en-US" sz="1800" dirty="0" err="1">
                <a:solidFill>
                  <a:schemeClr val="tx1"/>
                </a:solidFill>
              </a:rPr>
              <a:t>Remme</a:t>
            </a:r>
            <a:r>
              <a:rPr lang="en-US" sz="1800" dirty="0">
                <a:solidFill>
                  <a:schemeClr val="tx1"/>
                </a:solidFill>
              </a:rPr>
              <a:t> et al., 2021) 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dirty="0">
                <a:solidFill>
                  <a:schemeClr val="tx1"/>
                </a:solidFill>
              </a:rPr>
              <a:t>Improved sleep </a:t>
            </a:r>
            <a:r>
              <a:rPr lang="en-US" sz="1800" dirty="0">
                <a:solidFill>
                  <a:schemeClr val="tx1"/>
                </a:solidFill>
              </a:rPr>
              <a:t>(Raine et al., 2017)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dirty="0">
                <a:solidFill>
                  <a:schemeClr val="tx1"/>
                </a:solidFill>
              </a:rPr>
              <a:t>Can inspire healthier lifestyle choices </a:t>
            </a:r>
            <a:r>
              <a:rPr lang="en-US" sz="1800" dirty="0">
                <a:solidFill>
                  <a:schemeClr val="tx1"/>
                </a:solidFill>
              </a:rPr>
              <a:t>(Raine et al., 2017)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dirty="0">
                <a:solidFill>
                  <a:schemeClr val="tx1"/>
                </a:solidFill>
              </a:rPr>
              <a:t>‘Old friends’ beneficial microbial exposure </a:t>
            </a:r>
            <a:r>
              <a:rPr lang="en-US" sz="1800" dirty="0">
                <a:solidFill>
                  <a:schemeClr val="tx1"/>
                </a:solidFill>
              </a:rPr>
              <a:t>(Flies et al., 2018)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dirty="0">
                <a:solidFill>
                  <a:schemeClr val="tx1"/>
                </a:solidFill>
              </a:rPr>
              <a:t>Cardiovascular benefits: blood pressure, resting heart rate, BMI </a:t>
            </a:r>
            <a:r>
              <a:rPr lang="en-US" sz="1800" dirty="0">
                <a:solidFill>
                  <a:schemeClr val="tx1"/>
                </a:solidFill>
              </a:rPr>
              <a:t>(Hanson and Jones, 2015)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dirty="0">
                <a:solidFill>
                  <a:schemeClr val="tx1"/>
                </a:solidFill>
              </a:rPr>
              <a:t>Immune system benefits: lowered inflammatory biomarkers </a:t>
            </a:r>
            <a:r>
              <a:rPr lang="en-US" sz="1800" dirty="0">
                <a:solidFill>
                  <a:schemeClr val="tx1"/>
                </a:solidFill>
              </a:rPr>
              <a:t>(Chae et al., 2021)</a:t>
            </a:r>
          </a:p>
        </p:txBody>
      </p:sp>
      <p:pic>
        <p:nvPicPr>
          <p:cNvPr id="6" name="Picture 5" descr="A picture containing ground, outdoor, tree, concrete&#10;&#10;Description automatically generated">
            <a:extLst>
              <a:ext uri="{FF2B5EF4-FFF2-40B4-BE49-F238E27FC236}">
                <a16:creationId xmlns:a16="http://schemas.microsoft.com/office/drawing/2014/main" id="{DCE6C330-39B3-46D4-9667-C8F890B02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8381"/>
          <a:stretch/>
        </p:blipFill>
        <p:spPr>
          <a:xfrm>
            <a:off x="5679583" y="10"/>
            <a:ext cx="6512416" cy="68579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67B690-1B92-4CA5-A1AB-C8DA79236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4229" y="74020"/>
            <a:ext cx="1911426" cy="47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0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ree, outdoor, person, standing&#10;&#10;Description automatically generated">
            <a:extLst>
              <a:ext uri="{FF2B5EF4-FFF2-40B4-BE49-F238E27FC236}">
                <a16:creationId xmlns:a16="http://schemas.microsoft.com/office/drawing/2014/main" id="{212015BF-668A-4492-B1A9-34ED68373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t="-1" r="15941" b="-1"/>
          <a:stretch/>
        </p:blipFill>
        <p:spPr>
          <a:xfrm>
            <a:off x="1" y="10"/>
            <a:ext cx="8159627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2675" y="429519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Mental Health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162674" y="2099350"/>
            <a:ext cx="3822189" cy="461054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dirty="0">
                <a:solidFill>
                  <a:schemeClr val="tx1"/>
                </a:solidFill>
              </a:rPr>
              <a:t>Reduces rumination </a:t>
            </a:r>
            <a:r>
              <a:rPr lang="en-US" sz="1800" dirty="0">
                <a:solidFill>
                  <a:schemeClr val="tx1"/>
                </a:solidFill>
              </a:rPr>
              <a:t>(Bratman et al., 2015)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dirty="0">
                <a:solidFill>
                  <a:schemeClr val="tx1"/>
                </a:solidFill>
              </a:rPr>
              <a:t>Improves self-esteem </a:t>
            </a:r>
            <a:r>
              <a:rPr lang="en-US" sz="1800" dirty="0">
                <a:solidFill>
                  <a:schemeClr val="tx1"/>
                </a:solidFill>
              </a:rPr>
              <a:t>(Howarth et al., 2018)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dirty="0">
                <a:solidFill>
                  <a:schemeClr val="tx1"/>
                </a:solidFill>
              </a:rPr>
              <a:t>Reduces anxiety </a:t>
            </a:r>
            <a:r>
              <a:rPr lang="en-US" sz="1800" dirty="0">
                <a:solidFill>
                  <a:schemeClr val="tx1"/>
                </a:solidFill>
              </a:rPr>
              <a:t>(Coventry et al., 2021) 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dirty="0">
                <a:solidFill>
                  <a:schemeClr val="tx1"/>
                </a:solidFill>
              </a:rPr>
              <a:t>Improves positive affect </a:t>
            </a:r>
            <a:r>
              <a:rPr lang="en-US" sz="1800" dirty="0">
                <a:solidFill>
                  <a:schemeClr val="tx1"/>
                </a:solidFill>
              </a:rPr>
              <a:t>(Iwata et al., 2016)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dirty="0">
                <a:solidFill>
                  <a:schemeClr val="tx1"/>
                </a:solidFill>
              </a:rPr>
              <a:t>Reduces depressive symptoms </a:t>
            </a:r>
            <a:r>
              <a:rPr lang="en-US" sz="1800" dirty="0">
                <a:solidFill>
                  <a:schemeClr val="tx1"/>
                </a:solidFill>
              </a:rPr>
              <a:t>(Swinson et al., 2020)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dirty="0">
                <a:solidFill>
                  <a:schemeClr val="tx1"/>
                </a:solidFill>
              </a:rPr>
              <a:t>Facilitates social connection </a:t>
            </a:r>
            <a:r>
              <a:rPr lang="en-US" sz="1800" dirty="0">
                <a:solidFill>
                  <a:schemeClr val="tx1"/>
                </a:solidFill>
              </a:rPr>
              <a:t>(Raine et al., 2017)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EC4100-0EE7-47AC-A709-753C5E65F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5482" y="139744"/>
            <a:ext cx="1911426" cy="47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5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292" y="505220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Social / Societal</a:t>
            </a:r>
          </a:p>
        </p:txBody>
      </p:sp>
      <p:pic>
        <p:nvPicPr>
          <p:cNvPr id="6" name="Picture 5" descr="A picture containing tree, ground, outdoor, dirt&#10;&#10;Description automatically generated">
            <a:extLst>
              <a:ext uri="{FF2B5EF4-FFF2-40B4-BE49-F238E27FC236}">
                <a16:creationId xmlns:a16="http://schemas.microsoft.com/office/drawing/2014/main" id="{59B6B25C-AA46-41E4-A9CB-454A630330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847"/>
          <a:stretch/>
        </p:blipFill>
        <p:spPr>
          <a:xfrm>
            <a:off x="5252561" y="21770"/>
            <a:ext cx="6936390" cy="685799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1108" y="2414794"/>
            <a:ext cx="4613168" cy="374276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>
                <a:solidFill>
                  <a:schemeClr val="tx1"/>
                </a:solidFill>
              </a:rPr>
              <a:t>Areas with more green space have less health inequality </a:t>
            </a:r>
            <a:r>
              <a:rPr lang="en-US" sz="1800" dirty="0">
                <a:solidFill>
                  <a:schemeClr val="tx1"/>
                </a:solidFill>
              </a:rPr>
              <a:t>(Mitchell and Popham, 2008)</a:t>
            </a:r>
          </a:p>
          <a:p>
            <a:pPr>
              <a:spcAft>
                <a:spcPts val="1000"/>
              </a:spcAft>
            </a:pPr>
            <a:r>
              <a:rPr lang="en-US" dirty="0">
                <a:solidFill>
                  <a:schemeClr val="tx1"/>
                </a:solidFill>
              </a:rPr>
              <a:t>Being in nature promotes pro-social </a:t>
            </a:r>
            <a:r>
              <a:rPr lang="en-US" dirty="0" err="1">
                <a:solidFill>
                  <a:schemeClr val="tx1"/>
                </a:solidFill>
              </a:rPr>
              <a:t>behaviours</a:t>
            </a:r>
            <a:r>
              <a:rPr lang="en-US" dirty="0">
                <a:solidFill>
                  <a:schemeClr val="tx1"/>
                </a:solidFill>
              </a:rPr>
              <a:t> among adults and children </a:t>
            </a:r>
            <a:r>
              <a:rPr lang="en-US" sz="1800" dirty="0">
                <a:solidFill>
                  <a:schemeClr val="tx1"/>
                </a:solidFill>
              </a:rPr>
              <a:t>(Park Figueroa, 2021)</a:t>
            </a:r>
          </a:p>
          <a:p>
            <a:pPr>
              <a:spcAft>
                <a:spcPts val="1000"/>
              </a:spcAft>
            </a:pPr>
            <a:r>
              <a:rPr lang="en-US" dirty="0">
                <a:solidFill>
                  <a:schemeClr val="tx1"/>
                </a:solidFill>
              </a:rPr>
              <a:t>Builds confidence, resilience in children</a:t>
            </a:r>
          </a:p>
          <a:p>
            <a:pPr lvl="1">
              <a:spcAft>
                <a:spcPts val="1000"/>
              </a:spcAft>
            </a:pPr>
            <a:r>
              <a:rPr lang="en-US" sz="2000" dirty="0">
                <a:solidFill>
                  <a:schemeClr val="tx1"/>
                </a:solidFill>
              </a:rPr>
              <a:t>ADHD - kids with ‘</a:t>
            </a:r>
            <a:r>
              <a:rPr lang="en-US" sz="2000" dirty="0" err="1">
                <a:solidFill>
                  <a:schemeClr val="tx1"/>
                </a:solidFill>
              </a:rPr>
              <a:t>behavioural</a:t>
            </a:r>
            <a:r>
              <a:rPr lang="en-US" sz="2000" dirty="0">
                <a:solidFill>
                  <a:schemeClr val="tx1"/>
                </a:solidFill>
              </a:rPr>
              <a:t>’ issues in classroom do well in natural settings </a:t>
            </a:r>
            <a:r>
              <a:rPr lang="en-US" dirty="0">
                <a:solidFill>
                  <a:schemeClr val="tx1"/>
                </a:solidFill>
              </a:rPr>
              <a:t>(Faber Taylor and </a:t>
            </a:r>
            <a:r>
              <a:rPr lang="en-US" dirty="0" err="1">
                <a:solidFill>
                  <a:schemeClr val="tx1"/>
                </a:solidFill>
              </a:rPr>
              <a:t>Kuo</a:t>
            </a:r>
            <a:r>
              <a:rPr lang="en-US" dirty="0">
                <a:solidFill>
                  <a:schemeClr val="tx1"/>
                </a:solidFill>
              </a:rPr>
              <a:t>, 2011)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EC4100-0EE7-47AC-A709-753C5E65F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5482" y="139744"/>
            <a:ext cx="1911426" cy="47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3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outdoor, ground, grass, dirt&#10;&#10;Description automatically generated">
            <a:extLst>
              <a:ext uri="{FF2B5EF4-FFF2-40B4-BE49-F238E27FC236}">
                <a16:creationId xmlns:a16="http://schemas.microsoft.com/office/drawing/2014/main" id="{6A634A5A-869B-4F5A-A2D3-745A626B18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" b="223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D7985D21-BCD0-4FF9-A0F7-EAAB8D871984}"/>
              </a:ext>
            </a:extLst>
          </p:cNvPr>
          <p:cNvSpPr/>
          <p:nvPr/>
        </p:nvSpPr>
        <p:spPr>
          <a:xfrm>
            <a:off x="7072532" y="1718554"/>
            <a:ext cx="1800000" cy="1800000"/>
          </a:xfrm>
          <a:prstGeom prst="flowChartConnector">
            <a:avLst/>
          </a:prstGeom>
          <a:solidFill>
            <a:schemeClr val="accent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Mental </a:t>
            </a:r>
          </a:p>
          <a:p>
            <a:pPr algn="ctr"/>
            <a:r>
              <a:rPr lang="en-US" sz="2000" dirty="0"/>
              <a:t>Health</a:t>
            </a:r>
          </a:p>
          <a:p>
            <a:pPr algn="ctr"/>
            <a:r>
              <a:rPr lang="en-US" sz="2000" dirty="0"/>
              <a:t>Inpatient Rehab</a:t>
            </a:r>
            <a:endParaRPr lang="en-GB" sz="2000" dirty="0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C1F5397-6BC4-44F9-9180-C8C778EB77AC}"/>
              </a:ext>
            </a:extLst>
          </p:cNvPr>
          <p:cNvSpPr/>
          <p:nvPr/>
        </p:nvSpPr>
        <p:spPr>
          <a:xfrm>
            <a:off x="6883420" y="3895546"/>
            <a:ext cx="1800000" cy="1800000"/>
          </a:xfrm>
          <a:prstGeom prst="flowChartConnector">
            <a:avLst/>
          </a:prstGeom>
          <a:solidFill>
            <a:schemeClr val="accent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Forensic Mental Health</a:t>
            </a:r>
          </a:p>
          <a:p>
            <a:pPr algn="ctr"/>
            <a:r>
              <a:rPr lang="en-US" dirty="0"/>
              <a:t>(low secure)</a:t>
            </a:r>
            <a:endParaRPr lang="en-GB" dirty="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49B3645-3830-45DF-85EB-D86FBDCB2C88}"/>
              </a:ext>
            </a:extLst>
          </p:cNvPr>
          <p:cNvSpPr/>
          <p:nvPr/>
        </p:nvSpPr>
        <p:spPr>
          <a:xfrm>
            <a:off x="2375980" y="3837964"/>
            <a:ext cx="1901716" cy="1800000"/>
          </a:xfrm>
          <a:prstGeom prst="flowChartConnector">
            <a:avLst/>
          </a:prstGeom>
          <a:solidFill>
            <a:schemeClr val="accent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/>
              <a:t>Community NHS/HMPPS ex-prisoners</a:t>
            </a:r>
            <a:endParaRPr lang="en-GB" sz="1700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86C049E4-1092-42E4-9BA4-B70B00D18EA5}"/>
              </a:ext>
            </a:extLst>
          </p:cNvPr>
          <p:cNvSpPr/>
          <p:nvPr/>
        </p:nvSpPr>
        <p:spPr>
          <a:xfrm>
            <a:off x="4056362" y="2012430"/>
            <a:ext cx="2953063" cy="2833140"/>
          </a:xfrm>
          <a:prstGeom prst="flowChartConnector">
            <a:avLst/>
          </a:prstGeom>
          <a:solidFill>
            <a:schemeClr val="accent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Settings</a:t>
            </a:r>
            <a:endParaRPr lang="en-GB" sz="3200" dirty="0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B632E332-0D75-4472-A9C5-63F27BF3CE65}"/>
              </a:ext>
            </a:extLst>
          </p:cNvPr>
          <p:cNvSpPr/>
          <p:nvPr/>
        </p:nvSpPr>
        <p:spPr>
          <a:xfrm>
            <a:off x="4632893" y="62529"/>
            <a:ext cx="1800000" cy="1800000"/>
          </a:xfrm>
          <a:prstGeom prst="flowChartConnector">
            <a:avLst/>
          </a:prstGeom>
          <a:solidFill>
            <a:schemeClr val="accent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/>
              <a:t>Outpatient Neuro</a:t>
            </a:r>
          </a:p>
          <a:p>
            <a:pPr algn="ctr"/>
            <a:r>
              <a:rPr lang="en-US" sz="1900" dirty="0"/>
              <a:t>Rehab </a:t>
            </a:r>
            <a:endParaRPr lang="en-GB" sz="19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C4F195-367E-49D4-B758-44D652912920}"/>
              </a:ext>
            </a:extLst>
          </p:cNvPr>
          <p:cNvCxnSpPr>
            <a:cxnSpLocks/>
            <a:stCxn id="11" idx="7"/>
            <a:endCxn id="7" idx="2"/>
          </p:cNvCxnSpPr>
          <p:nvPr/>
        </p:nvCxnSpPr>
        <p:spPr>
          <a:xfrm>
            <a:off x="6576959" y="2427334"/>
            <a:ext cx="495573" cy="1912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0D4F66-0A19-46A4-8591-9034BB05E468}"/>
              </a:ext>
            </a:extLst>
          </p:cNvPr>
          <p:cNvCxnSpPr>
            <a:cxnSpLocks/>
            <a:stCxn id="11" idx="5"/>
            <a:endCxn id="8" idx="2"/>
          </p:cNvCxnSpPr>
          <p:nvPr/>
        </p:nvCxnSpPr>
        <p:spPr>
          <a:xfrm>
            <a:off x="6576959" y="4430666"/>
            <a:ext cx="306461" cy="3648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008757-AC7F-41B0-B534-DF6210F93662}"/>
              </a:ext>
            </a:extLst>
          </p:cNvPr>
          <p:cNvCxnSpPr>
            <a:cxnSpLocks/>
            <a:stCxn id="6" idx="0"/>
            <a:endCxn id="11" idx="4"/>
          </p:cNvCxnSpPr>
          <p:nvPr/>
        </p:nvCxnSpPr>
        <p:spPr>
          <a:xfrm flipV="1">
            <a:off x="5532893" y="4845570"/>
            <a:ext cx="1" cy="1499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3546E9B-4BCE-4E2E-B7E0-E1214919F437}"/>
              </a:ext>
            </a:extLst>
          </p:cNvPr>
          <p:cNvCxnSpPr>
            <a:cxnSpLocks/>
            <a:stCxn id="10" idx="6"/>
            <a:endCxn id="11" idx="3"/>
          </p:cNvCxnSpPr>
          <p:nvPr/>
        </p:nvCxnSpPr>
        <p:spPr>
          <a:xfrm flipV="1">
            <a:off x="4277696" y="4430666"/>
            <a:ext cx="211132" cy="3072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847F9A-2CFC-4C43-ABCA-DE239E59E7E6}"/>
              </a:ext>
            </a:extLst>
          </p:cNvPr>
          <p:cNvCxnSpPr>
            <a:cxnSpLocks/>
            <a:stCxn id="9" idx="6"/>
            <a:endCxn id="11" idx="1"/>
          </p:cNvCxnSpPr>
          <p:nvPr/>
        </p:nvCxnSpPr>
        <p:spPr>
          <a:xfrm flipV="1">
            <a:off x="4079547" y="2427334"/>
            <a:ext cx="409281" cy="426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EFBA21D-1069-48A4-9DB6-C9B47F375AD2}"/>
              </a:ext>
            </a:extLst>
          </p:cNvPr>
          <p:cNvCxnSpPr>
            <a:cxnSpLocks/>
            <a:stCxn id="11" idx="0"/>
            <a:endCxn id="12" idx="4"/>
          </p:cNvCxnSpPr>
          <p:nvPr/>
        </p:nvCxnSpPr>
        <p:spPr>
          <a:xfrm flipH="1" flipV="1">
            <a:off x="5532893" y="1862529"/>
            <a:ext cx="1" cy="1499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D2A611F-3FEF-454C-82DC-699E479E5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2713" y="62529"/>
            <a:ext cx="1911426" cy="47444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8B2CE82-3D6C-41FB-86A1-15FE6BAD4881}"/>
              </a:ext>
            </a:extLst>
          </p:cNvPr>
          <p:cNvSpPr txBox="1">
            <a:spLocks/>
          </p:cNvSpPr>
          <p:nvPr/>
        </p:nvSpPr>
        <p:spPr>
          <a:xfrm>
            <a:off x="157861" y="248332"/>
            <a:ext cx="3128682" cy="21143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M.Sc. Dissertation </a:t>
            </a:r>
          </a:p>
          <a:p>
            <a:r>
              <a:rPr lang="en-US" dirty="0"/>
              <a:t>Qualitative Study</a:t>
            </a:r>
            <a:endParaRPr lang="en-GB" dirty="0"/>
          </a:p>
          <a:p>
            <a:pPr lvl="1"/>
            <a:r>
              <a:rPr lang="en-GB" dirty="0"/>
              <a:t>Semi-structured interviews </a:t>
            </a:r>
          </a:p>
          <a:p>
            <a:pPr lvl="1"/>
            <a:r>
              <a:rPr lang="en-GB" dirty="0"/>
              <a:t>6 participants</a:t>
            </a:r>
            <a:endParaRPr lang="en-US" dirty="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89DAD58A-428C-4A2D-B70A-4AD8A8E66994}"/>
              </a:ext>
            </a:extLst>
          </p:cNvPr>
          <p:cNvSpPr/>
          <p:nvPr/>
        </p:nvSpPr>
        <p:spPr>
          <a:xfrm>
            <a:off x="2279547" y="1569980"/>
            <a:ext cx="1800000" cy="1800000"/>
          </a:xfrm>
          <a:prstGeom prst="flowChartConnector">
            <a:avLst/>
          </a:prstGeom>
          <a:solidFill>
            <a:schemeClr val="accent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Community Mental Health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64EF62-BD97-47A7-B42D-D287C8D45AE7}"/>
              </a:ext>
            </a:extLst>
          </p:cNvPr>
          <p:cNvSpPr txBox="1"/>
          <p:nvPr/>
        </p:nvSpPr>
        <p:spPr>
          <a:xfrm>
            <a:off x="419100" y="6362850"/>
            <a:ext cx="105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Ekho</a:t>
            </a:r>
            <a:r>
              <a:rPr lang="en-US" dirty="0">
                <a:solidFill>
                  <a:schemeClr val="bg1"/>
                </a:solidFill>
              </a:rPr>
              <a:t> Collective: </a:t>
            </a: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https://www.facebook.com/Ekhocollective/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9E7D1185-B148-4CF7-8B3C-1F7A1430AEDA}"/>
              </a:ext>
            </a:extLst>
          </p:cNvPr>
          <p:cNvSpPr/>
          <p:nvPr/>
        </p:nvSpPr>
        <p:spPr>
          <a:xfrm>
            <a:off x="4632893" y="4995471"/>
            <a:ext cx="1800000" cy="1800000"/>
          </a:xfrm>
          <a:prstGeom prst="flowChartConnector">
            <a:avLst/>
          </a:prstGeom>
          <a:solidFill>
            <a:schemeClr val="accent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Forensic Mental Health (med secure)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794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icture containing outdoor, ground, grass, dirt&#10;&#10;Description automatically generated">
            <a:extLst>
              <a:ext uri="{FF2B5EF4-FFF2-40B4-BE49-F238E27FC236}">
                <a16:creationId xmlns:a16="http://schemas.microsoft.com/office/drawing/2014/main" id="{B5354A84-1F0A-4B46-867C-E65666038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" b="223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D7985D21-BCD0-4FF9-A0F7-EAAB8D871984}"/>
              </a:ext>
            </a:extLst>
          </p:cNvPr>
          <p:cNvSpPr/>
          <p:nvPr/>
        </p:nvSpPr>
        <p:spPr>
          <a:xfrm>
            <a:off x="7072532" y="1718554"/>
            <a:ext cx="1800000" cy="1800000"/>
          </a:xfrm>
          <a:prstGeom prst="flowChartConnector">
            <a:avLst/>
          </a:prstGeom>
          <a:solidFill>
            <a:schemeClr val="accent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Mental </a:t>
            </a:r>
          </a:p>
          <a:p>
            <a:pPr algn="ctr"/>
            <a:r>
              <a:rPr lang="en-US" sz="2000" dirty="0"/>
              <a:t>Health</a:t>
            </a:r>
          </a:p>
          <a:p>
            <a:pPr algn="ctr"/>
            <a:r>
              <a:rPr lang="en-US" sz="2000" dirty="0"/>
              <a:t>Inpatient Rehab</a:t>
            </a:r>
            <a:endParaRPr lang="en-GB" sz="2000" dirty="0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C1F5397-6BC4-44F9-9180-C8C778EB77AC}"/>
              </a:ext>
            </a:extLst>
          </p:cNvPr>
          <p:cNvSpPr/>
          <p:nvPr/>
        </p:nvSpPr>
        <p:spPr>
          <a:xfrm>
            <a:off x="6883420" y="3895546"/>
            <a:ext cx="1800000" cy="1800000"/>
          </a:xfrm>
          <a:prstGeom prst="flowChartConnector">
            <a:avLst/>
          </a:prstGeom>
          <a:solidFill>
            <a:schemeClr val="accent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Forensic Mental Health</a:t>
            </a:r>
          </a:p>
          <a:p>
            <a:pPr algn="ctr"/>
            <a:r>
              <a:rPr lang="en-US" dirty="0"/>
              <a:t>(low secure)</a:t>
            </a:r>
            <a:endParaRPr lang="en-GB" dirty="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89DAD58A-428C-4A2D-B70A-4AD8A8E66994}"/>
              </a:ext>
            </a:extLst>
          </p:cNvPr>
          <p:cNvSpPr/>
          <p:nvPr/>
        </p:nvSpPr>
        <p:spPr>
          <a:xfrm>
            <a:off x="2279547" y="1569980"/>
            <a:ext cx="1800000" cy="1800000"/>
          </a:xfrm>
          <a:prstGeom prst="flowChartConnector">
            <a:avLst/>
          </a:prstGeom>
          <a:solidFill>
            <a:schemeClr val="accent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Community Mental Health</a:t>
            </a:r>
            <a:endParaRPr lang="en-GB" dirty="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49B3645-3830-45DF-85EB-D86FBDCB2C88}"/>
              </a:ext>
            </a:extLst>
          </p:cNvPr>
          <p:cNvSpPr/>
          <p:nvPr/>
        </p:nvSpPr>
        <p:spPr>
          <a:xfrm>
            <a:off x="2375980" y="3837964"/>
            <a:ext cx="1901716" cy="1800000"/>
          </a:xfrm>
          <a:prstGeom prst="flowChartConnector">
            <a:avLst/>
          </a:prstGeom>
          <a:solidFill>
            <a:schemeClr val="accent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/>
              <a:t>Community NHS/HMPPS ex-prisoners</a:t>
            </a:r>
            <a:endParaRPr lang="en-GB" sz="1700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86C049E4-1092-42E4-9BA4-B70B00D18EA5}"/>
              </a:ext>
            </a:extLst>
          </p:cNvPr>
          <p:cNvSpPr/>
          <p:nvPr/>
        </p:nvSpPr>
        <p:spPr>
          <a:xfrm>
            <a:off x="4056362" y="2012430"/>
            <a:ext cx="2953063" cy="2833140"/>
          </a:xfrm>
          <a:prstGeom prst="flowChartConnector">
            <a:avLst/>
          </a:prstGeom>
          <a:solidFill>
            <a:schemeClr val="accent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Services</a:t>
            </a:r>
            <a:endParaRPr lang="en-GB" sz="3200" dirty="0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B632E332-0D75-4472-A9C5-63F27BF3CE65}"/>
              </a:ext>
            </a:extLst>
          </p:cNvPr>
          <p:cNvSpPr/>
          <p:nvPr/>
        </p:nvSpPr>
        <p:spPr>
          <a:xfrm>
            <a:off x="4632893" y="62529"/>
            <a:ext cx="1800000" cy="1800000"/>
          </a:xfrm>
          <a:prstGeom prst="flowChartConnector">
            <a:avLst/>
          </a:prstGeom>
          <a:solidFill>
            <a:schemeClr val="accent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/>
              <a:t>Outpatient Neuro</a:t>
            </a:r>
          </a:p>
          <a:p>
            <a:pPr algn="ctr"/>
            <a:r>
              <a:rPr lang="en-US" sz="1900" dirty="0"/>
              <a:t>Rehab </a:t>
            </a:r>
            <a:endParaRPr lang="en-GB" sz="19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C4F195-367E-49D4-B758-44D652912920}"/>
              </a:ext>
            </a:extLst>
          </p:cNvPr>
          <p:cNvCxnSpPr>
            <a:cxnSpLocks/>
            <a:stCxn id="11" idx="7"/>
            <a:endCxn id="7" idx="2"/>
          </p:cNvCxnSpPr>
          <p:nvPr/>
        </p:nvCxnSpPr>
        <p:spPr>
          <a:xfrm>
            <a:off x="6576959" y="2427334"/>
            <a:ext cx="495573" cy="1912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0D4F66-0A19-46A4-8591-9034BB05E468}"/>
              </a:ext>
            </a:extLst>
          </p:cNvPr>
          <p:cNvCxnSpPr>
            <a:cxnSpLocks/>
            <a:stCxn id="11" idx="5"/>
            <a:endCxn id="8" idx="2"/>
          </p:cNvCxnSpPr>
          <p:nvPr/>
        </p:nvCxnSpPr>
        <p:spPr>
          <a:xfrm>
            <a:off x="6576959" y="4430666"/>
            <a:ext cx="306461" cy="3648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008757-AC7F-41B0-B534-DF6210F93662}"/>
              </a:ext>
            </a:extLst>
          </p:cNvPr>
          <p:cNvCxnSpPr>
            <a:cxnSpLocks/>
            <a:stCxn id="6" idx="0"/>
            <a:endCxn id="11" idx="4"/>
          </p:cNvCxnSpPr>
          <p:nvPr/>
        </p:nvCxnSpPr>
        <p:spPr>
          <a:xfrm flipV="1">
            <a:off x="5532893" y="4845570"/>
            <a:ext cx="1" cy="1499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3546E9B-4BCE-4E2E-B7E0-E1214919F437}"/>
              </a:ext>
            </a:extLst>
          </p:cNvPr>
          <p:cNvCxnSpPr>
            <a:cxnSpLocks/>
            <a:stCxn id="10" idx="6"/>
            <a:endCxn id="11" idx="3"/>
          </p:cNvCxnSpPr>
          <p:nvPr/>
        </p:nvCxnSpPr>
        <p:spPr>
          <a:xfrm flipV="1">
            <a:off x="4277696" y="4430666"/>
            <a:ext cx="211132" cy="3072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847F9A-2CFC-4C43-ABCA-DE239E59E7E6}"/>
              </a:ext>
            </a:extLst>
          </p:cNvPr>
          <p:cNvCxnSpPr>
            <a:cxnSpLocks/>
            <a:stCxn id="9" idx="6"/>
            <a:endCxn id="11" idx="1"/>
          </p:cNvCxnSpPr>
          <p:nvPr/>
        </p:nvCxnSpPr>
        <p:spPr>
          <a:xfrm flipV="1">
            <a:off x="4079547" y="2427334"/>
            <a:ext cx="409281" cy="426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EFBA21D-1069-48A4-9DB6-C9B47F375AD2}"/>
              </a:ext>
            </a:extLst>
          </p:cNvPr>
          <p:cNvCxnSpPr>
            <a:cxnSpLocks/>
            <a:stCxn id="11" idx="0"/>
            <a:endCxn id="12" idx="4"/>
          </p:cNvCxnSpPr>
          <p:nvPr/>
        </p:nvCxnSpPr>
        <p:spPr>
          <a:xfrm flipH="1" flipV="1">
            <a:off x="5532893" y="1862529"/>
            <a:ext cx="1" cy="1499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975E7F39-1ECA-4FA0-82B9-74892FD101EA}"/>
              </a:ext>
            </a:extLst>
          </p:cNvPr>
          <p:cNvSpPr/>
          <p:nvPr/>
        </p:nvSpPr>
        <p:spPr>
          <a:xfrm>
            <a:off x="4066565" y="2000707"/>
            <a:ext cx="2953063" cy="2833140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Nature-Based </a:t>
            </a:r>
            <a:r>
              <a:rPr lang="en-US" sz="2400" dirty="0"/>
              <a:t>Interventions</a:t>
            </a:r>
            <a:endParaRPr lang="en-GB" sz="2400" dirty="0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9CC2C372-B2B9-4505-AD11-375CE4C0DFFA}"/>
              </a:ext>
            </a:extLst>
          </p:cNvPr>
          <p:cNvSpPr/>
          <p:nvPr/>
        </p:nvSpPr>
        <p:spPr>
          <a:xfrm>
            <a:off x="7972531" y="62529"/>
            <a:ext cx="1800000" cy="1800000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Balcony Garden</a:t>
            </a:r>
            <a:endParaRPr lang="en-GB" sz="2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A066EF9-6AC7-4325-890F-1D3034CD024F}"/>
              </a:ext>
            </a:extLst>
          </p:cNvPr>
          <p:cNvCxnSpPr>
            <a:cxnSpLocks/>
            <a:stCxn id="12" idx="6"/>
            <a:endCxn id="16" idx="2"/>
          </p:cNvCxnSpPr>
          <p:nvPr/>
        </p:nvCxnSpPr>
        <p:spPr>
          <a:xfrm>
            <a:off x="6432893" y="962529"/>
            <a:ext cx="15396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6FB8A356-2238-49D8-BBD9-045264197239}"/>
              </a:ext>
            </a:extLst>
          </p:cNvPr>
          <p:cNvSpPr/>
          <p:nvPr/>
        </p:nvSpPr>
        <p:spPr>
          <a:xfrm>
            <a:off x="9467686" y="2853449"/>
            <a:ext cx="1800000" cy="1800000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Nature Walks </a:t>
            </a:r>
            <a:endParaRPr lang="en-GB" sz="24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E3CB995-3D5F-4C55-9242-0F0D024EAA59}"/>
              </a:ext>
            </a:extLst>
          </p:cNvPr>
          <p:cNvCxnSpPr>
            <a:cxnSpLocks/>
            <a:stCxn id="7" idx="6"/>
            <a:endCxn id="27" idx="1"/>
          </p:cNvCxnSpPr>
          <p:nvPr/>
        </p:nvCxnSpPr>
        <p:spPr>
          <a:xfrm>
            <a:off x="8872532" y="2618554"/>
            <a:ext cx="858758" cy="4984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D8D3815-0466-4DC5-8719-AEA873708CEE}"/>
              </a:ext>
            </a:extLst>
          </p:cNvPr>
          <p:cNvCxnSpPr>
            <a:cxnSpLocks/>
            <a:stCxn id="6" idx="2"/>
            <a:endCxn id="33" idx="6"/>
          </p:cNvCxnSpPr>
          <p:nvPr/>
        </p:nvCxnSpPr>
        <p:spPr>
          <a:xfrm flipH="1" flipV="1">
            <a:off x="2721459" y="5876912"/>
            <a:ext cx="1911434" cy="185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569FAE2-081F-4871-9FDD-B149C984C8EC}"/>
              </a:ext>
            </a:extLst>
          </p:cNvPr>
          <p:cNvCxnSpPr>
            <a:cxnSpLocks/>
            <a:stCxn id="38" idx="1"/>
            <a:endCxn id="8" idx="6"/>
          </p:cNvCxnSpPr>
          <p:nvPr/>
        </p:nvCxnSpPr>
        <p:spPr>
          <a:xfrm flipH="1" flipV="1">
            <a:off x="8683420" y="4795546"/>
            <a:ext cx="653367" cy="2557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9302E9B2-FFD6-411D-919F-F7C9EAB7A080}"/>
              </a:ext>
            </a:extLst>
          </p:cNvPr>
          <p:cNvSpPr/>
          <p:nvPr/>
        </p:nvSpPr>
        <p:spPr>
          <a:xfrm>
            <a:off x="90093" y="2630666"/>
            <a:ext cx="1901716" cy="1800000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Allotment Gardening </a:t>
            </a:r>
            <a:endParaRPr lang="en-GB" sz="2000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A4FEF75-99ED-4D4C-AB5E-854D67D60058}"/>
              </a:ext>
            </a:extLst>
          </p:cNvPr>
          <p:cNvCxnSpPr>
            <a:cxnSpLocks/>
            <a:stCxn id="48" idx="6"/>
            <a:endCxn id="10" idx="1"/>
          </p:cNvCxnSpPr>
          <p:nvPr/>
        </p:nvCxnSpPr>
        <p:spPr>
          <a:xfrm>
            <a:off x="1991809" y="3530666"/>
            <a:ext cx="662671" cy="5709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0DF4776E-DFF7-474C-B461-2E2DC89B637A}"/>
              </a:ext>
            </a:extLst>
          </p:cNvPr>
          <p:cNvSpPr/>
          <p:nvPr/>
        </p:nvSpPr>
        <p:spPr>
          <a:xfrm>
            <a:off x="463943" y="100065"/>
            <a:ext cx="1800000" cy="1800000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Park &amp; seaside walking sessions </a:t>
            </a:r>
            <a:endParaRPr lang="en-GB" sz="2000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13F26C3-77FC-4B91-8121-0839D5074C4D}"/>
              </a:ext>
            </a:extLst>
          </p:cNvPr>
          <p:cNvCxnSpPr>
            <a:cxnSpLocks/>
            <a:stCxn id="51" idx="5"/>
            <a:endCxn id="9" idx="1"/>
          </p:cNvCxnSpPr>
          <p:nvPr/>
        </p:nvCxnSpPr>
        <p:spPr>
          <a:xfrm>
            <a:off x="2000339" y="1636461"/>
            <a:ext cx="542812" cy="1971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Flowchart: Connector 71">
            <a:extLst>
              <a:ext uri="{FF2B5EF4-FFF2-40B4-BE49-F238E27FC236}">
                <a16:creationId xmlns:a16="http://schemas.microsoft.com/office/drawing/2014/main" id="{22A7CD22-4781-461F-9A58-21BE685EAC51}"/>
              </a:ext>
            </a:extLst>
          </p:cNvPr>
          <p:cNvSpPr/>
          <p:nvPr/>
        </p:nvSpPr>
        <p:spPr>
          <a:xfrm>
            <a:off x="9861105" y="908943"/>
            <a:ext cx="1800000" cy="1800000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Woodland </a:t>
            </a:r>
            <a:r>
              <a:rPr lang="en-US" sz="2200" dirty="0"/>
              <a:t>Crafts</a:t>
            </a:r>
            <a:endParaRPr lang="en-GB" sz="2200" dirty="0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40DAA96-82D0-40D1-9E93-4DB8527E0976}"/>
              </a:ext>
            </a:extLst>
          </p:cNvPr>
          <p:cNvCxnSpPr>
            <a:cxnSpLocks/>
            <a:stCxn id="16" idx="6"/>
            <a:endCxn id="72" idx="1"/>
          </p:cNvCxnSpPr>
          <p:nvPr/>
        </p:nvCxnSpPr>
        <p:spPr>
          <a:xfrm>
            <a:off x="9772531" y="962529"/>
            <a:ext cx="352178" cy="2100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C2B99663-A796-41E8-A348-4E8767763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2528" y="62529"/>
            <a:ext cx="1911426" cy="474444"/>
          </a:xfrm>
          <a:prstGeom prst="rect">
            <a:avLst/>
          </a:prstGeom>
        </p:spPr>
      </p:pic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0A3A0BB1-9DC4-4F89-B5DB-F254B786CFB6}"/>
              </a:ext>
            </a:extLst>
          </p:cNvPr>
          <p:cNvSpPr/>
          <p:nvPr/>
        </p:nvSpPr>
        <p:spPr>
          <a:xfrm>
            <a:off x="9073183" y="4787676"/>
            <a:ext cx="1800000" cy="1800000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Green Gym Workshop</a:t>
            </a:r>
            <a:endParaRPr lang="en-GB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305F33-81A4-472B-9FFA-0B78C9666BCA}"/>
              </a:ext>
            </a:extLst>
          </p:cNvPr>
          <p:cNvSpPr txBox="1"/>
          <p:nvPr/>
        </p:nvSpPr>
        <p:spPr>
          <a:xfrm>
            <a:off x="419100" y="6362850"/>
            <a:ext cx="105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Ekho</a:t>
            </a:r>
            <a:r>
              <a:rPr lang="en-US" dirty="0">
                <a:solidFill>
                  <a:schemeClr val="bg1"/>
                </a:solidFill>
              </a:rPr>
              <a:t> Collective: </a:t>
            </a: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https://www.facebook.com/Ekhocollective/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73991FDD-DBD4-4800-9D17-3530F2667B0F}"/>
              </a:ext>
            </a:extLst>
          </p:cNvPr>
          <p:cNvSpPr/>
          <p:nvPr/>
        </p:nvSpPr>
        <p:spPr>
          <a:xfrm>
            <a:off x="921459" y="4976912"/>
            <a:ext cx="1800000" cy="1800000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Butterfly </a:t>
            </a:r>
            <a:r>
              <a:rPr lang="en-US" sz="2000" dirty="0"/>
              <a:t>Gardening </a:t>
            </a:r>
            <a:endParaRPr lang="en-GB" sz="2400" dirty="0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9E7D1185-B148-4CF7-8B3C-1F7A1430AEDA}"/>
              </a:ext>
            </a:extLst>
          </p:cNvPr>
          <p:cNvSpPr/>
          <p:nvPr/>
        </p:nvSpPr>
        <p:spPr>
          <a:xfrm>
            <a:off x="4632893" y="4995471"/>
            <a:ext cx="1800000" cy="1800000"/>
          </a:xfrm>
          <a:prstGeom prst="flowChartConnector">
            <a:avLst/>
          </a:prstGeom>
          <a:solidFill>
            <a:schemeClr val="accent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Forensic Mental Health (med secure)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281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7" grpId="0" animBg="1"/>
      <p:bldP spid="48" grpId="0" animBg="1"/>
      <p:bldP spid="51" grpId="0" animBg="1"/>
      <p:bldP spid="72" grpId="0" animBg="1"/>
      <p:bldP spid="38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mage">
            <a:extLst>
              <a:ext uri="{FF2B5EF4-FFF2-40B4-BE49-F238E27FC236}">
                <a16:creationId xmlns:a16="http://schemas.microsoft.com/office/drawing/2014/main" id="{01BCCF45-F029-463C-BDF6-4580CC9C2C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6923" y="375911"/>
            <a:ext cx="4562999" cy="6084000"/>
          </a:xfrm>
          <a:prstGeom prst="rect">
            <a:avLst/>
          </a:prstGeom>
          <a:noFill/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D6872353-68FD-41C3-BAEE-8A18575AE5A5}"/>
              </a:ext>
            </a:extLst>
          </p:cNvPr>
          <p:cNvGrpSpPr/>
          <p:nvPr/>
        </p:nvGrpSpPr>
        <p:grpSpPr>
          <a:xfrm>
            <a:off x="419100" y="388282"/>
            <a:ext cx="10572748" cy="6343900"/>
            <a:chOff x="419100" y="388282"/>
            <a:chExt cx="10572748" cy="634390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11CFEE8-F556-45F6-B2CA-B7960B156FD8}"/>
                </a:ext>
              </a:extLst>
            </p:cNvPr>
            <p:cNvSpPr txBox="1"/>
            <p:nvPr/>
          </p:nvSpPr>
          <p:spPr>
            <a:xfrm>
              <a:off x="419100" y="6362850"/>
              <a:ext cx="10572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STRIVE/IIRMS, Dorset on Twitter: </a:t>
              </a:r>
              <a:r>
                <a:rPr lang="en-US" sz="1800" u="sng" dirty="0">
                  <a:solidFill>
                    <a:srgbClr val="0563C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3"/>
                </a:rPr>
                <a:t>https://twitter.com/DorsetIirms/status/1537464294740312066</a:t>
              </a:r>
              <a:r>
                <a: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/>
                <a:t> </a:t>
              </a:r>
              <a:endParaRPr lang="en-GB" dirty="0"/>
            </a:p>
          </p:txBody>
        </p:sp>
        <p:pic>
          <p:nvPicPr>
            <p:cNvPr id="34" name="Picture 33" descr="Image">
              <a:extLst>
                <a:ext uri="{FF2B5EF4-FFF2-40B4-BE49-F238E27FC236}">
                  <a16:creationId xmlns:a16="http://schemas.microsoft.com/office/drawing/2014/main" id="{C8A13285-715E-47A1-8BA8-32910D505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7618" y="388282"/>
              <a:ext cx="4561076" cy="6081435"/>
            </a:xfrm>
            <a:prstGeom prst="rect">
              <a:avLst/>
            </a:prstGeom>
            <a:noFill/>
          </p:spPr>
        </p:pic>
      </p:grp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9E7D1185-B148-4CF7-8B3C-1F7A1430AEDA}"/>
              </a:ext>
            </a:extLst>
          </p:cNvPr>
          <p:cNvSpPr/>
          <p:nvPr/>
        </p:nvSpPr>
        <p:spPr>
          <a:xfrm>
            <a:off x="5077215" y="5018721"/>
            <a:ext cx="1800000" cy="1800000"/>
          </a:xfrm>
          <a:prstGeom prst="flowChartConnector">
            <a:avLst/>
          </a:prstGeom>
          <a:solidFill>
            <a:schemeClr val="accent3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00" dirty="0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D7985D21-BCD0-4FF9-A0F7-EAAB8D871984}"/>
              </a:ext>
            </a:extLst>
          </p:cNvPr>
          <p:cNvSpPr/>
          <p:nvPr/>
        </p:nvSpPr>
        <p:spPr>
          <a:xfrm>
            <a:off x="7524859" y="1249307"/>
            <a:ext cx="1800000" cy="1800000"/>
          </a:xfrm>
          <a:prstGeom prst="flowChartConnector">
            <a:avLst/>
          </a:prstGeom>
          <a:solidFill>
            <a:schemeClr val="accent3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C1F5397-6BC4-44F9-9180-C8C778EB77AC}"/>
              </a:ext>
            </a:extLst>
          </p:cNvPr>
          <p:cNvSpPr/>
          <p:nvPr/>
        </p:nvSpPr>
        <p:spPr>
          <a:xfrm>
            <a:off x="7454393" y="3865676"/>
            <a:ext cx="1800000" cy="1800000"/>
          </a:xfrm>
          <a:prstGeom prst="flowChartConnector">
            <a:avLst/>
          </a:prstGeom>
          <a:solidFill>
            <a:schemeClr val="accent3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 dirty="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89DAD58A-428C-4A2D-B70A-4AD8A8E66994}"/>
              </a:ext>
            </a:extLst>
          </p:cNvPr>
          <p:cNvSpPr/>
          <p:nvPr/>
        </p:nvSpPr>
        <p:spPr>
          <a:xfrm>
            <a:off x="2412927" y="1237158"/>
            <a:ext cx="1800000" cy="1800000"/>
          </a:xfrm>
          <a:prstGeom prst="flowChartConnector">
            <a:avLst/>
          </a:prstGeom>
          <a:solidFill>
            <a:schemeClr val="accent3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49B3645-3830-45DF-85EB-D86FBDCB2C88}"/>
              </a:ext>
            </a:extLst>
          </p:cNvPr>
          <p:cNvSpPr/>
          <p:nvPr/>
        </p:nvSpPr>
        <p:spPr>
          <a:xfrm>
            <a:off x="2436517" y="3933172"/>
            <a:ext cx="1901716" cy="1800000"/>
          </a:xfrm>
          <a:prstGeom prst="flowChartConnector">
            <a:avLst/>
          </a:prstGeom>
          <a:solidFill>
            <a:schemeClr val="accent3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86C049E4-1092-42E4-9BA4-B70B00D18EA5}"/>
              </a:ext>
            </a:extLst>
          </p:cNvPr>
          <p:cNvSpPr/>
          <p:nvPr/>
        </p:nvSpPr>
        <p:spPr>
          <a:xfrm>
            <a:off x="4488828" y="1978586"/>
            <a:ext cx="2953063" cy="2833140"/>
          </a:xfrm>
          <a:prstGeom prst="flowChartConnector">
            <a:avLst/>
          </a:prstGeom>
          <a:solidFill>
            <a:schemeClr val="accent3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Themes</a:t>
            </a:r>
            <a:endParaRPr lang="en-GB" sz="2400" dirty="0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B632E332-0D75-4472-A9C5-63F27BF3CE65}"/>
              </a:ext>
            </a:extLst>
          </p:cNvPr>
          <p:cNvSpPr/>
          <p:nvPr/>
        </p:nvSpPr>
        <p:spPr>
          <a:xfrm>
            <a:off x="5065359" y="62529"/>
            <a:ext cx="1800000" cy="1800000"/>
          </a:xfrm>
          <a:prstGeom prst="flowChartConnector">
            <a:avLst/>
          </a:prstGeom>
          <a:solidFill>
            <a:schemeClr val="accent3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C4F195-367E-49D4-B758-44D652912920}"/>
              </a:ext>
            </a:extLst>
          </p:cNvPr>
          <p:cNvCxnSpPr>
            <a:cxnSpLocks/>
            <a:stCxn id="11" idx="7"/>
            <a:endCxn id="7" idx="2"/>
          </p:cNvCxnSpPr>
          <p:nvPr/>
        </p:nvCxnSpPr>
        <p:spPr>
          <a:xfrm flipV="1">
            <a:off x="7009425" y="2149307"/>
            <a:ext cx="515434" cy="24418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0D4F66-0A19-46A4-8591-9034BB05E468}"/>
              </a:ext>
            </a:extLst>
          </p:cNvPr>
          <p:cNvCxnSpPr>
            <a:cxnSpLocks/>
            <a:stCxn id="11" idx="5"/>
            <a:endCxn id="8" idx="1"/>
          </p:cNvCxnSpPr>
          <p:nvPr/>
        </p:nvCxnSpPr>
        <p:spPr>
          <a:xfrm flipV="1">
            <a:off x="7009425" y="4129280"/>
            <a:ext cx="708572" cy="26754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008757-AC7F-41B0-B534-DF6210F93662}"/>
              </a:ext>
            </a:extLst>
          </p:cNvPr>
          <p:cNvCxnSpPr>
            <a:cxnSpLocks/>
            <a:stCxn id="6" idx="0"/>
            <a:endCxn id="11" idx="4"/>
          </p:cNvCxnSpPr>
          <p:nvPr/>
        </p:nvCxnSpPr>
        <p:spPr>
          <a:xfrm flipH="1" flipV="1">
            <a:off x="5965360" y="4811726"/>
            <a:ext cx="11855" cy="20699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3546E9B-4BCE-4E2E-B7E0-E1214919F437}"/>
              </a:ext>
            </a:extLst>
          </p:cNvPr>
          <p:cNvCxnSpPr>
            <a:cxnSpLocks/>
            <a:stCxn id="10" idx="7"/>
            <a:endCxn id="11" idx="3"/>
          </p:cNvCxnSpPr>
          <p:nvPr/>
        </p:nvCxnSpPr>
        <p:spPr>
          <a:xfrm>
            <a:off x="4059733" y="4196776"/>
            <a:ext cx="861561" cy="200046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847F9A-2CFC-4C43-ABCA-DE239E59E7E6}"/>
              </a:ext>
            </a:extLst>
          </p:cNvPr>
          <p:cNvCxnSpPr>
            <a:cxnSpLocks/>
            <a:stCxn id="9" idx="6"/>
            <a:endCxn id="11" idx="1"/>
          </p:cNvCxnSpPr>
          <p:nvPr/>
        </p:nvCxnSpPr>
        <p:spPr>
          <a:xfrm>
            <a:off x="4212927" y="2137158"/>
            <a:ext cx="708367" cy="25633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EFBA21D-1069-48A4-9DB6-C9B47F375AD2}"/>
              </a:ext>
            </a:extLst>
          </p:cNvPr>
          <p:cNvCxnSpPr>
            <a:cxnSpLocks/>
            <a:stCxn id="11" idx="0"/>
            <a:endCxn id="12" idx="4"/>
          </p:cNvCxnSpPr>
          <p:nvPr/>
        </p:nvCxnSpPr>
        <p:spPr>
          <a:xfrm flipH="1" flipV="1">
            <a:off x="5965359" y="1862529"/>
            <a:ext cx="1" cy="11605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4A307C17-2BE0-47F3-8A1B-62D8B9C24065}"/>
              </a:ext>
            </a:extLst>
          </p:cNvPr>
          <p:cNvGrpSpPr/>
          <p:nvPr/>
        </p:nvGrpSpPr>
        <p:grpSpPr>
          <a:xfrm>
            <a:off x="5165113" y="172696"/>
            <a:ext cx="1666578" cy="1620000"/>
            <a:chOff x="4719738" y="152529"/>
            <a:chExt cx="1666578" cy="1620000"/>
          </a:xfrm>
        </p:grpSpPr>
        <p:sp>
          <p:nvSpPr>
            <p:cNvPr id="15" name="Oval 14" descr="People shaking hands">
              <a:extLst>
                <a:ext uri="{FF2B5EF4-FFF2-40B4-BE49-F238E27FC236}">
                  <a16:creationId xmlns:a16="http://schemas.microsoft.com/office/drawing/2014/main" id="{A16173BA-9D3A-4B53-9127-2EBE7109A056}"/>
                </a:ext>
              </a:extLst>
            </p:cNvPr>
            <p:cNvSpPr/>
            <p:nvPr/>
          </p:nvSpPr>
          <p:spPr>
            <a:xfrm>
              <a:off x="4719738" y="152529"/>
              <a:ext cx="1620000" cy="1620000"/>
            </a:xfrm>
            <a:prstGeom prst="ellipse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87DF0B-4954-4DC5-963C-DE32067AA028}"/>
                </a:ext>
              </a:extLst>
            </p:cNvPr>
            <p:cNvSpPr txBox="1"/>
            <p:nvPr/>
          </p:nvSpPr>
          <p:spPr>
            <a:xfrm>
              <a:off x="4850844" y="1220378"/>
              <a:ext cx="15354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Relationships</a:t>
              </a:r>
              <a:endParaRPr lang="en-GB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180206-B831-47B8-8D38-CF2500A1C45D}"/>
              </a:ext>
            </a:extLst>
          </p:cNvPr>
          <p:cNvGrpSpPr/>
          <p:nvPr/>
        </p:nvGrpSpPr>
        <p:grpSpPr>
          <a:xfrm>
            <a:off x="5172105" y="5112182"/>
            <a:ext cx="1620000" cy="1620000"/>
            <a:chOff x="6967623" y="3985546"/>
            <a:chExt cx="1620000" cy="1620000"/>
          </a:xfrm>
        </p:grpSpPr>
        <p:sp>
          <p:nvSpPr>
            <p:cNvPr id="18" name="Oval 17" descr="Silhouette of flying birds in the sky">
              <a:extLst>
                <a:ext uri="{FF2B5EF4-FFF2-40B4-BE49-F238E27FC236}">
                  <a16:creationId xmlns:a16="http://schemas.microsoft.com/office/drawing/2014/main" id="{D9595F86-4E7F-4510-97EF-2B725BD59DFA}"/>
                </a:ext>
              </a:extLst>
            </p:cNvPr>
            <p:cNvSpPr/>
            <p:nvPr/>
          </p:nvSpPr>
          <p:spPr>
            <a:xfrm>
              <a:off x="6967623" y="3985546"/>
              <a:ext cx="1620000" cy="1620000"/>
            </a:xfrm>
            <a:prstGeom prst="ellipse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  <a:ln>
              <a:solidFill>
                <a:schemeClr val="bg1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1CFEAD-20AF-4343-8CA6-8CA462103E64}"/>
                </a:ext>
              </a:extLst>
            </p:cNvPr>
            <p:cNvSpPr txBox="1"/>
            <p:nvPr/>
          </p:nvSpPr>
          <p:spPr>
            <a:xfrm>
              <a:off x="7257322" y="5096548"/>
              <a:ext cx="1040602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Freedom</a:t>
              </a:r>
              <a:endParaRPr lang="en-GB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90195E-365F-4556-AB9C-DD43FE4652C2}"/>
              </a:ext>
            </a:extLst>
          </p:cNvPr>
          <p:cNvGrpSpPr/>
          <p:nvPr/>
        </p:nvGrpSpPr>
        <p:grpSpPr>
          <a:xfrm>
            <a:off x="7544393" y="3944614"/>
            <a:ext cx="1620000" cy="1620000"/>
            <a:chOff x="4719738" y="5096548"/>
            <a:chExt cx="1620000" cy="1620000"/>
          </a:xfrm>
        </p:grpSpPr>
        <p:sp>
          <p:nvSpPr>
            <p:cNvPr id="24" name="Oval 23" descr="Paper chain people and their shadows">
              <a:extLst>
                <a:ext uri="{FF2B5EF4-FFF2-40B4-BE49-F238E27FC236}">
                  <a16:creationId xmlns:a16="http://schemas.microsoft.com/office/drawing/2014/main" id="{7823687A-5D49-475A-8E6A-AE8824D845F5}"/>
                </a:ext>
              </a:extLst>
            </p:cNvPr>
            <p:cNvSpPr/>
            <p:nvPr/>
          </p:nvSpPr>
          <p:spPr>
            <a:xfrm>
              <a:off x="4719738" y="5096548"/>
              <a:ext cx="1620000" cy="1620000"/>
            </a:xfrm>
            <a:prstGeom prst="ellipse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33A6566-0502-4D26-8FC0-C09659D1F1B8}"/>
                </a:ext>
              </a:extLst>
            </p:cNvPr>
            <p:cNvSpPr txBox="1"/>
            <p:nvPr/>
          </p:nvSpPr>
          <p:spPr>
            <a:xfrm>
              <a:off x="4804266" y="6094873"/>
              <a:ext cx="15354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Co-Production</a:t>
              </a:r>
              <a:endParaRPr lang="en-GB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4EEA3B1-9457-4BEF-A11A-5AD931FC4A78}"/>
              </a:ext>
            </a:extLst>
          </p:cNvPr>
          <p:cNvGrpSpPr/>
          <p:nvPr/>
        </p:nvGrpSpPr>
        <p:grpSpPr>
          <a:xfrm>
            <a:off x="2497545" y="1353252"/>
            <a:ext cx="1620000" cy="1620000"/>
            <a:chOff x="700497" y="3046732"/>
            <a:chExt cx="1620000" cy="1620000"/>
          </a:xfrm>
        </p:grpSpPr>
        <p:pic>
          <p:nvPicPr>
            <p:cNvPr id="28" name="Picture 27" descr="Dart on a dartboard">
              <a:extLst>
                <a:ext uri="{FF2B5EF4-FFF2-40B4-BE49-F238E27FC236}">
                  <a16:creationId xmlns:a16="http://schemas.microsoft.com/office/drawing/2014/main" id="{8B50820F-17B2-47FA-B3B4-DD2BD63F6017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97" y="3046732"/>
              <a:ext cx="1620000" cy="1620000"/>
            </a:xfrm>
            <a:prstGeom prst="flowChartConnector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2D8F840-92AA-4A7F-AC37-486C45C34ACF}"/>
                </a:ext>
              </a:extLst>
            </p:cNvPr>
            <p:cNvSpPr txBox="1"/>
            <p:nvPr/>
          </p:nvSpPr>
          <p:spPr>
            <a:xfrm>
              <a:off x="808925" y="3800880"/>
              <a:ext cx="102926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/>
                <a:t>Purpose</a:t>
              </a:r>
              <a:endParaRPr lang="en-GB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8F69FD2-2B16-419E-AFAD-CF8B61F4067F}"/>
              </a:ext>
            </a:extLst>
          </p:cNvPr>
          <p:cNvGrpSpPr/>
          <p:nvPr/>
        </p:nvGrpSpPr>
        <p:grpSpPr>
          <a:xfrm>
            <a:off x="7623589" y="1353252"/>
            <a:ext cx="1620000" cy="1620000"/>
            <a:chOff x="2224185" y="1473768"/>
            <a:chExt cx="1620000" cy="1620000"/>
          </a:xfrm>
        </p:grpSpPr>
        <p:pic>
          <p:nvPicPr>
            <p:cNvPr id="33" name="Picture 32" descr="Hiker with arms in air">
              <a:extLst>
                <a:ext uri="{FF2B5EF4-FFF2-40B4-BE49-F238E27FC236}">
                  <a16:creationId xmlns:a16="http://schemas.microsoft.com/office/drawing/2014/main" id="{B3BC8798-F106-4DA0-BEC2-1E4BA9DFCBBD}"/>
                </a:ext>
              </a:extLst>
            </p:cNvPr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6"/>
            <a:stretch/>
          </p:blipFill>
          <p:spPr>
            <a:xfrm>
              <a:off x="2224185" y="1473768"/>
              <a:ext cx="1620000" cy="1620000"/>
            </a:xfrm>
            <a:prstGeom prst="flowChartConnector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BA0143C-7D60-4587-8639-C2894098F949}"/>
                </a:ext>
              </a:extLst>
            </p:cNvPr>
            <p:cNvSpPr txBox="1"/>
            <p:nvPr/>
          </p:nvSpPr>
          <p:spPr>
            <a:xfrm>
              <a:off x="2224185" y="2193630"/>
              <a:ext cx="11866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/>
                <a:t>Identity</a:t>
              </a:r>
              <a:endParaRPr lang="en-GB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5CF9AC-D3B7-442F-85B6-B21A08865362}"/>
              </a:ext>
            </a:extLst>
          </p:cNvPr>
          <p:cNvGrpSpPr/>
          <p:nvPr/>
        </p:nvGrpSpPr>
        <p:grpSpPr>
          <a:xfrm>
            <a:off x="2592927" y="4043260"/>
            <a:ext cx="1620000" cy="1620000"/>
            <a:chOff x="7257322" y="1466596"/>
            <a:chExt cx="1620000" cy="1620000"/>
          </a:xfrm>
        </p:grpSpPr>
        <p:pic>
          <p:nvPicPr>
            <p:cNvPr id="39" name="Picture 38" descr="Person wearing gardening gloves planting fir tree">
              <a:extLst>
                <a:ext uri="{FF2B5EF4-FFF2-40B4-BE49-F238E27FC236}">
                  <a16:creationId xmlns:a16="http://schemas.microsoft.com/office/drawing/2014/main" id="{AE7103C5-8322-4A43-B70D-8E85322C0C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" r="36198"/>
            <a:stretch/>
          </p:blipFill>
          <p:spPr>
            <a:xfrm>
              <a:off x="7257322" y="1466596"/>
              <a:ext cx="1620000" cy="16200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4D606E-7B65-40F9-8672-D7FF16885F40}"/>
                </a:ext>
              </a:extLst>
            </p:cNvPr>
            <p:cNvSpPr txBox="1"/>
            <p:nvPr/>
          </p:nvSpPr>
          <p:spPr>
            <a:xfrm>
              <a:off x="7340290" y="2369937"/>
              <a:ext cx="1476531" cy="6592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Developing Skills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A84B2D03-AD8F-4F17-AF65-F7C5F6C46F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32685" y="125818"/>
            <a:ext cx="1911426" cy="47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4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3650</TotalTime>
  <Words>1414</Words>
  <Application>Microsoft Office PowerPoint</Application>
  <PresentationFormat>Widescreen</PresentationFormat>
  <Paragraphs>122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Lucida Sans</vt:lpstr>
      <vt:lpstr>Office Theme</vt:lpstr>
      <vt:lpstr>OTs using Nature-Based Interventions</vt:lpstr>
      <vt:lpstr>PowerPoint Presentation</vt:lpstr>
      <vt:lpstr>Health Benefits of Nature Exposure - Outdoors</vt:lpstr>
      <vt:lpstr>Physical Health</vt:lpstr>
      <vt:lpstr>Mental Health</vt:lpstr>
      <vt:lpstr>Social / Societal</vt:lpstr>
      <vt:lpstr>PowerPoint Presentation</vt:lpstr>
      <vt:lpstr>PowerPoint Presentation</vt:lpstr>
      <vt:lpstr>PowerPoint Presentation</vt:lpstr>
      <vt:lpstr>PowerPoint Presentation</vt:lpstr>
      <vt:lpstr>Thank You! </vt:lpstr>
      <vt:lpstr>References</vt:lpstr>
      <vt:lpstr>References cont’d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Marty Climenhaga</dc:creator>
  <cp:lastModifiedBy>Marty Climenhaga</cp:lastModifiedBy>
  <cp:revision>92</cp:revision>
  <dcterms:created xsi:type="dcterms:W3CDTF">2022-06-04T11:56:04Z</dcterms:created>
  <dcterms:modified xsi:type="dcterms:W3CDTF">2022-12-08T12:01:09Z</dcterms:modified>
</cp:coreProperties>
</file>