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50" autoAdjust="0"/>
    <p:restoredTop sz="94660"/>
  </p:normalViewPr>
  <p:slideViewPr>
    <p:cSldViewPr snapToGrid="0">
      <p:cViewPr>
        <p:scale>
          <a:sx n="87" d="100"/>
          <a:sy n="87" d="100"/>
        </p:scale>
        <p:origin x="1520" y="-27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erine Spence" userId="931a41b7-ec78-415d-91bb-e44f34f250b0" providerId="ADAL" clId="{76676B25-29EE-4977-B217-08706637D200}"/>
    <pc:docChg chg="custSel modSld">
      <pc:chgData name="Catherine Spence" userId="931a41b7-ec78-415d-91bb-e44f34f250b0" providerId="ADAL" clId="{76676B25-29EE-4977-B217-08706637D200}" dt="2025-07-16T13:12:44.114" v="92" actId="20577"/>
      <pc:docMkLst>
        <pc:docMk/>
      </pc:docMkLst>
      <pc:sldChg chg="modSp mod">
        <pc:chgData name="Catherine Spence" userId="931a41b7-ec78-415d-91bb-e44f34f250b0" providerId="ADAL" clId="{76676B25-29EE-4977-B217-08706637D200}" dt="2025-07-16T13:12:44.114" v="92" actId="20577"/>
        <pc:sldMkLst>
          <pc:docMk/>
          <pc:sldMk cId="109857222" sldId="256"/>
        </pc:sldMkLst>
        <pc:spChg chg="mod">
          <ac:chgData name="Catherine Spence" userId="931a41b7-ec78-415d-91bb-e44f34f250b0" providerId="ADAL" clId="{76676B25-29EE-4977-B217-08706637D200}" dt="2025-05-22T12:25:37.595" v="72" actId="20577"/>
          <ac:spMkLst>
            <pc:docMk/>
            <pc:sldMk cId="109857222" sldId="256"/>
            <ac:spMk id="12" creationId="{59D9F7B6-3167-4FC4-12D6-45CC50B8DF9C}"/>
          </ac:spMkLst>
        </pc:spChg>
        <pc:spChg chg="mod">
          <ac:chgData name="Catherine Spence" userId="931a41b7-ec78-415d-91bb-e44f34f250b0" providerId="ADAL" clId="{76676B25-29EE-4977-B217-08706637D200}" dt="2025-05-22T09:31:58.763" v="48" actId="1076"/>
          <ac:spMkLst>
            <pc:docMk/>
            <pc:sldMk cId="109857222" sldId="256"/>
            <ac:spMk id="16" creationId="{A50C7F8F-EFC6-DE79-45CD-B617B60E351A}"/>
          </ac:spMkLst>
        </pc:spChg>
        <pc:spChg chg="mod">
          <ac:chgData name="Catherine Spence" userId="931a41b7-ec78-415d-91bb-e44f34f250b0" providerId="ADAL" clId="{76676B25-29EE-4977-B217-08706637D200}" dt="2025-05-22T09:32:28.203" v="50" actId="1076"/>
          <ac:spMkLst>
            <pc:docMk/>
            <pc:sldMk cId="109857222" sldId="256"/>
            <ac:spMk id="17" creationId="{3FBF9F4E-8A02-29A7-D6BF-91998772CFBC}"/>
          </ac:spMkLst>
        </pc:spChg>
        <pc:spChg chg="mod">
          <ac:chgData name="Catherine Spence" userId="931a41b7-ec78-415d-91bb-e44f34f250b0" providerId="ADAL" clId="{76676B25-29EE-4977-B217-08706637D200}" dt="2025-07-16T13:12:44.114" v="92" actId="20577"/>
          <ac:spMkLst>
            <pc:docMk/>
            <pc:sldMk cId="109857222" sldId="256"/>
            <ac:spMk id="20" creationId="{49755436-A7F6-9A8E-AEDD-AAB744167307}"/>
          </ac:spMkLst>
        </pc:spChg>
        <pc:spChg chg="mod">
          <ac:chgData name="Catherine Spence" userId="931a41b7-ec78-415d-91bb-e44f34f250b0" providerId="ADAL" clId="{76676B25-29EE-4977-B217-08706637D200}" dt="2025-05-22T09:32:32.182" v="52" actId="20577"/>
          <ac:spMkLst>
            <pc:docMk/>
            <pc:sldMk cId="109857222" sldId="256"/>
            <ac:spMk id="25" creationId="{B101CE8C-5F55-3E1B-6393-017BD2B08313}"/>
          </ac:spMkLst>
        </pc:spChg>
        <pc:picChg chg="mod">
          <ac:chgData name="Catherine Spence" userId="931a41b7-ec78-415d-91bb-e44f34f250b0" providerId="ADAL" clId="{76676B25-29EE-4977-B217-08706637D200}" dt="2025-05-22T09:31:53.659" v="47" actId="1076"/>
          <ac:picMkLst>
            <pc:docMk/>
            <pc:sldMk cId="109857222" sldId="256"/>
            <ac:picMk id="13" creationId="{FA8BFA20-9BA3-3795-EA62-F7E8DA84D46A}"/>
          </ac:picMkLst>
        </pc:picChg>
        <pc:picChg chg="mod">
          <ac:chgData name="Catherine Spence" userId="931a41b7-ec78-415d-91bb-e44f34f250b0" providerId="ADAL" clId="{76676B25-29EE-4977-B217-08706637D200}" dt="2025-05-22T09:32:16.836" v="49" actId="1076"/>
          <ac:picMkLst>
            <pc:docMk/>
            <pc:sldMk cId="109857222" sldId="256"/>
            <ac:picMk id="15" creationId="{54BFBBAB-82A8-0BCF-828B-C17E1AE1153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87DACF-BA1B-4AF1-9F36-374149BAF5E4}" type="datetimeFigureOut">
              <a:rPr lang="en-GB" smtClean="0"/>
              <a:t>27/08/2025</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64CFBA-68E9-4CB4-BC7D-343480959B5C}" type="slidenum">
              <a:rPr lang="en-GB" smtClean="0"/>
              <a:t>‹#›</a:t>
            </a:fld>
            <a:endParaRPr lang="en-GB"/>
          </a:p>
        </p:txBody>
      </p:sp>
    </p:spTree>
    <p:extLst>
      <p:ext uri="{BB962C8B-B14F-4D97-AF65-F5344CB8AC3E}">
        <p14:creationId xmlns:p14="http://schemas.microsoft.com/office/powerpoint/2010/main" val="1787075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FB991686-784B-48A8-B5B6-7C0C1BD84EA2}" type="datetime1">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524185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35A256C-7B53-409C-BEB8-20F5E6E6B896}" type="datetime1">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4426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BADE342-E78D-49ED-AC4C-3D4643077619}" type="datetime1">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7311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409E9A8-6F1A-487D-9EA4-5D7F0E99DEA6}" type="datetime1">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26579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E76FA03F-6A6C-4B96-A263-797A2286693D}" type="datetime1">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9392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7345FAC-CB37-4D01-BB5B-559421300DFC}" type="datetime1">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14590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688E010-4BEE-41D3-97D2-E5F230A7BD61}" type="datetime1">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0898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2C7F3F1-992C-4799-99FE-5B292C45C0A7}" type="datetime1">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81747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248D0E-FEC0-47E1-B20D-C59F37AC3447}" type="datetime1">
              <a:rPr lang="en-US" smtClean="0"/>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1826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4E4C7A92-C170-475F-BDA8-5DD9057EBA3B}" type="datetime1">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000417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FCEBD25C-4A33-4C23-B0D3-7AD88E5AB2B2}" type="datetime1">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97241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6CF1241-5155-4A12-BF82-32180E492856}" type="datetime1">
              <a:rPr lang="en-US" smtClean="0"/>
              <a:t>8/27/2025</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9081846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hyperlink" Target="https://www.sciencedirect.com/science/article/abs/pii/S0959652620354925"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future.nhs.uk/WEPN/groupHom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Rectangle: Rounded Corners 59">
            <a:extLst>
              <a:ext uri="{FF2B5EF4-FFF2-40B4-BE49-F238E27FC236}">
                <a16:creationId xmlns:a16="http://schemas.microsoft.com/office/drawing/2014/main" id="{EEFFE13C-78B0-A929-38E2-F0EC1A5D754E}"/>
              </a:ext>
            </a:extLst>
          </p:cNvPr>
          <p:cNvSpPr/>
          <p:nvPr/>
        </p:nvSpPr>
        <p:spPr>
          <a:xfrm>
            <a:off x="0" y="0"/>
            <a:ext cx="6858000" cy="9961400"/>
          </a:xfrm>
          <a:prstGeom prst="roundRect">
            <a:avLst>
              <a:gd name="adj" fmla="val 0"/>
            </a:avLst>
          </a:prstGeom>
          <a:solidFill>
            <a:schemeClr val="accent6">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49755436-A7F6-9A8E-AEDD-AAB744167307}"/>
              </a:ext>
            </a:extLst>
          </p:cNvPr>
          <p:cNvSpPr txBox="1"/>
          <p:nvPr/>
        </p:nvSpPr>
        <p:spPr>
          <a:xfrm>
            <a:off x="326429" y="854425"/>
            <a:ext cx="6286500" cy="338554"/>
          </a:xfrm>
          <a:prstGeom prst="rect">
            <a:avLst/>
          </a:prstGeom>
          <a:noFill/>
        </p:spPr>
        <p:txBody>
          <a:bodyPr wrap="square" rtlCol="0">
            <a:spAutoFit/>
          </a:bodyPr>
          <a:lstStyle/>
          <a:p>
            <a:pPr algn="ctr"/>
            <a:r>
              <a:rPr lang="en-US" sz="1600" b="1" dirty="0">
                <a:latin typeface="Arial" panose="020B0604020202020204" pitchFamily="34" charset="0"/>
                <a:ea typeface="Calibri" panose="020F0502020204030204" pitchFamily="34" charset="0"/>
                <a:cs typeface="Arial" panose="020B0604020202020204" pitchFamily="34" charset="0"/>
              </a:rPr>
              <a:t>Waste Management in Specimen </a:t>
            </a:r>
            <a:r>
              <a:rPr lang="en-US" sz="1600" b="1">
                <a:latin typeface="Arial" panose="020B0604020202020204" pitchFamily="34" charset="0"/>
                <a:ea typeface="Calibri" panose="020F0502020204030204" pitchFamily="34" charset="0"/>
                <a:cs typeface="Arial" panose="020B0604020202020204" pitchFamily="34" charset="0"/>
              </a:rPr>
              <a:t>Reception – Pathology UHBW</a:t>
            </a:r>
            <a:endParaRPr lang="en-GB" sz="1600" dirty="0">
              <a:effectLst/>
              <a:latin typeface="Arial" panose="020B0604020202020204" pitchFamily="34" charset="0"/>
              <a:ea typeface="Calibri" panose="020F050202020403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54546DD-C650-25C6-1AFC-ED38FF1E392D}"/>
              </a:ext>
            </a:extLst>
          </p:cNvPr>
          <p:cNvSpPr/>
          <p:nvPr/>
        </p:nvSpPr>
        <p:spPr>
          <a:xfrm>
            <a:off x="0" y="1507823"/>
            <a:ext cx="6858000" cy="896018"/>
          </a:xfrm>
          <a:prstGeom prst="roundRect">
            <a:avLst>
              <a:gd name="adj" fmla="val 0"/>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endParaRPr lang="en-GB" sz="1200" dirty="0">
              <a:latin typeface="Arial" panose="020B060402020202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4647090F-549E-1950-6FFF-9ACCF4C649DB}"/>
              </a:ext>
            </a:extLst>
          </p:cNvPr>
          <p:cNvSpPr txBox="1"/>
          <p:nvPr/>
        </p:nvSpPr>
        <p:spPr>
          <a:xfrm>
            <a:off x="165392" y="1497599"/>
            <a:ext cx="6489408" cy="705962"/>
          </a:xfrm>
          <a:prstGeom prst="rect">
            <a:avLst/>
          </a:prstGeom>
          <a:noFill/>
        </p:spPr>
        <p:txBody>
          <a:bodyPr wrap="square" rtlCol="0">
            <a:spAutoFit/>
          </a:bodyPr>
          <a:lstStyle/>
          <a:p>
            <a:pPr>
              <a:spcAft>
                <a:spcPts val="600"/>
              </a:spcAft>
            </a:pPr>
            <a:r>
              <a:rPr lang="en-US" sz="12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Summary:</a:t>
            </a:r>
          </a:p>
          <a:p>
            <a:pPr>
              <a:spcAft>
                <a:spcPts val="600"/>
              </a:spcAft>
            </a:pPr>
            <a:endParaRPr lang="en-US" sz="1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Successfully changed waste streams from infectious to recycling. </a:t>
            </a:r>
          </a:p>
        </p:txBody>
      </p:sp>
      <p:sp>
        <p:nvSpPr>
          <p:cNvPr id="12" name="Rectangle: Rounded Corners 11">
            <a:extLst>
              <a:ext uri="{FF2B5EF4-FFF2-40B4-BE49-F238E27FC236}">
                <a16:creationId xmlns:a16="http://schemas.microsoft.com/office/drawing/2014/main" id="{59D9F7B6-3167-4FC4-12D6-45CC50B8DF9C}"/>
              </a:ext>
            </a:extLst>
          </p:cNvPr>
          <p:cNvSpPr/>
          <p:nvPr/>
        </p:nvSpPr>
        <p:spPr>
          <a:xfrm>
            <a:off x="3429000" y="3278943"/>
            <a:ext cx="3263608" cy="3031362"/>
          </a:xfrm>
          <a:prstGeom prst="roundRect">
            <a:avLst>
              <a:gd name="adj" fmla="val 8046"/>
            </a:avLst>
          </a:prstGeom>
          <a:solidFill>
            <a:schemeClr val="bg1"/>
          </a:solidFill>
          <a:ln w="3810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nSpc>
                <a:spcPct val="107000"/>
              </a:lnSpc>
              <a:spcAft>
                <a:spcPts val="600"/>
              </a:spcAft>
            </a:pPr>
            <a:endParaRPr lang="en-US" sz="1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600"/>
              </a:spcAft>
            </a:pPr>
            <a:r>
              <a:rPr lang="en-US" sz="10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Results*</a:t>
            </a:r>
            <a:endParaRPr lang="en-US" sz="10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000" dirty="0">
                <a:solidFill>
                  <a:schemeClr val="tx1"/>
                </a:solidFill>
                <a:effectLst/>
                <a:latin typeface="Arial" panose="020B0604020202020204" pitchFamily="34" charset="0"/>
                <a:ea typeface="Calibri"/>
                <a:cs typeface="Arial" panose="020B0604020202020204" pitchFamily="34" charset="0"/>
              </a:rPr>
              <a:t>Over </a:t>
            </a:r>
            <a:r>
              <a:rPr lang="en-GB" sz="1000" dirty="0">
                <a:solidFill>
                  <a:schemeClr val="tx1"/>
                </a:solidFill>
                <a:latin typeface="Arial" panose="020B0604020202020204" pitchFamily="34" charset="0"/>
                <a:ea typeface="Calibri"/>
                <a:cs typeface="Arial" panose="020B0604020202020204" pitchFamily="34" charset="0"/>
              </a:rPr>
              <a:t>the month</a:t>
            </a:r>
            <a:r>
              <a:rPr lang="en-GB" sz="1000" dirty="0">
                <a:solidFill>
                  <a:schemeClr val="tx1"/>
                </a:solidFill>
                <a:effectLst/>
                <a:latin typeface="Arial" panose="020B0604020202020204" pitchFamily="34" charset="0"/>
                <a:ea typeface="Calibri"/>
                <a:cs typeface="Arial" panose="020B0604020202020204" pitchFamily="34" charset="0"/>
              </a:rPr>
              <a:t> </a:t>
            </a:r>
            <a:r>
              <a:rPr lang="en-GB" sz="1000" dirty="0">
                <a:solidFill>
                  <a:schemeClr val="tx1"/>
                </a:solidFill>
                <a:latin typeface="Arial" panose="020B0604020202020204" pitchFamily="34" charset="0"/>
                <a:ea typeface="Calibri"/>
                <a:cs typeface="Arial" panose="020B0604020202020204" pitchFamily="34" charset="0"/>
              </a:rPr>
              <a:t>11/3/25</a:t>
            </a:r>
            <a:r>
              <a:rPr lang="en-GB" sz="1000" dirty="0">
                <a:solidFill>
                  <a:schemeClr val="tx1"/>
                </a:solidFill>
                <a:effectLst/>
                <a:latin typeface="Arial" panose="020B0604020202020204" pitchFamily="34" charset="0"/>
                <a:ea typeface="Calibri"/>
                <a:cs typeface="Arial" panose="020B0604020202020204" pitchFamily="34" charset="0"/>
              </a:rPr>
              <a:t> - </a:t>
            </a:r>
            <a:r>
              <a:rPr lang="en-GB" sz="1000" dirty="0">
                <a:solidFill>
                  <a:schemeClr val="tx1"/>
                </a:solidFill>
                <a:latin typeface="Arial" panose="020B0604020202020204" pitchFamily="34" charset="0"/>
                <a:ea typeface="Calibri"/>
                <a:cs typeface="Arial" panose="020B0604020202020204" pitchFamily="34" charset="0"/>
              </a:rPr>
              <a:t>11/4/25</a:t>
            </a:r>
            <a:r>
              <a:rPr lang="en-GB" sz="1000" dirty="0">
                <a:solidFill>
                  <a:schemeClr val="tx1"/>
                </a:solidFill>
                <a:effectLst/>
                <a:latin typeface="Arial" panose="020B0604020202020204" pitchFamily="34" charset="0"/>
                <a:ea typeface="Calibri"/>
                <a:cs typeface="Arial" panose="020B0604020202020204" pitchFamily="34" charset="0"/>
              </a:rPr>
              <a:t> there was a total of 84kg of soft plastics waste. This is an average of 4kg every day or roughly 1.5 tonnes per year. This would have previously gone into the infectious waste stream for incineration along with the request forms, other confidential waste and</a:t>
            </a:r>
            <a:r>
              <a:rPr lang="en-GB" sz="1000" dirty="0">
                <a:solidFill>
                  <a:schemeClr val="tx1"/>
                </a:solidFill>
                <a:latin typeface="Arial" panose="020B0604020202020204" pitchFamily="34" charset="0"/>
                <a:ea typeface="Calibri"/>
                <a:cs typeface="Arial" panose="020B0604020202020204" pitchFamily="34" charset="0"/>
              </a:rPr>
              <a:t> </a:t>
            </a:r>
            <a:r>
              <a:rPr lang="en-GB" sz="1000" dirty="0">
                <a:solidFill>
                  <a:schemeClr val="tx1"/>
                </a:solidFill>
                <a:effectLst/>
                <a:latin typeface="Arial" panose="020B0604020202020204" pitchFamily="34" charset="0"/>
                <a:ea typeface="Calibri"/>
                <a:cs typeface="Arial" panose="020B0604020202020204" pitchFamily="34" charset="0"/>
              </a:rPr>
              <a:t>random bits of waste. </a:t>
            </a:r>
            <a:r>
              <a:rPr lang="en-GB" sz="1000" dirty="0">
                <a:solidFill>
                  <a:schemeClr val="tx1"/>
                </a:solidFill>
                <a:latin typeface="Arial" panose="020B0604020202020204" pitchFamily="34" charset="0"/>
                <a:ea typeface="Calibri"/>
                <a:cs typeface="Arial" panose="020B0604020202020204" pitchFamily="34" charset="0"/>
              </a:rPr>
              <a:t>Confidential</a:t>
            </a:r>
            <a:r>
              <a:rPr lang="en-GB" sz="1000" dirty="0">
                <a:solidFill>
                  <a:schemeClr val="tx1"/>
                </a:solidFill>
                <a:effectLst/>
                <a:latin typeface="Arial" panose="020B0604020202020204" pitchFamily="34" charset="0"/>
                <a:ea typeface="Calibri"/>
                <a:cs typeface="Arial" panose="020B0604020202020204" pitchFamily="34" charset="0"/>
              </a:rPr>
              <a:t> waste is now also being recycled (first shredded) </a:t>
            </a:r>
            <a:r>
              <a:rPr lang="en-GB" sz="1000" dirty="0">
                <a:solidFill>
                  <a:schemeClr val="tx1"/>
                </a:solidFill>
                <a:latin typeface="Arial" panose="020B0604020202020204" pitchFamily="34" charset="0"/>
                <a:ea typeface="Calibri"/>
                <a:cs typeface="Arial" panose="020B0604020202020204" pitchFamily="34" charset="0"/>
              </a:rPr>
              <a:t>and an extra</a:t>
            </a:r>
            <a:r>
              <a:rPr lang="en-GB" sz="1000" dirty="0">
                <a:solidFill>
                  <a:schemeClr val="tx1"/>
                </a:solidFill>
                <a:effectLst/>
                <a:latin typeface="Arial" panose="020B0604020202020204" pitchFamily="34" charset="0"/>
                <a:ea typeface="Calibri"/>
                <a:cs typeface="Arial" panose="020B0604020202020204" pitchFamily="34" charset="0"/>
              </a:rPr>
              <a:t> waste </a:t>
            </a:r>
            <a:r>
              <a:rPr lang="en-GB" sz="1000" dirty="0">
                <a:solidFill>
                  <a:schemeClr val="tx1"/>
                </a:solidFill>
                <a:latin typeface="Arial" panose="020B0604020202020204" pitchFamily="34" charset="0"/>
                <a:ea typeface="Calibri"/>
                <a:cs typeface="Arial" panose="020B0604020202020204" pitchFamily="34" charset="0"/>
              </a:rPr>
              <a:t>console installed to accommodate this increase. The bin area has also been reviewed and is clearly labelled with informative signs. Financial savings are estimated at approx. £700/year for waste disposal. </a:t>
            </a:r>
            <a:endParaRPr lang="en-GB" sz="100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000" dirty="0">
                <a:solidFill>
                  <a:schemeClr val="tx1"/>
                </a:solidFill>
                <a:latin typeface="Arial" panose="020B0604020202020204" pitchFamily="34" charset="0"/>
                <a:ea typeface="Calibri"/>
                <a:cs typeface="Arial" panose="020B0604020202020204" pitchFamily="34" charset="0"/>
              </a:rPr>
              <a:t>Calculated carbon footprint was previously 1200kg/</a:t>
            </a:r>
            <a:r>
              <a:rPr lang="en-GB" sz="1000" dirty="0">
                <a:solidFill>
                  <a:srgbClr val="1F1F1F"/>
                </a:solidFill>
                <a:latin typeface="Arial" panose="020B0604020202020204" pitchFamily="34" charset="0"/>
                <a:ea typeface="+mn-lt"/>
                <a:cs typeface="Arial" panose="020B0604020202020204" pitchFamily="34" charset="0"/>
              </a:rPr>
              <a:t>CO</a:t>
            </a:r>
            <a:r>
              <a:rPr lang="en-GB" sz="1000" baseline="-25000" dirty="0">
                <a:solidFill>
                  <a:srgbClr val="1F1F1F"/>
                </a:solidFill>
                <a:latin typeface="Arial" panose="020B0604020202020204" pitchFamily="34" charset="0"/>
                <a:ea typeface="+mn-lt"/>
                <a:cs typeface="Arial" panose="020B0604020202020204" pitchFamily="34" charset="0"/>
              </a:rPr>
              <a:t>2</a:t>
            </a:r>
            <a:r>
              <a:rPr lang="en-GB" sz="1000" dirty="0">
                <a:solidFill>
                  <a:srgbClr val="1F1F1F"/>
                </a:solidFill>
                <a:latin typeface="Arial" panose="020B0604020202020204" pitchFamily="34" charset="0"/>
                <a:ea typeface="+mn-lt"/>
                <a:cs typeface="Arial" panose="020B0604020202020204" pitchFamily="34" charset="0"/>
              </a:rPr>
              <a:t>e</a:t>
            </a:r>
            <a:r>
              <a:rPr lang="en-GB" sz="1000" dirty="0">
                <a:solidFill>
                  <a:schemeClr val="tx1"/>
                </a:solidFill>
                <a:latin typeface="Arial" panose="020B0604020202020204" pitchFamily="34" charset="0"/>
                <a:ea typeface="Calibri"/>
                <a:cs typeface="Arial" panose="020B0604020202020204" pitchFamily="34" charset="0"/>
              </a:rPr>
              <a:t> per annum, with the change to primarily recycling, this is now 400kg/</a:t>
            </a:r>
            <a:r>
              <a:rPr lang="en-GB" sz="1000" dirty="0">
                <a:solidFill>
                  <a:srgbClr val="1F1F1F"/>
                </a:solidFill>
                <a:latin typeface="Arial" panose="020B0604020202020204" pitchFamily="34" charset="0"/>
                <a:ea typeface="+mn-lt"/>
                <a:cs typeface="Arial" panose="020B0604020202020204" pitchFamily="34" charset="0"/>
              </a:rPr>
              <a:t>CO</a:t>
            </a:r>
            <a:r>
              <a:rPr lang="en-GB" sz="1000" baseline="-25000" dirty="0">
                <a:solidFill>
                  <a:srgbClr val="1F1F1F"/>
                </a:solidFill>
                <a:latin typeface="Arial" panose="020B0604020202020204" pitchFamily="34" charset="0"/>
                <a:ea typeface="+mn-lt"/>
                <a:cs typeface="Arial" panose="020B0604020202020204" pitchFamily="34" charset="0"/>
              </a:rPr>
              <a:t>2</a:t>
            </a:r>
            <a:r>
              <a:rPr lang="en-GB" sz="1000" dirty="0">
                <a:solidFill>
                  <a:srgbClr val="1F1F1F"/>
                </a:solidFill>
                <a:latin typeface="Arial" panose="020B0604020202020204" pitchFamily="34" charset="0"/>
                <a:ea typeface="+mn-lt"/>
                <a:cs typeface="Arial" panose="020B0604020202020204" pitchFamily="34" charset="0"/>
              </a:rPr>
              <a:t>e</a:t>
            </a:r>
            <a:r>
              <a:rPr lang="en-GB" sz="1000" dirty="0">
                <a:solidFill>
                  <a:schemeClr val="tx1"/>
                </a:solidFill>
                <a:latin typeface="Arial" panose="020B0604020202020204" pitchFamily="34" charset="0"/>
                <a:ea typeface="Calibri"/>
                <a:cs typeface="Arial" panose="020B0604020202020204" pitchFamily="34" charset="0"/>
              </a:rPr>
              <a:t> per annum. </a:t>
            </a:r>
          </a:p>
        </p:txBody>
      </p:sp>
      <p:sp>
        <p:nvSpPr>
          <p:cNvPr id="28" name="Rectangle: Rounded Corners 27">
            <a:extLst>
              <a:ext uri="{FF2B5EF4-FFF2-40B4-BE49-F238E27FC236}">
                <a16:creationId xmlns:a16="http://schemas.microsoft.com/office/drawing/2014/main" id="{FC8FD024-1EB0-7768-1A45-92BD1EE7122B}"/>
              </a:ext>
            </a:extLst>
          </p:cNvPr>
          <p:cNvSpPr/>
          <p:nvPr/>
        </p:nvSpPr>
        <p:spPr>
          <a:xfrm>
            <a:off x="165392" y="2437010"/>
            <a:ext cx="6527215" cy="788476"/>
          </a:xfrm>
          <a:prstGeom prst="roundRect">
            <a:avLst>
              <a:gd name="adj" fmla="val 9344"/>
            </a:avLst>
          </a:prstGeom>
          <a:solidFill>
            <a:schemeClr val="bg1"/>
          </a:solidFill>
          <a:ln w="38100">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spcAft>
                <a:spcPts val="600"/>
              </a:spcAft>
            </a:pPr>
            <a:r>
              <a:rPr lang="en-US"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Objective</a:t>
            </a:r>
            <a:endParaRPr lang="en-GB" sz="12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GB" sz="1050" dirty="0">
                <a:solidFill>
                  <a:srgbClr val="000000"/>
                </a:solidFill>
                <a:latin typeface="Arial"/>
                <a:ea typeface="Calibri"/>
                <a:cs typeface="Arial"/>
              </a:rPr>
              <a:t>Review the waste management in Specimen Reception at BRI pathology with the goal of reducing the amount of waste going into infectious waste stream and implementing recycling of sample bags and request forms.  </a:t>
            </a:r>
            <a:endParaRPr lang="en-GB" sz="1050" dirty="0">
              <a:effectLst/>
              <a:latin typeface="Arial"/>
              <a:ea typeface="Calibri"/>
              <a:cs typeface="Arial"/>
            </a:endParaRPr>
          </a:p>
        </p:txBody>
      </p:sp>
      <p:sp>
        <p:nvSpPr>
          <p:cNvPr id="61" name="Rectangle: Rounded Corners 60">
            <a:extLst>
              <a:ext uri="{FF2B5EF4-FFF2-40B4-BE49-F238E27FC236}">
                <a16:creationId xmlns:a16="http://schemas.microsoft.com/office/drawing/2014/main" id="{7AE5E68B-9C0A-10AD-9039-76C79FE788B6}"/>
              </a:ext>
            </a:extLst>
          </p:cNvPr>
          <p:cNvSpPr/>
          <p:nvPr/>
        </p:nvSpPr>
        <p:spPr>
          <a:xfrm>
            <a:off x="162271" y="8887378"/>
            <a:ext cx="3155293" cy="485491"/>
          </a:xfrm>
          <a:prstGeom prst="roundRect">
            <a:avLst>
              <a:gd name="adj" fmla="val 5749"/>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defTabSz="514356">
              <a:defRPr/>
            </a:pPr>
            <a:r>
              <a:rPr lang="en-GB" sz="800" b="1" dirty="0">
                <a:solidFill>
                  <a:schemeClr val="tx1"/>
                </a:solidFill>
                <a:latin typeface="Arial"/>
                <a:cs typeface="Arial"/>
              </a:rPr>
              <a:t>*Results calculated using Carbon Footprint calculator:</a:t>
            </a:r>
            <a:endParaRPr lang="en-GB" sz="800" dirty="0">
              <a:solidFill>
                <a:schemeClr val="tx1"/>
              </a:solidFill>
              <a:latin typeface="Calibri" panose="020F0502020204030204"/>
              <a:ea typeface="Calibri" panose="020F0502020204030204"/>
              <a:cs typeface="Calibri" panose="020F0502020204030204"/>
            </a:endParaRPr>
          </a:p>
          <a:p>
            <a:pPr algn="ctr" defTabSz="514356">
              <a:defRPr/>
            </a:pPr>
            <a:r>
              <a:rPr lang="en-GB" sz="800" b="1" dirty="0">
                <a:solidFill>
                  <a:schemeClr val="tx1"/>
                </a:solidFill>
                <a:latin typeface="Arial"/>
                <a:cs typeface="Arial"/>
              </a:rPr>
              <a:t> </a:t>
            </a:r>
            <a:r>
              <a:rPr lang="en-GB" sz="800" dirty="0">
                <a:solidFill>
                  <a:schemeClr val="tx1"/>
                </a:solidFill>
                <a:ea typeface="+mn-lt"/>
                <a:cs typeface="+mn-lt"/>
                <a:hlinkClick r:id="rId2">
                  <a:extLst>
                    <a:ext uri="{A12FA001-AC4F-418D-AE19-62706E023703}">
                      <ahyp:hlinkClr xmlns:ahyp="http://schemas.microsoft.com/office/drawing/2018/hyperlinkcolor" val="tx"/>
                    </a:ext>
                  </a:extLst>
                </a:hlinkClick>
              </a:rPr>
              <a:t>The carbon footprint of waste streams in a UK hospital - ScienceDirect</a:t>
            </a:r>
            <a:endParaRPr lang="en-GB" dirty="0">
              <a:solidFill>
                <a:schemeClr val="tx1"/>
              </a:solidFill>
              <a:ea typeface="Calibri"/>
              <a:cs typeface="Calibri"/>
            </a:endParaRPr>
          </a:p>
        </p:txBody>
      </p:sp>
      <p:sp>
        <p:nvSpPr>
          <p:cNvPr id="63" name="Rectangle: Rounded Corners 62">
            <a:extLst>
              <a:ext uri="{FF2B5EF4-FFF2-40B4-BE49-F238E27FC236}">
                <a16:creationId xmlns:a16="http://schemas.microsoft.com/office/drawing/2014/main" id="{470D918B-290F-95AD-FABF-A78C57B1B363}"/>
              </a:ext>
            </a:extLst>
          </p:cNvPr>
          <p:cNvSpPr/>
          <p:nvPr/>
        </p:nvSpPr>
        <p:spPr>
          <a:xfrm>
            <a:off x="3537313" y="8875929"/>
            <a:ext cx="3155293" cy="485491"/>
          </a:xfrm>
          <a:prstGeom prst="roundRect">
            <a:avLst>
              <a:gd name="adj" fmla="val 5749"/>
            </a:avLst>
          </a:prstGeom>
          <a:solidFill>
            <a:schemeClr val="accent6">
              <a:lumMod val="40000"/>
              <a:lumOff val="60000"/>
            </a:schemeClr>
          </a:solidFill>
          <a:ln>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514356">
              <a:defRPr/>
            </a:pPr>
            <a:r>
              <a:rPr lang="en-GB" sz="800" b="1" dirty="0">
                <a:solidFill>
                  <a:schemeClr val="tx1"/>
                </a:solidFill>
                <a:latin typeface="Arial" panose="020B0604020202020204" pitchFamily="34" charset="0"/>
              </a:rPr>
              <a:t>Project Team: Catherine Spence, Nick Veasey</a:t>
            </a:r>
          </a:p>
          <a:p>
            <a:pPr defTabSz="514356">
              <a:defRPr/>
            </a:pPr>
            <a:r>
              <a:rPr lang="en-GB" sz="800" b="1" dirty="0">
                <a:solidFill>
                  <a:schemeClr val="tx1"/>
                </a:solidFill>
                <a:latin typeface="Arial" panose="020B0604020202020204" pitchFamily="34" charset="0"/>
                <a:cs typeface="Arial" panose="020B0604020202020204" pitchFamily="34" charset="0"/>
              </a:rPr>
              <a:t>Date: July 2025</a:t>
            </a:r>
          </a:p>
          <a:p>
            <a:pPr defTabSz="514356">
              <a:defRPr/>
            </a:pPr>
            <a:r>
              <a:rPr lang="en-GB" sz="800" b="1" dirty="0">
                <a:solidFill>
                  <a:schemeClr val="tx1"/>
                </a:solidFill>
                <a:latin typeface="Arial" panose="020B0604020202020204" pitchFamily="34" charset="0"/>
                <a:cs typeface="Arial" panose="020B0604020202020204" pitchFamily="34" charset="0"/>
              </a:rPr>
              <a:t>Produced by: Project Team</a:t>
            </a:r>
          </a:p>
        </p:txBody>
      </p:sp>
      <p:pic>
        <p:nvPicPr>
          <p:cNvPr id="14" name="Picture 13" descr="A blue and white logo&#10;&#10;Description automatically generated">
            <a:extLst>
              <a:ext uri="{FF2B5EF4-FFF2-40B4-BE49-F238E27FC236}">
                <a16:creationId xmlns:a16="http://schemas.microsoft.com/office/drawing/2014/main" id="{926E8DC4-0740-563D-708C-73C6CB9A4AD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50000"/>
          <a:stretch/>
        </p:blipFill>
        <p:spPr>
          <a:xfrm>
            <a:off x="5462296" y="164974"/>
            <a:ext cx="1230312" cy="498548"/>
          </a:xfrm>
          <a:prstGeom prst="rect">
            <a:avLst/>
          </a:prstGeom>
        </p:spPr>
      </p:pic>
      <p:sp>
        <p:nvSpPr>
          <p:cNvPr id="26" name="Rectangle: Rounded Corners 25">
            <a:extLst>
              <a:ext uri="{FF2B5EF4-FFF2-40B4-BE49-F238E27FC236}">
                <a16:creationId xmlns:a16="http://schemas.microsoft.com/office/drawing/2014/main" id="{48BA1939-4FA7-EDF0-CA76-644C530AF58A}"/>
              </a:ext>
            </a:extLst>
          </p:cNvPr>
          <p:cNvSpPr/>
          <p:nvPr/>
        </p:nvSpPr>
        <p:spPr>
          <a:xfrm>
            <a:off x="165393" y="7819088"/>
            <a:ext cx="6527214" cy="908563"/>
          </a:xfrm>
          <a:prstGeom prst="roundRect">
            <a:avLst>
              <a:gd name="adj" fmla="val 13049"/>
            </a:avLst>
          </a:prstGeom>
          <a:solidFill>
            <a:schemeClr val="bg1"/>
          </a:solidFill>
          <a:ln w="38100">
            <a:solidFill>
              <a:schemeClr val="accent6">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spcAft>
                <a:spcPts val="600"/>
              </a:spcAft>
            </a:pPr>
            <a:r>
              <a:rPr lang="en-GB" sz="12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Next Steps / Conclusion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GB" sz="1050" dirty="0">
                <a:solidFill>
                  <a:schemeClr val="tx1"/>
                </a:solidFill>
                <a:effectLst/>
                <a:latin typeface="Arial" panose="020B0604020202020204" pitchFamily="34" charset="0"/>
                <a:ea typeface="Calibri"/>
                <a:cs typeface="Arial" panose="020B0604020202020204" pitchFamily="34" charset="0"/>
              </a:rPr>
              <a:t>Spot checks </a:t>
            </a:r>
            <a:r>
              <a:rPr lang="en-GB" sz="1050" dirty="0">
                <a:solidFill>
                  <a:schemeClr val="tx1"/>
                </a:solidFill>
                <a:latin typeface="Arial" panose="020B0604020202020204" pitchFamily="34" charset="0"/>
                <a:ea typeface="Calibri"/>
                <a:cs typeface="Arial" panose="020B0604020202020204" pitchFamily="34" charset="0"/>
              </a:rPr>
              <a:t>have been completed and continue over</a:t>
            </a:r>
            <a:r>
              <a:rPr lang="en-GB" sz="1050" dirty="0">
                <a:solidFill>
                  <a:schemeClr val="tx1"/>
                </a:solidFill>
                <a:effectLst/>
                <a:latin typeface="Arial" panose="020B0604020202020204" pitchFamily="34" charset="0"/>
                <a:ea typeface="Calibri"/>
                <a:cs typeface="Arial" panose="020B0604020202020204" pitchFamily="34" charset="0"/>
              </a:rPr>
              <a:t> the coming months to check we maintain our high level of compliance.</a:t>
            </a:r>
          </a:p>
          <a:p>
            <a:pPr>
              <a:lnSpc>
                <a:spcPct val="107000"/>
              </a:lnSpc>
              <a:spcAft>
                <a:spcPts val="800"/>
              </a:spcAft>
            </a:pPr>
            <a:r>
              <a:rPr lang="en-GB" sz="1050" dirty="0">
                <a:solidFill>
                  <a:schemeClr val="tx1"/>
                </a:solidFill>
                <a:latin typeface="Arial" panose="020B0604020202020204" pitchFamily="34" charset="0"/>
                <a:ea typeface="Calibri" panose="020F0502020204030204" pitchFamily="34" charset="0"/>
                <a:cs typeface="Arial" panose="020B0604020202020204" pitchFamily="34" charset="0"/>
              </a:rPr>
              <a:t>Continuing to branch out into other departments, starting with Blood Transfusion to do the same. </a:t>
            </a:r>
            <a:r>
              <a:rPr lang="en-GB" sz="105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p>
        </p:txBody>
      </p:sp>
      <p:sp>
        <p:nvSpPr>
          <p:cNvPr id="25" name="Rectangle: Rounded Corners 24">
            <a:extLst>
              <a:ext uri="{FF2B5EF4-FFF2-40B4-BE49-F238E27FC236}">
                <a16:creationId xmlns:a16="http://schemas.microsoft.com/office/drawing/2014/main" id="{B101CE8C-5F55-3E1B-6393-017BD2B08313}"/>
              </a:ext>
            </a:extLst>
          </p:cNvPr>
          <p:cNvSpPr/>
          <p:nvPr/>
        </p:nvSpPr>
        <p:spPr>
          <a:xfrm>
            <a:off x="165393" y="6374780"/>
            <a:ext cx="6527214" cy="1390851"/>
          </a:xfrm>
          <a:prstGeom prst="roundRect">
            <a:avLst>
              <a:gd name="adj" fmla="val 11012"/>
            </a:avLst>
          </a:prstGeom>
          <a:solidFill>
            <a:schemeClr val="bg1"/>
          </a:solidFill>
          <a:ln w="3810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a:lnSpc>
                <a:spcPct val="107000"/>
              </a:lnSpc>
              <a:spcAft>
                <a:spcPts val="600"/>
              </a:spcAft>
            </a:pPr>
            <a:r>
              <a:rPr lang="en-US" sz="1050" b="1" dirty="0">
                <a:solidFill>
                  <a:schemeClr val="tx1"/>
                </a:solidFill>
                <a:latin typeface="Arial"/>
                <a:ea typeface="Calibri"/>
                <a:cs typeface="Arial"/>
              </a:rPr>
              <a:t>Reduction in </a:t>
            </a:r>
          </a:p>
          <a:p>
            <a:pPr>
              <a:lnSpc>
                <a:spcPct val="107000"/>
              </a:lnSpc>
              <a:spcAft>
                <a:spcPts val="600"/>
              </a:spcAft>
            </a:pPr>
            <a:r>
              <a:rPr lang="en-US" sz="1050" b="1" dirty="0">
                <a:solidFill>
                  <a:schemeClr val="tx1"/>
                </a:solidFill>
                <a:latin typeface="Arial"/>
                <a:ea typeface="Calibri"/>
                <a:cs typeface="Arial"/>
              </a:rPr>
              <a:t>number of bins </a:t>
            </a:r>
          </a:p>
          <a:p>
            <a:pPr>
              <a:lnSpc>
                <a:spcPct val="107000"/>
              </a:lnSpc>
              <a:spcAft>
                <a:spcPts val="600"/>
              </a:spcAft>
            </a:pPr>
            <a:r>
              <a:rPr lang="en-US" sz="1050" b="1" dirty="0">
                <a:solidFill>
                  <a:schemeClr val="tx1"/>
                </a:solidFill>
                <a:latin typeface="Arial"/>
                <a:ea typeface="Calibri"/>
                <a:cs typeface="Arial"/>
              </a:rPr>
              <a:t>at workstations</a:t>
            </a:r>
            <a:endParaRPr lang="en-US" sz="1050" b="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600"/>
              </a:spcAft>
            </a:pPr>
            <a:endParaRPr lang="en-US" sz="1050"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600"/>
              </a:spcAft>
            </a:pPr>
            <a:r>
              <a:rPr lang="en-US" sz="1050" dirty="0">
                <a:solidFill>
                  <a:schemeClr val="tx1"/>
                </a:solidFill>
                <a:latin typeface="Arial"/>
                <a:ea typeface="Calibri"/>
                <a:cs typeface="Arial"/>
              </a:rPr>
              <a:t>  </a:t>
            </a:r>
            <a:r>
              <a:rPr lang="en-US" sz="1050" i="1">
                <a:solidFill>
                  <a:schemeClr val="tx1"/>
                </a:solidFill>
                <a:latin typeface="Arial"/>
                <a:ea typeface="Calibri"/>
                <a:cs typeface="Arial"/>
              </a:rPr>
              <a:t>Pre-change</a:t>
            </a:r>
            <a:r>
              <a:rPr lang="en-US" sz="1050">
                <a:solidFill>
                  <a:schemeClr val="tx1"/>
                </a:solidFill>
                <a:latin typeface="Arial"/>
                <a:ea typeface="Calibri"/>
                <a:cs typeface="Arial"/>
              </a:rPr>
              <a:t>            </a:t>
            </a:r>
            <a:r>
              <a:rPr lang="en-US" sz="1050" i="1">
                <a:solidFill>
                  <a:schemeClr val="tx1"/>
                </a:solidFill>
                <a:latin typeface="Arial"/>
                <a:ea typeface="Calibri"/>
                <a:cs typeface="Arial"/>
              </a:rPr>
              <a:t>Post-change</a:t>
            </a:r>
            <a:endParaRPr lang="en-US" sz="1050" i="1" dirty="0">
              <a:solidFill>
                <a:schemeClr val="tx1"/>
              </a:solidFill>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600"/>
              </a:spcAft>
            </a:pPr>
            <a:endParaRPr lang="en-US" sz="105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3" name="Rectangle: Rounded Corners 2">
            <a:extLst>
              <a:ext uri="{FF2B5EF4-FFF2-40B4-BE49-F238E27FC236}">
                <a16:creationId xmlns:a16="http://schemas.microsoft.com/office/drawing/2014/main" id="{82466351-EA90-F36D-54E3-4C9BFDB86B7D}"/>
              </a:ext>
            </a:extLst>
          </p:cNvPr>
          <p:cNvSpPr/>
          <p:nvPr/>
        </p:nvSpPr>
        <p:spPr>
          <a:xfrm>
            <a:off x="0" y="9505950"/>
            <a:ext cx="6864331" cy="314325"/>
          </a:xfrm>
          <a:prstGeom prst="roundRect">
            <a:avLst>
              <a:gd name="adj" fmla="val 0"/>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6">
              <a:defRPr/>
            </a:pPr>
            <a:r>
              <a:rPr lang="en-GB" sz="800" b="1" dirty="0">
                <a:solidFill>
                  <a:schemeClr val="bg1"/>
                </a:solidFill>
                <a:latin typeface="Arial" panose="020B0604020202020204" pitchFamily="34" charset="0"/>
              </a:rPr>
              <a:t>Find our pathology sustainability case studies on the </a:t>
            </a:r>
            <a:r>
              <a:rPr lang="en-GB" sz="800" b="1" dirty="0">
                <a:solidFill>
                  <a:schemeClr val="tx1"/>
                </a:solidFill>
                <a:latin typeface="Arial" panose="020B0604020202020204" pitchFamily="34" charset="0"/>
                <a:hlinkClick r:id="rId4"/>
              </a:rPr>
              <a:t>West of England Pathology Network </a:t>
            </a:r>
            <a:r>
              <a:rPr lang="en-GB" sz="800" b="1" dirty="0">
                <a:solidFill>
                  <a:schemeClr val="tx1"/>
                </a:solidFill>
                <a:latin typeface="Arial" panose="020B0604020202020204" pitchFamily="34" charset="0"/>
              </a:rPr>
              <a:t>Futures site</a:t>
            </a:r>
            <a:endParaRPr lang="en-GB" sz="800" b="1" dirty="0">
              <a:solidFill>
                <a:srgbClr val="0070C0"/>
              </a:solidFill>
              <a:latin typeface="Arial" panose="020B0604020202020204" pitchFamily="34" charset="0"/>
            </a:endParaRPr>
          </a:p>
        </p:txBody>
      </p:sp>
      <p:sp>
        <p:nvSpPr>
          <p:cNvPr id="10" name="Rectangle: Rounded Corners 9">
            <a:extLst>
              <a:ext uri="{FF2B5EF4-FFF2-40B4-BE49-F238E27FC236}">
                <a16:creationId xmlns:a16="http://schemas.microsoft.com/office/drawing/2014/main" id="{01DDC793-36E2-B8DF-9E69-7B9E8E18721A}"/>
              </a:ext>
            </a:extLst>
          </p:cNvPr>
          <p:cNvSpPr/>
          <p:nvPr/>
        </p:nvSpPr>
        <p:spPr>
          <a:xfrm>
            <a:off x="165393" y="3280723"/>
            <a:ext cx="3257276" cy="3020344"/>
          </a:xfrm>
          <a:prstGeom prst="roundRect">
            <a:avLst>
              <a:gd name="adj" fmla="val 8046"/>
            </a:avLst>
          </a:prstGeom>
          <a:solidFill>
            <a:schemeClr val="bg1"/>
          </a:solidFill>
          <a:ln w="38100">
            <a:solidFill>
              <a:srgbClr val="00B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nSpc>
                <a:spcPct val="107000"/>
              </a:lnSpc>
              <a:spcAft>
                <a:spcPts val="600"/>
              </a:spcAft>
            </a:pPr>
            <a:r>
              <a:rPr lang="en-US" sz="1000" b="1" dirty="0">
                <a:solidFill>
                  <a:schemeClr val="tx1"/>
                </a:solidFill>
                <a:latin typeface="Arial" panose="020B0604020202020204" pitchFamily="34" charset="0"/>
                <a:ea typeface="Calibri"/>
                <a:cs typeface="Arial" panose="020B0604020202020204" pitchFamily="34" charset="0"/>
              </a:rPr>
              <a:t>Method</a:t>
            </a:r>
            <a:endParaRPr lang="en-US" sz="1000" b="1" dirty="0">
              <a:solidFill>
                <a:schemeClr val="tx1"/>
              </a:solidFill>
              <a:effectLst/>
              <a:latin typeface="Arial" panose="020B0604020202020204" pitchFamily="34" charset="0"/>
              <a:ea typeface="Calibri"/>
              <a:cs typeface="Arial" panose="020B0604020202020204" pitchFamily="34" charset="0"/>
            </a:endParaRPr>
          </a:p>
          <a:p>
            <a:pPr algn="just">
              <a:lnSpc>
                <a:spcPct val="107000"/>
              </a:lnSpc>
              <a:spcAft>
                <a:spcPts val="800"/>
              </a:spcAft>
            </a:pPr>
            <a:r>
              <a:rPr lang="en-GB" sz="1000" dirty="0">
                <a:solidFill>
                  <a:schemeClr val="tx1"/>
                </a:solidFill>
                <a:latin typeface="Arial" panose="020B0604020202020204" pitchFamily="34" charset="0"/>
                <a:ea typeface="Calibri"/>
                <a:cs typeface="Arial" panose="020B0604020202020204" pitchFamily="34" charset="0"/>
              </a:rPr>
              <a:t>An initial waste audit found an excessive number of bins and little choice of waste stream. The bins at workstations contained a mix of patient request forms, sample bags, labels &amp; gloves. An opportunity to divert most of the waste into dry-mixed recycling was identified. All stakeholders were engaged – IPC, trust waste management, H&amp;S, specimen reception staff team, facilities staff. A risk assessment was drawn up. Average daily weight of workstation bins totalled 6kg pre-change.</a:t>
            </a:r>
            <a:endParaRPr lang="en-GB" dirty="0">
              <a:solidFill>
                <a:schemeClr val="tx1"/>
              </a:solidFill>
              <a:latin typeface="Arial" panose="020B0604020202020204" pitchFamily="34" charset="0"/>
              <a:ea typeface="Calibri"/>
              <a:cs typeface="Arial" panose="020B0604020202020204" pitchFamily="34" charset="0"/>
            </a:endParaRPr>
          </a:p>
          <a:p>
            <a:pPr algn="just">
              <a:lnSpc>
                <a:spcPct val="107000"/>
              </a:lnSpc>
              <a:spcAft>
                <a:spcPts val="800"/>
              </a:spcAft>
            </a:pPr>
            <a:r>
              <a:rPr lang="en-GB" sz="1000" dirty="0">
                <a:solidFill>
                  <a:schemeClr val="tx1"/>
                </a:solidFill>
                <a:latin typeface="Arial" panose="020B0604020202020204" pitchFamily="34" charset="0"/>
                <a:ea typeface="Calibri"/>
                <a:cs typeface="Arial" panose="020B0604020202020204" pitchFamily="34" charset="0"/>
              </a:rPr>
              <a:t>Change implemented – reduced number of bins at workstations from 11 to 6 and set up bin area. Removed infectious waste bags and replaced with recycling bags.  Bins were weighed and visually checked daily for one month to monitor compliance.</a:t>
            </a:r>
          </a:p>
        </p:txBody>
      </p:sp>
      <p:pic>
        <p:nvPicPr>
          <p:cNvPr id="2" name="Picture 1" descr="A pie chart with different colored sections&#10;&#10;AI-generated content may be incorrect.">
            <a:extLst>
              <a:ext uri="{FF2B5EF4-FFF2-40B4-BE49-F238E27FC236}">
                <a16:creationId xmlns:a16="http://schemas.microsoft.com/office/drawing/2014/main" id="{5AEC16FE-2A94-804B-F1F1-427EC6C0B8F3}"/>
              </a:ext>
            </a:extLst>
          </p:cNvPr>
          <p:cNvPicPr>
            <a:picLocks noChangeAspect="1"/>
          </p:cNvPicPr>
          <p:nvPr/>
        </p:nvPicPr>
        <p:blipFill>
          <a:blip r:embed="rId5"/>
          <a:stretch>
            <a:fillRect/>
          </a:stretch>
        </p:blipFill>
        <p:spPr>
          <a:xfrm>
            <a:off x="4051769" y="6431008"/>
            <a:ext cx="998257" cy="1284494"/>
          </a:xfrm>
          <a:prstGeom prst="rect">
            <a:avLst/>
          </a:prstGeom>
        </p:spPr>
      </p:pic>
      <p:pic>
        <p:nvPicPr>
          <p:cNvPr id="11" name="Picture 10" descr="A pie chart with a few different colored parts&#10;&#10;AI-generated content may be incorrect.">
            <a:extLst>
              <a:ext uri="{FF2B5EF4-FFF2-40B4-BE49-F238E27FC236}">
                <a16:creationId xmlns:a16="http://schemas.microsoft.com/office/drawing/2014/main" id="{4F7B59E3-F537-D60D-7F87-7B178BBAE3C2}"/>
              </a:ext>
            </a:extLst>
          </p:cNvPr>
          <p:cNvPicPr>
            <a:picLocks noChangeAspect="1"/>
          </p:cNvPicPr>
          <p:nvPr/>
        </p:nvPicPr>
        <p:blipFill>
          <a:blip r:embed="rId6"/>
          <a:stretch>
            <a:fillRect/>
          </a:stretch>
        </p:blipFill>
        <p:spPr>
          <a:xfrm>
            <a:off x="5328389" y="6417651"/>
            <a:ext cx="966149" cy="1303543"/>
          </a:xfrm>
          <a:prstGeom prst="rect">
            <a:avLst/>
          </a:prstGeom>
        </p:spPr>
      </p:pic>
      <p:pic>
        <p:nvPicPr>
          <p:cNvPr id="13" name="Picture 12" descr="An orange and black sign&#10;&#10;AI-generated content may be incorrect.">
            <a:extLst>
              <a:ext uri="{FF2B5EF4-FFF2-40B4-BE49-F238E27FC236}">
                <a16:creationId xmlns:a16="http://schemas.microsoft.com/office/drawing/2014/main" id="{FA8BFA20-9BA3-3795-EA62-F7E8DA84D46A}"/>
              </a:ext>
            </a:extLst>
          </p:cNvPr>
          <p:cNvPicPr>
            <a:picLocks noChangeAspect="1"/>
          </p:cNvPicPr>
          <p:nvPr/>
        </p:nvPicPr>
        <p:blipFill>
          <a:blip r:embed="rId7"/>
          <a:stretch>
            <a:fillRect/>
          </a:stretch>
        </p:blipFill>
        <p:spPr>
          <a:xfrm>
            <a:off x="1346470" y="6528963"/>
            <a:ext cx="721167" cy="1068532"/>
          </a:xfrm>
          <a:prstGeom prst="rect">
            <a:avLst/>
          </a:prstGeom>
        </p:spPr>
      </p:pic>
      <p:pic>
        <p:nvPicPr>
          <p:cNvPr id="15" name="Picture 14">
            <a:extLst>
              <a:ext uri="{FF2B5EF4-FFF2-40B4-BE49-F238E27FC236}">
                <a16:creationId xmlns:a16="http://schemas.microsoft.com/office/drawing/2014/main" id="{54BFBBAB-82A8-0BCF-828B-C17E1AE11534}"/>
              </a:ext>
            </a:extLst>
          </p:cNvPr>
          <p:cNvPicPr>
            <a:picLocks noChangeAspect="1"/>
          </p:cNvPicPr>
          <p:nvPr/>
        </p:nvPicPr>
        <p:blipFill>
          <a:blip r:embed="rId8"/>
          <a:stretch>
            <a:fillRect/>
          </a:stretch>
        </p:blipFill>
        <p:spPr>
          <a:xfrm>
            <a:off x="2071303" y="6894759"/>
            <a:ext cx="638891" cy="702237"/>
          </a:xfrm>
          <a:prstGeom prst="rect">
            <a:avLst/>
          </a:prstGeom>
        </p:spPr>
      </p:pic>
      <p:sp>
        <p:nvSpPr>
          <p:cNvPr id="16" name="TextBox 15">
            <a:extLst>
              <a:ext uri="{FF2B5EF4-FFF2-40B4-BE49-F238E27FC236}">
                <a16:creationId xmlns:a16="http://schemas.microsoft.com/office/drawing/2014/main" id="{A50C7F8F-EFC6-DE79-45CD-B617B60E351A}"/>
              </a:ext>
            </a:extLst>
          </p:cNvPr>
          <p:cNvSpPr txBox="1"/>
          <p:nvPr/>
        </p:nvSpPr>
        <p:spPr>
          <a:xfrm>
            <a:off x="1318827" y="6555672"/>
            <a:ext cx="77645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libri"/>
                <a:cs typeface="Calibri"/>
              </a:rPr>
              <a:t>11</a:t>
            </a:r>
          </a:p>
          <a:p>
            <a:pPr algn="ctr"/>
            <a:r>
              <a:rPr lang="en-US" sz="1000" dirty="0">
                <a:cs typeface="Calibri"/>
              </a:rPr>
              <a:t>infectious</a:t>
            </a:r>
            <a:endParaRPr lang="en-US" sz="1000" dirty="0"/>
          </a:p>
        </p:txBody>
      </p:sp>
      <p:sp>
        <p:nvSpPr>
          <p:cNvPr id="17" name="TextBox 16">
            <a:extLst>
              <a:ext uri="{FF2B5EF4-FFF2-40B4-BE49-F238E27FC236}">
                <a16:creationId xmlns:a16="http://schemas.microsoft.com/office/drawing/2014/main" id="{3FBF9F4E-8A02-29A7-D6BF-91998772CFBC}"/>
              </a:ext>
            </a:extLst>
          </p:cNvPr>
          <p:cNvSpPr txBox="1"/>
          <p:nvPr/>
        </p:nvSpPr>
        <p:spPr>
          <a:xfrm>
            <a:off x="2002522" y="6861452"/>
            <a:ext cx="776452"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ea typeface="Calibri"/>
                <a:cs typeface="Calibri"/>
              </a:rPr>
              <a:t>6</a:t>
            </a:r>
          </a:p>
          <a:p>
            <a:pPr algn="ctr"/>
            <a:r>
              <a:rPr lang="en-US" sz="1000" dirty="0"/>
              <a:t>recycling</a:t>
            </a:r>
          </a:p>
        </p:txBody>
      </p:sp>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3dedaac-069d-41b5-99b6-d4e0a4afacbb">
      <Terms xmlns="http://schemas.microsoft.com/office/infopath/2007/PartnerControls"/>
    </lcf76f155ced4ddcb4097134ff3c332f>
    <TaxCatchAll xmlns="4a33abfd-b440-44a6-8a1c-e36f0b97526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F0AE437847188448CE281FCD22454E0" ma:contentTypeVersion="17" ma:contentTypeDescription="Create a new document." ma:contentTypeScope="" ma:versionID="84fae19bde40b673a55322ae30be11b2">
  <xsd:schema xmlns:xsd="http://www.w3.org/2001/XMLSchema" xmlns:xs="http://www.w3.org/2001/XMLSchema" xmlns:p="http://schemas.microsoft.com/office/2006/metadata/properties" xmlns:ns2="53dedaac-069d-41b5-99b6-d4e0a4afacbb" xmlns:ns3="4a33abfd-b440-44a6-8a1c-e36f0b97526e" targetNamespace="http://schemas.microsoft.com/office/2006/metadata/properties" ma:root="true" ma:fieldsID="f29db34a9873e944dcfff8808a6e880f" ns2:_="" ns3:_="">
    <xsd:import namespace="53dedaac-069d-41b5-99b6-d4e0a4afacbb"/>
    <xsd:import namespace="4a33abfd-b440-44a6-8a1c-e36f0b97526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dedaac-069d-41b5-99b6-d4e0a4afac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c45826a-f96a-479d-b99d-67de9b08c4d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a33abfd-b440-44a6-8a1c-e36f0b97526e"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e8636e2e-bed4-46a5-96b1-1e154f651624}" ma:internalName="TaxCatchAll" ma:showField="CatchAllData" ma:web="4a33abfd-b440-44a6-8a1c-e36f0b9752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23B059-5BB9-4D38-A890-E3E95B7B0980}">
  <ds:schemaRefs>
    <ds:schemaRef ds:uri="http://schemas.microsoft.com/sharepoint/v3"/>
    <ds:schemaRef ds:uri="http://schemas.microsoft.com/office/infopath/2007/PartnerControls"/>
    <ds:schemaRef ds:uri="http://schemas.openxmlformats.org/package/2006/metadata/core-properties"/>
    <ds:schemaRef ds:uri="a909cabd-1bdc-40e1-8c11-8e584d807db3"/>
    <ds:schemaRef ds:uri="http://purl.org/dc/elements/1.1/"/>
    <ds:schemaRef ds:uri="7757920b-b8a1-426e-a0eb-b8ccb2261e72"/>
    <ds:schemaRef ds:uri="http://purl.org/dc/terms/"/>
    <ds:schemaRef ds:uri="cccaf3ac-2de9-44d4-aa31-54302fceb5f7"/>
    <ds:schemaRef ds:uri="http://purl.org/dc/dcmitype/"/>
    <ds:schemaRef ds:uri="http://schemas.microsoft.com/office/2006/documentManagement/types"/>
    <ds:schemaRef ds:uri="a7846ebf-5f6a-41d3-8e0b-68e554672c48"/>
    <ds:schemaRef ds:uri="http://schemas.microsoft.com/office/2006/metadata/properties"/>
    <ds:schemaRef ds:uri="http://www.w3.org/XML/1998/namespace"/>
    <ds:schemaRef ds:uri="53dedaac-069d-41b5-99b6-d4e0a4afacbb"/>
    <ds:schemaRef ds:uri="4a33abfd-b440-44a6-8a1c-e36f0b97526e"/>
  </ds:schemaRefs>
</ds:datastoreItem>
</file>

<file path=customXml/itemProps2.xml><?xml version="1.0" encoding="utf-8"?>
<ds:datastoreItem xmlns:ds="http://schemas.openxmlformats.org/officeDocument/2006/customXml" ds:itemID="{CF0712D7-8CED-46DE-8395-BC1C485A535F}">
  <ds:schemaRefs>
    <ds:schemaRef ds:uri="http://schemas.microsoft.com/sharepoint/v3/contenttype/forms"/>
  </ds:schemaRefs>
</ds:datastoreItem>
</file>

<file path=customXml/itemProps3.xml><?xml version="1.0" encoding="utf-8"?>
<ds:datastoreItem xmlns:ds="http://schemas.openxmlformats.org/officeDocument/2006/customXml" ds:itemID="{A71FBF2A-AF66-4474-B0A9-3DF8788DBD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3dedaac-069d-41b5-99b6-d4e0a4afacbb"/>
    <ds:schemaRef ds:uri="4a33abfd-b440-44a6-8a1c-e36f0b9752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1064</TotalTime>
  <Words>437</Words>
  <Application>Microsoft Office PowerPoint</Application>
  <PresentationFormat>A4 Paper (210x297 mm)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Spence, Catherine</dc:creator>
  <cp:lastModifiedBy>Catherine Munro</cp:lastModifiedBy>
  <cp:revision>393</cp:revision>
  <dcterms:created xsi:type="dcterms:W3CDTF">2023-09-26T16:03:05Z</dcterms:created>
  <dcterms:modified xsi:type="dcterms:W3CDTF">2025-08-27T10:35:33Z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0x0101009F0AE437847188448CE281FCD22454E0</vt:lpwstr>
  </property>
  <property fmtid="{D5CDD505-2E9C-101B-9397-08002B2CF9AE}" pid="3" name="MediaServiceImageTags">
    <vt:lpwstr/>
  </property>
</Properties>
</file>