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8" r:id="rId2"/>
    <p:sldId id="259" r:id="rId3"/>
    <p:sldId id="261" r:id="rId4"/>
    <p:sldId id="271" r:id="rId5"/>
    <p:sldId id="260" r:id="rId6"/>
    <p:sldId id="273" r:id="rId7"/>
    <p:sldId id="272" r:id="rId8"/>
    <p:sldId id="269" r:id="rId9"/>
    <p:sldId id="264" r:id="rId10"/>
    <p:sldId id="266" r:id="rId11"/>
    <p:sldId id="267"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333"/>
    <a:srgbClr val="C5FF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9656" autoAdjust="0"/>
  </p:normalViewPr>
  <p:slideViewPr>
    <p:cSldViewPr snapToGrid="0">
      <p:cViewPr varScale="1">
        <p:scale>
          <a:sx n="79" d="100"/>
          <a:sy n="79" d="100"/>
        </p:scale>
        <p:origin x="1830"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2F46EF-24C0-4B64-8419-84AC5236D04C}"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DE818B9C-6C56-472C-BC45-6D09178FE0F7}">
      <dgm:prSet phldrT="[Text]" custT="1"/>
      <dgm:spPr>
        <a:solidFill>
          <a:srgbClr val="FF0000"/>
        </a:solidFill>
      </dgm:spPr>
      <dgm:t>
        <a:bodyPr/>
        <a:lstStyle/>
        <a:p>
          <a:r>
            <a:rPr lang="en-US" sz="1200" dirty="0">
              <a:solidFill>
                <a:schemeClr val="tx1"/>
              </a:solidFill>
            </a:rPr>
            <a:t>Time: nurses time, administration time, unpacking</a:t>
          </a:r>
        </a:p>
      </dgm:t>
    </dgm:pt>
    <dgm:pt modelId="{4D8E6925-C4A1-475B-A8F0-C304BD84BBF7}" type="parTrans" cxnId="{F1303CDD-5329-4848-94CF-42EC36F47723}">
      <dgm:prSet/>
      <dgm:spPr/>
      <dgm:t>
        <a:bodyPr/>
        <a:lstStyle/>
        <a:p>
          <a:endParaRPr lang="en-US"/>
        </a:p>
      </dgm:t>
    </dgm:pt>
    <dgm:pt modelId="{42C9BADD-1556-4054-8100-C45D8592FFC2}" type="sibTrans" cxnId="{F1303CDD-5329-4848-94CF-42EC36F47723}">
      <dgm:prSet/>
      <dgm:spPr/>
      <dgm:t>
        <a:bodyPr/>
        <a:lstStyle/>
        <a:p>
          <a:endParaRPr lang="en-US"/>
        </a:p>
      </dgm:t>
    </dgm:pt>
    <dgm:pt modelId="{4D9BF5F7-833E-48D3-8764-59D5B1ABF954}">
      <dgm:prSet phldrT="[Text]" custT="1"/>
      <dgm:spPr>
        <a:solidFill>
          <a:schemeClr val="bg1">
            <a:lumMod val="75000"/>
          </a:schemeClr>
        </a:solidFill>
      </dgm:spPr>
      <dgm:t>
        <a:bodyPr/>
        <a:lstStyle/>
        <a:p>
          <a:r>
            <a:rPr lang="en-US" sz="1200" dirty="0">
              <a:solidFill>
                <a:schemeClr val="tx1"/>
              </a:solidFill>
            </a:rPr>
            <a:t>Processing: over processing (pouring water, cups)</a:t>
          </a:r>
        </a:p>
      </dgm:t>
    </dgm:pt>
    <dgm:pt modelId="{C5B0ACAD-201E-42BE-AEC9-A3F744048656}" type="parTrans" cxnId="{E355E0D0-FC7A-4FDE-A16C-A1E618CB8AC7}">
      <dgm:prSet/>
      <dgm:spPr/>
      <dgm:t>
        <a:bodyPr/>
        <a:lstStyle/>
        <a:p>
          <a:endParaRPr lang="en-US"/>
        </a:p>
      </dgm:t>
    </dgm:pt>
    <dgm:pt modelId="{BDF3BBEE-B4B9-45A4-9C0A-FF0A65F8691D}" type="sibTrans" cxnId="{E355E0D0-FC7A-4FDE-A16C-A1E618CB8AC7}">
      <dgm:prSet/>
      <dgm:spPr/>
      <dgm:t>
        <a:bodyPr/>
        <a:lstStyle/>
        <a:p>
          <a:endParaRPr lang="en-US"/>
        </a:p>
      </dgm:t>
    </dgm:pt>
    <dgm:pt modelId="{A148CCA8-0A39-48D0-BCBD-5C50193FBCA1}">
      <dgm:prSet phldrT="[Text]" custT="1"/>
      <dgm:spPr>
        <a:solidFill>
          <a:schemeClr val="accent2">
            <a:lumMod val="60000"/>
            <a:lumOff val="40000"/>
          </a:schemeClr>
        </a:solidFill>
      </dgm:spPr>
      <dgm:t>
        <a:bodyPr/>
        <a:lstStyle/>
        <a:p>
          <a:r>
            <a:rPr lang="en-US" sz="1200" dirty="0">
              <a:solidFill>
                <a:schemeClr val="tx1"/>
              </a:solidFill>
            </a:rPr>
            <a:t>Motion: staff walking distance </a:t>
          </a:r>
        </a:p>
      </dgm:t>
    </dgm:pt>
    <dgm:pt modelId="{C4E932D1-9D64-4EB9-9444-C69A8136240E}" type="parTrans" cxnId="{A9C71895-BC63-4009-8880-AD45D2DC79E2}">
      <dgm:prSet/>
      <dgm:spPr/>
      <dgm:t>
        <a:bodyPr/>
        <a:lstStyle/>
        <a:p>
          <a:endParaRPr lang="en-US"/>
        </a:p>
      </dgm:t>
    </dgm:pt>
    <dgm:pt modelId="{A4F422C3-43A0-4A6C-8184-3E48A73AE385}" type="sibTrans" cxnId="{A9C71895-BC63-4009-8880-AD45D2DC79E2}">
      <dgm:prSet/>
      <dgm:spPr/>
      <dgm:t>
        <a:bodyPr/>
        <a:lstStyle/>
        <a:p>
          <a:endParaRPr lang="en-US"/>
        </a:p>
      </dgm:t>
    </dgm:pt>
    <dgm:pt modelId="{9147BFBE-74D4-475D-87AC-5BCC8E4512AB}">
      <dgm:prSet phldrT="[Text]" custT="1"/>
      <dgm:spPr>
        <a:solidFill>
          <a:schemeClr val="accent1">
            <a:lumMod val="75000"/>
          </a:schemeClr>
        </a:solidFill>
      </dgm:spPr>
      <dgm:t>
        <a:bodyPr/>
        <a:lstStyle/>
        <a:p>
          <a:r>
            <a:rPr lang="en-US" sz="1200" dirty="0">
              <a:solidFill>
                <a:schemeClr val="tx1"/>
              </a:solidFill>
            </a:rPr>
            <a:t>Over production: extra cup, staff walking, extra water</a:t>
          </a:r>
        </a:p>
      </dgm:t>
    </dgm:pt>
    <dgm:pt modelId="{49C4A898-D264-4F13-9C2D-DBA568C0635A}" type="parTrans" cxnId="{77096708-42E3-4D17-A69E-043531F2B20C}">
      <dgm:prSet/>
      <dgm:spPr/>
      <dgm:t>
        <a:bodyPr/>
        <a:lstStyle/>
        <a:p>
          <a:endParaRPr lang="en-US"/>
        </a:p>
      </dgm:t>
    </dgm:pt>
    <dgm:pt modelId="{A1A9FDC3-6AFF-49FC-B9C5-27774B7B0241}" type="sibTrans" cxnId="{77096708-42E3-4D17-A69E-043531F2B20C}">
      <dgm:prSet/>
      <dgm:spPr/>
      <dgm:t>
        <a:bodyPr/>
        <a:lstStyle/>
        <a:p>
          <a:endParaRPr lang="en-US"/>
        </a:p>
      </dgm:t>
    </dgm:pt>
    <dgm:pt modelId="{EA2C02D4-1687-42D3-88AE-9A9C27EC6186}">
      <dgm:prSet phldrT="[Text]" custT="1"/>
      <dgm:spPr>
        <a:solidFill>
          <a:schemeClr val="accent4">
            <a:lumMod val="40000"/>
            <a:lumOff val="60000"/>
          </a:schemeClr>
        </a:solidFill>
      </dgm:spPr>
      <dgm:t>
        <a:bodyPr/>
        <a:lstStyle/>
        <a:p>
          <a:r>
            <a:rPr lang="en-US" sz="1200" dirty="0">
              <a:solidFill>
                <a:schemeClr val="tx1"/>
              </a:solidFill>
            </a:rPr>
            <a:t>Inventory: material waste, A/C energy, cups on shelf, water </a:t>
          </a:r>
        </a:p>
      </dgm:t>
    </dgm:pt>
    <dgm:pt modelId="{DE680265-2B36-4857-BA2A-51EEFE672C47}" type="parTrans" cxnId="{8320DAC8-2C5D-42CE-99E9-10FDBB75C45D}">
      <dgm:prSet/>
      <dgm:spPr/>
      <dgm:t>
        <a:bodyPr/>
        <a:lstStyle/>
        <a:p>
          <a:endParaRPr lang="en-US"/>
        </a:p>
      </dgm:t>
    </dgm:pt>
    <dgm:pt modelId="{0824B203-9D1B-4612-9973-881142BBEE63}" type="sibTrans" cxnId="{8320DAC8-2C5D-42CE-99E9-10FDBB75C45D}">
      <dgm:prSet/>
      <dgm:spPr/>
      <dgm:t>
        <a:bodyPr/>
        <a:lstStyle/>
        <a:p>
          <a:endParaRPr lang="en-US"/>
        </a:p>
      </dgm:t>
    </dgm:pt>
    <dgm:pt modelId="{73AD87C4-4BD7-4143-A9F1-A34BA2CDD94E}">
      <dgm:prSet phldrT="[Text]" custT="1"/>
      <dgm:spPr>
        <a:solidFill>
          <a:schemeClr val="accent6">
            <a:lumMod val="75000"/>
          </a:schemeClr>
        </a:solidFill>
      </dgm:spPr>
      <dgm:t>
        <a:bodyPr/>
        <a:lstStyle/>
        <a:p>
          <a:r>
            <a:rPr lang="en-US" sz="1200" dirty="0">
              <a:solidFill>
                <a:schemeClr val="tx1"/>
              </a:solidFill>
            </a:rPr>
            <a:t>Defects: temperature in clinical room - SU too cold</a:t>
          </a:r>
        </a:p>
      </dgm:t>
    </dgm:pt>
    <dgm:pt modelId="{60707D25-A7E2-4661-8186-FFEFF5871444}" type="parTrans" cxnId="{95F01291-CC70-43D5-98F1-4E8A3D79989F}">
      <dgm:prSet/>
      <dgm:spPr/>
      <dgm:t>
        <a:bodyPr/>
        <a:lstStyle/>
        <a:p>
          <a:endParaRPr lang="en-US"/>
        </a:p>
      </dgm:t>
    </dgm:pt>
    <dgm:pt modelId="{973B0698-E1D0-418E-85C3-D989A914EAA3}" type="sibTrans" cxnId="{95F01291-CC70-43D5-98F1-4E8A3D79989F}">
      <dgm:prSet/>
      <dgm:spPr/>
      <dgm:t>
        <a:bodyPr/>
        <a:lstStyle/>
        <a:p>
          <a:endParaRPr lang="en-US"/>
        </a:p>
      </dgm:t>
    </dgm:pt>
    <dgm:pt modelId="{350E29CF-E6FA-427E-A78E-68D3F35F87A9}">
      <dgm:prSet phldrT="[Text]" custT="1"/>
      <dgm:spPr>
        <a:solidFill>
          <a:srgbClr val="D25EAE"/>
        </a:solidFill>
      </dgm:spPr>
      <dgm:t>
        <a:bodyPr/>
        <a:lstStyle/>
        <a:p>
          <a:r>
            <a:rPr lang="en-US" sz="1200" dirty="0">
              <a:solidFill>
                <a:schemeClr val="tx1"/>
              </a:solidFill>
            </a:rPr>
            <a:t>Underutilized talent: no value added activities</a:t>
          </a:r>
        </a:p>
      </dgm:t>
    </dgm:pt>
    <dgm:pt modelId="{1B99100C-942B-4A87-BB72-D94C75D51CB0}" type="parTrans" cxnId="{04268035-C32E-42A7-A4C8-120C36E04005}">
      <dgm:prSet/>
      <dgm:spPr/>
      <dgm:t>
        <a:bodyPr/>
        <a:lstStyle/>
        <a:p>
          <a:endParaRPr lang="en-US"/>
        </a:p>
      </dgm:t>
    </dgm:pt>
    <dgm:pt modelId="{42B02728-AF50-4086-BEB1-32D21788F562}" type="sibTrans" cxnId="{04268035-C32E-42A7-A4C8-120C36E04005}">
      <dgm:prSet/>
      <dgm:spPr/>
      <dgm:t>
        <a:bodyPr/>
        <a:lstStyle/>
        <a:p>
          <a:endParaRPr lang="en-US"/>
        </a:p>
      </dgm:t>
    </dgm:pt>
    <dgm:pt modelId="{034730CD-988C-4369-BC23-97533CCDC6BF}">
      <dgm:prSet phldrT="[Text]" phldr="1" custLinFactNeighborX="-32208" custLinFactNeighborY="-23827"/>
      <dgm:spPr/>
      <dgm:t>
        <a:bodyPr/>
        <a:lstStyle/>
        <a:p>
          <a:endParaRPr lang="en-US"/>
        </a:p>
      </dgm:t>
    </dgm:pt>
    <dgm:pt modelId="{1A867121-B05F-4FC1-86DD-906A5DE35464}" type="parTrans" cxnId="{145F55B7-59BB-4300-979A-BEB9FD6C65A3}">
      <dgm:prSet/>
      <dgm:spPr/>
      <dgm:t>
        <a:bodyPr/>
        <a:lstStyle/>
        <a:p>
          <a:endParaRPr lang="en-US"/>
        </a:p>
      </dgm:t>
    </dgm:pt>
    <dgm:pt modelId="{42EB0DEB-C8B0-4EC3-97BF-98879B331BC1}" type="sibTrans" cxnId="{145F55B7-59BB-4300-979A-BEB9FD6C65A3}">
      <dgm:prSet/>
      <dgm:spPr/>
      <dgm:t>
        <a:bodyPr/>
        <a:lstStyle/>
        <a:p>
          <a:endParaRPr lang="en-US"/>
        </a:p>
      </dgm:t>
    </dgm:pt>
    <dgm:pt modelId="{E669525B-9592-4B49-970B-4AA1F7935AEE}" type="pres">
      <dgm:prSet presAssocID="{302F46EF-24C0-4B64-8419-84AC5236D04C}" presName="Name0" presStyleCnt="0">
        <dgm:presLayoutVars>
          <dgm:chMax val="1"/>
          <dgm:chPref val="1"/>
          <dgm:dir/>
          <dgm:animOne val="branch"/>
          <dgm:animLvl val="lvl"/>
        </dgm:presLayoutVars>
      </dgm:prSet>
      <dgm:spPr/>
    </dgm:pt>
    <dgm:pt modelId="{8E6777C0-49A4-4379-AC4C-E7A7599489BE}" type="pres">
      <dgm:prSet presAssocID="{DE818B9C-6C56-472C-BC45-6D09178FE0F7}" presName="Parent" presStyleLbl="node0" presStyleIdx="0" presStyleCnt="1" custScaleX="83428" custScaleY="92727" custLinFactX="7159" custLinFactNeighborX="100000" custLinFactNeighborY="-17697">
        <dgm:presLayoutVars>
          <dgm:chMax val="6"/>
          <dgm:chPref val="6"/>
        </dgm:presLayoutVars>
      </dgm:prSet>
      <dgm:spPr/>
    </dgm:pt>
    <dgm:pt modelId="{AD19A432-C346-4CBF-A156-5CE354A206BA}" type="pres">
      <dgm:prSet presAssocID="{4D9BF5F7-833E-48D3-8764-59D5B1ABF954}" presName="Accent1" presStyleCnt="0"/>
      <dgm:spPr/>
    </dgm:pt>
    <dgm:pt modelId="{08A9B16A-C6C0-4893-B6BC-A00F476C03A5}" type="pres">
      <dgm:prSet presAssocID="{4D9BF5F7-833E-48D3-8764-59D5B1ABF954}" presName="Accent" presStyleLbl="bgShp" presStyleIdx="0" presStyleCnt="6"/>
      <dgm:spPr/>
    </dgm:pt>
    <dgm:pt modelId="{9DCB06D4-717E-4AA2-A6B5-C3FFD30F5137}" type="pres">
      <dgm:prSet presAssocID="{4D9BF5F7-833E-48D3-8764-59D5B1ABF954}" presName="Child1" presStyleLbl="node1" presStyleIdx="0" presStyleCnt="6" custLinFactNeighborX="-23189">
        <dgm:presLayoutVars>
          <dgm:chMax val="0"/>
          <dgm:chPref val="0"/>
          <dgm:bulletEnabled val="1"/>
        </dgm:presLayoutVars>
      </dgm:prSet>
      <dgm:spPr/>
    </dgm:pt>
    <dgm:pt modelId="{CF26AB3A-E08D-4F52-BE1E-755A66E85ECA}" type="pres">
      <dgm:prSet presAssocID="{A148CCA8-0A39-48D0-BCBD-5C50193FBCA1}" presName="Accent2" presStyleCnt="0"/>
      <dgm:spPr/>
    </dgm:pt>
    <dgm:pt modelId="{0096788A-3B6E-4AAF-AE0C-215E74073036}" type="pres">
      <dgm:prSet presAssocID="{A148CCA8-0A39-48D0-BCBD-5C50193FBCA1}" presName="Accent" presStyleLbl="bgShp" presStyleIdx="1" presStyleCnt="6"/>
      <dgm:spPr/>
    </dgm:pt>
    <dgm:pt modelId="{38BF4CBF-A968-4E66-84BF-7CA3026DFE14}" type="pres">
      <dgm:prSet presAssocID="{A148CCA8-0A39-48D0-BCBD-5C50193FBCA1}" presName="Child2" presStyleLbl="node1" presStyleIdx="1" presStyleCnt="6" custLinFactNeighborX="-32208" custLinFactNeighborY="-23827">
        <dgm:presLayoutVars>
          <dgm:chMax val="0"/>
          <dgm:chPref val="0"/>
          <dgm:bulletEnabled val="1"/>
        </dgm:presLayoutVars>
      </dgm:prSet>
      <dgm:spPr/>
    </dgm:pt>
    <dgm:pt modelId="{ACD1E76E-2B5E-4CEA-96CC-1F9DF498B128}" type="pres">
      <dgm:prSet presAssocID="{9147BFBE-74D4-475D-87AC-5BCC8E4512AB}" presName="Accent3" presStyleCnt="0"/>
      <dgm:spPr/>
    </dgm:pt>
    <dgm:pt modelId="{A02888F8-8BF5-4EF4-A875-E569CC0AF50B}" type="pres">
      <dgm:prSet presAssocID="{9147BFBE-74D4-475D-87AC-5BCC8E4512AB}" presName="Accent" presStyleLbl="bgShp" presStyleIdx="2" presStyleCnt="6" custScaleX="243342" custScaleY="219414" custLinFactX="-100000" custLinFactNeighborX="-109757" custLinFactNeighborY="35643"/>
      <dgm:spPr/>
    </dgm:pt>
    <dgm:pt modelId="{4D89C079-A87C-43DF-ABD7-1C6CF61F9F86}" type="pres">
      <dgm:prSet presAssocID="{9147BFBE-74D4-475D-87AC-5BCC8E4512AB}" presName="Child3" presStyleLbl="node1" presStyleIdx="2" presStyleCnt="6" custLinFactNeighborX="-6442" custLinFactNeighborY="21593">
        <dgm:presLayoutVars>
          <dgm:chMax val="0"/>
          <dgm:chPref val="0"/>
          <dgm:bulletEnabled val="1"/>
        </dgm:presLayoutVars>
      </dgm:prSet>
      <dgm:spPr/>
    </dgm:pt>
    <dgm:pt modelId="{2A7E5309-5D66-4F95-A1BB-808D7D0F5FDE}" type="pres">
      <dgm:prSet presAssocID="{EA2C02D4-1687-42D3-88AE-9A9C27EC6186}" presName="Accent4" presStyleCnt="0"/>
      <dgm:spPr/>
    </dgm:pt>
    <dgm:pt modelId="{261B7ACB-A69E-425A-AE15-276C933F2241}" type="pres">
      <dgm:prSet presAssocID="{EA2C02D4-1687-42D3-88AE-9A9C27EC6186}" presName="Accent" presStyleLbl="bgShp" presStyleIdx="3" presStyleCnt="6"/>
      <dgm:spPr/>
    </dgm:pt>
    <dgm:pt modelId="{A69BA09E-05F9-433C-8589-25290C7345BF}" type="pres">
      <dgm:prSet presAssocID="{EA2C02D4-1687-42D3-88AE-9A9C27EC6186}" presName="Child4" presStyleLbl="node1" presStyleIdx="3" presStyleCnt="6">
        <dgm:presLayoutVars>
          <dgm:chMax val="0"/>
          <dgm:chPref val="0"/>
          <dgm:bulletEnabled val="1"/>
        </dgm:presLayoutVars>
      </dgm:prSet>
      <dgm:spPr/>
    </dgm:pt>
    <dgm:pt modelId="{C9913955-4504-4AE0-88E3-1AD65A95275C}" type="pres">
      <dgm:prSet presAssocID="{73AD87C4-4BD7-4143-A9F1-A34BA2CDD94E}" presName="Accent5" presStyleCnt="0"/>
      <dgm:spPr/>
    </dgm:pt>
    <dgm:pt modelId="{AA875485-F164-4A3F-9BB0-14BC84BC339F}" type="pres">
      <dgm:prSet presAssocID="{73AD87C4-4BD7-4143-A9F1-A34BA2CDD94E}" presName="Accent" presStyleLbl="bgShp" presStyleIdx="4" presStyleCnt="6"/>
      <dgm:spPr/>
    </dgm:pt>
    <dgm:pt modelId="{B2361D2C-0921-428A-85EA-48CD44B5DE65}" type="pres">
      <dgm:prSet presAssocID="{73AD87C4-4BD7-4143-A9F1-A34BA2CDD94E}" presName="Child5" presStyleLbl="node1" presStyleIdx="4" presStyleCnt="6">
        <dgm:presLayoutVars>
          <dgm:chMax val="0"/>
          <dgm:chPref val="0"/>
          <dgm:bulletEnabled val="1"/>
        </dgm:presLayoutVars>
      </dgm:prSet>
      <dgm:spPr/>
    </dgm:pt>
    <dgm:pt modelId="{9F5E95B9-BA99-40DE-B377-CDB481981B3D}" type="pres">
      <dgm:prSet presAssocID="{350E29CF-E6FA-427E-A78E-68D3F35F87A9}" presName="Accent6" presStyleCnt="0"/>
      <dgm:spPr/>
    </dgm:pt>
    <dgm:pt modelId="{0805B841-6026-474E-9BCF-BF8C518ED324}" type="pres">
      <dgm:prSet presAssocID="{350E29CF-E6FA-427E-A78E-68D3F35F87A9}" presName="Accent" presStyleLbl="bgShp" presStyleIdx="5" presStyleCnt="6"/>
      <dgm:spPr/>
    </dgm:pt>
    <dgm:pt modelId="{D53A7D7C-F21B-49FA-B19B-FE710BB5E154}" type="pres">
      <dgm:prSet presAssocID="{350E29CF-E6FA-427E-A78E-68D3F35F87A9}" presName="Child6" presStyleLbl="node1" presStyleIdx="5" presStyleCnt="6" custLinFactNeighborX="4770" custLinFactNeighborY="3004">
        <dgm:presLayoutVars>
          <dgm:chMax val="0"/>
          <dgm:chPref val="0"/>
          <dgm:bulletEnabled val="1"/>
        </dgm:presLayoutVars>
      </dgm:prSet>
      <dgm:spPr/>
    </dgm:pt>
  </dgm:ptLst>
  <dgm:cxnLst>
    <dgm:cxn modelId="{77096708-42E3-4D17-A69E-043531F2B20C}" srcId="{DE818B9C-6C56-472C-BC45-6D09178FE0F7}" destId="{9147BFBE-74D4-475D-87AC-5BCC8E4512AB}" srcOrd="2" destOrd="0" parTransId="{49C4A898-D264-4F13-9C2D-DBA568C0635A}" sibTransId="{A1A9FDC3-6AFF-49FC-B9C5-27774B7B0241}"/>
    <dgm:cxn modelId="{19DC2C13-993D-4025-9BE8-3FCA65FE168C}" type="presOf" srcId="{A148CCA8-0A39-48D0-BCBD-5C50193FBCA1}" destId="{38BF4CBF-A968-4E66-84BF-7CA3026DFE14}" srcOrd="0" destOrd="0" presId="urn:microsoft.com/office/officeart/2011/layout/HexagonRadial"/>
    <dgm:cxn modelId="{973B3914-6CEE-4668-9B94-B1C382CB1922}" type="presOf" srcId="{302F46EF-24C0-4B64-8419-84AC5236D04C}" destId="{E669525B-9592-4B49-970B-4AA1F7935AEE}" srcOrd="0" destOrd="0" presId="urn:microsoft.com/office/officeart/2011/layout/HexagonRadial"/>
    <dgm:cxn modelId="{04268035-C32E-42A7-A4C8-120C36E04005}" srcId="{DE818B9C-6C56-472C-BC45-6D09178FE0F7}" destId="{350E29CF-E6FA-427E-A78E-68D3F35F87A9}" srcOrd="5" destOrd="0" parTransId="{1B99100C-942B-4A87-BB72-D94C75D51CB0}" sibTransId="{42B02728-AF50-4086-BEB1-32D21788F562}"/>
    <dgm:cxn modelId="{67A63743-991B-46C5-BCF9-38A69130AA94}" type="presOf" srcId="{9147BFBE-74D4-475D-87AC-5BCC8E4512AB}" destId="{4D89C079-A87C-43DF-ABD7-1C6CF61F9F86}" srcOrd="0" destOrd="0" presId="urn:microsoft.com/office/officeart/2011/layout/HexagonRadial"/>
    <dgm:cxn modelId="{5C5D7E8A-AA2E-44B7-A93E-4D96DADE1410}" type="presOf" srcId="{DE818B9C-6C56-472C-BC45-6D09178FE0F7}" destId="{8E6777C0-49A4-4379-AC4C-E7A7599489BE}" srcOrd="0" destOrd="0" presId="urn:microsoft.com/office/officeart/2011/layout/HexagonRadial"/>
    <dgm:cxn modelId="{95F01291-CC70-43D5-98F1-4E8A3D79989F}" srcId="{DE818B9C-6C56-472C-BC45-6D09178FE0F7}" destId="{73AD87C4-4BD7-4143-A9F1-A34BA2CDD94E}" srcOrd="4" destOrd="0" parTransId="{60707D25-A7E2-4661-8186-FFEFF5871444}" sibTransId="{973B0698-E1D0-418E-85C3-D989A914EAA3}"/>
    <dgm:cxn modelId="{A9C71895-BC63-4009-8880-AD45D2DC79E2}" srcId="{DE818B9C-6C56-472C-BC45-6D09178FE0F7}" destId="{A148CCA8-0A39-48D0-BCBD-5C50193FBCA1}" srcOrd="1" destOrd="0" parTransId="{C4E932D1-9D64-4EB9-9444-C69A8136240E}" sibTransId="{A4F422C3-43A0-4A6C-8184-3E48A73AE385}"/>
    <dgm:cxn modelId="{3961D3B4-540E-4B7C-93FA-BE660B487FB6}" type="presOf" srcId="{350E29CF-E6FA-427E-A78E-68D3F35F87A9}" destId="{D53A7D7C-F21B-49FA-B19B-FE710BB5E154}" srcOrd="0" destOrd="0" presId="urn:microsoft.com/office/officeart/2011/layout/HexagonRadial"/>
    <dgm:cxn modelId="{9B5311B5-37D8-4285-B8DF-7168F1A6AB5A}" type="presOf" srcId="{4D9BF5F7-833E-48D3-8764-59D5B1ABF954}" destId="{9DCB06D4-717E-4AA2-A6B5-C3FFD30F5137}" srcOrd="0" destOrd="0" presId="urn:microsoft.com/office/officeart/2011/layout/HexagonRadial"/>
    <dgm:cxn modelId="{145F55B7-59BB-4300-979A-BEB9FD6C65A3}" srcId="{302F46EF-24C0-4B64-8419-84AC5236D04C}" destId="{034730CD-988C-4369-BC23-97533CCDC6BF}" srcOrd="1" destOrd="0" parTransId="{1A867121-B05F-4FC1-86DD-906A5DE35464}" sibTransId="{42EB0DEB-C8B0-4EC3-97BF-98879B331BC1}"/>
    <dgm:cxn modelId="{8320DAC8-2C5D-42CE-99E9-10FDBB75C45D}" srcId="{DE818B9C-6C56-472C-BC45-6D09178FE0F7}" destId="{EA2C02D4-1687-42D3-88AE-9A9C27EC6186}" srcOrd="3" destOrd="0" parTransId="{DE680265-2B36-4857-BA2A-51EEFE672C47}" sibTransId="{0824B203-9D1B-4612-9973-881142BBEE63}"/>
    <dgm:cxn modelId="{E355E0D0-FC7A-4FDE-A16C-A1E618CB8AC7}" srcId="{DE818B9C-6C56-472C-BC45-6D09178FE0F7}" destId="{4D9BF5F7-833E-48D3-8764-59D5B1ABF954}" srcOrd="0" destOrd="0" parTransId="{C5B0ACAD-201E-42BE-AEC9-A3F744048656}" sibTransId="{BDF3BBEE-B4B9-45A4-9C0A-FF0A65F8691D}"/>
    <dgm:cxn modelId="{F1303CDD-5329-4848-94CF-42EC36F47723}" srcId="{302F46EF-24C0-4B64-8419-84AC5236D04C}" destId="{DE818B9C-6C56-472C-BC45-6D09178FE0F7}" srcOrd="0" destOrd="0" parTransId="{4D8E6925-C4A1-475B-A8F0-C304BD84BBF7}" sibTransId="{42C9BADD-1556-4054-8100-C45D8592FFC2}"/>
    <dgm:cxn modelId="{168DC5E2-1CCE-49E4-B66D-F93DF7A0F08F}" type="presOf" srcId="{73AD87C4-4BD7-4143-A9F1-A34BA2CDD94E}" destId="{B2361D2C-0921-428A-85EA-48CD44B5DE65}" srcOrd="0" destOrd="0" presId="urn:microsoft.com/office/officeart/2011/layout/HexagonRadial"/>
    <dgm:cxn modelId="{4D57C2E4-60AB-4470-A7EF-A40C1F4A81BC}" type="presOf" srcId="{EA2C02D4-1687-42D3-88AE-9A9C27EC6186}" destId="{A69BA09E-05F9-433C-8589-25290C7345BF}" srcOrd="0" destOrd="0" presId="urn:microsoft.com/office/officeart/2011/layout/HexagonRadial"/>
    <dgm:cxn modelId="{77264A26-1178-494C-9111-D5A085D14C9B}" type="presParOf" srcId="{E669525B-9592-4B49-970B-4AA1F7935AEE}" destId="{8E6777C0-49A4-4379-AC4C-E7A7599489BE}" srcOrd="0" destOrd="0" presId="urn:microsoft.com/office/officeart/2011/layout/HexagonRadial"/>
    <dgm:cxn modelId="{EB62C67D-650B-4FC6-8931-780BB3AA9B6A}" type="presParOf" srcId="{E669525B-9592-4B49-970B-4AA1F7935AEE}" destId="{AD19A432-C346-4CBF-A156-5CE354A206BA}" srcOrd="1" destOrd="0" presId="urn:microsoft.com/office/officeart/2011/layout/HexagonRadial"/>
    <dgm:cxn modelId="{2327986D-278B-45FC-8FC5-54CAA6BF9237}" type="presParOf" srcId="{AD19A432-C346-4CBF-A156-5CE354A206BA}" destId="{08A9B16A-C6C0-4893-B6BC-A00F476C03A5}" srcOrd="0" destOrd="0" presId="urn:microsoft.com/office/officeart/2011/layout/HexagonRadial"/>
    <dgm:cxn modelId="{C168322A-3A39-4E2E-AE24-494C77931054}" type="presParOf" srcId="{E669525B-9592-4B49-970B-4AA1F7935AEE}" destId="{9DCB06D4-717E-4AA2-A6B5-C3FFD30F5137}" srcOrd="2" destOrd="0" presId="urn:microsoft.com/office/officeart/2011/layout/HexagonRadial"/>
    <dgm:cxn modelId="{723B2998-C481-4D43-8EB7-74C7188EAA3C}" type="presParOf" srcId="{E669525B-9592-4B49-970B-4AA1F7935AEE}" destId="{CF26AB3A-E08D-4F52-BE1E-755A66E85ECA}" srcOrd="3" destOrd="0" presId="urn:microsoft.com/office/officeart/2011/layout/HexagonRadial"/>
    <dgm:cxn modelId="{7D182429-98F2-4EE5-94DB-305D3D29FA02}" type="presParOf" srcId="{CF26AB3A-E08D-4F52-BE1E-755A66E85ECA}" destId="{0096788A-3B6E-4AAF-AE0C-215E74073036}" srcOrd="0" destOrd="0" presId="urn:microsoft.com/office/officeart/2011/layout/HexagonRadial"/>
    <dgm:cxn modelId="{186CB2E9-BA7E-4103-9BAD-0C5DF723B441}" type="presParOf" srcId="{E669525B-9592-4B49-970B-4AA1F7935AEE}" destId="{38BF4CBF-A968-4E66-84BF-7CA3026DFE14}" srcOrd="4" destOrd="0" presId="urn:microsoft.com/office/officeart/2011/layout/HexagonRadial"/>
    <dgm:cxn modelId="{B0615F39-3197-4F29-A367-2B762EE4BFF1}" type="presParOf" srcId="{E669525B-9592-4B49-970B-4AA1F7935AEE}" destId="{ACD1E76E-2B5E-4CEA-96CC-1F9DF498B128}" srcOrd="5" destOrd="0" presId="urn:microsoft.com/office/officeart/2011/layout/HexagonRadial"/>
    <dgm:cxn modelId="{9183C0BA-CF73-4D25-AE23-6A58ECFD5611}" type="presParOf" srcId="{ACD1E76E-2B5E-4CEA-96CC-1F9DF498B128}" destId="{A02888F8-8BF5-4EF4-A875-E569CC0AF50B}" srcOrd="0" destOrd="0" presId="urn:microsoft.com/office/officeart/2011/layout/HexagonRadial"/>
    <dgm:cxn modelId="{0B82F2DD-2754-450C-8B41-9A430F14BE6E}" type="presParOf" srcId="{E669525B-9592-4B49-970B-4AA1F7935AEE}" destId="{4D89C079-A87C-43DF-ABD7-1C6CF61F9F86}" srcOrd="6" destOrd="0" presId="urn:microsoft.com/office/officeart/2011/layout/HexagonRadial"/>
    <dgm:cxn modelId="{9E5FEF7A-0E5E-44FA-9718-F0110AC81E8A}" type="presParOf" srcId="{E669525B-9592-4B49-970B-4AA1F7935AEE}" destId="{2A7E5309-5D66-4F95-A1BB-808D7D0F5FDE}" srcOrd="7" destOrd="0" presId="urn:microsoft.com/office/officeart/2011/layout/HexagonRadial"/>
    <dgm:cxn modelId="{B56659D9-DFDA-49AF-9E96-988F30137B90}" type="presParOf" srcId="{2A7E5309-5D66-4F95-A1BB-808D7D0F5FDE}" destId="{261B7ACB-A69E-425A-AE15-276C933F2241}" srcOrd="0" destOrd="0" presId="urn:microsoft.com/office/officeart/2011/layout/HexagonRadial"/>
    <dgm:cxn modelId="{EB04628F-986D-47C9-B738-94FBB7B60F23}" type="presParOf" srcId="{E669525B-9592-4B49-970B-4AA1F7935AEE}" destId="{A69BA09E-05F9-433C-8589-25290C7345BF}" srcOrd="8" destOrd="0" presId="urn:microsoft.com/office/officeart/2011/layout/HexagonRadial"/>
    <dgm:cxn modelId="{86208874-5F2C-4860-92E6-780847CCE172}" type="presParOf" srcId="{E669525B-9592-4B49-970B-4AA1F7935AEE}" destId="{C9913955-4504-4AE0-88E3-1AD65A95275C}" srcOrd="9" destOrd="0" presId="urn:microsoft.com/office/officeart/2011/layout/HexagonRadial"/>
    <dgm:cxn modelId="{3E4D1F70-53C2-4C58-8F2B-F66FF80455F0}" type="presParOf" srcId="{C9913955-4504-4AE0-88E3-1AD65A95275C}" destId="{AA875485-F164-4A3F-9BB0-14BC84BC339F}" srcOrd="0" destOrd="0" presId="urn:microsoft.com/office/officeart/2011/layout/HexagonRadial"/>
    <dgm:cxn modelId="{59986861-478C-4FFD-822C-D7FC575AD654}" type="presParOf" srcId="{E669525B-9592-4B49-970B-4AA1F7935AEE}" destId="{B2361D2C-0921-428A-85EA-48CD44B5DE65}" srcOrd="10" destOrd="0" presId="urn:microsoft.com/office/officeart/2011/layout/HexagonRadial"/>
    <dgm:cxn modelId="{F8DB6999-513C-4B94-AAFB-0B66CE4E5AED}" type="presParOf" srcId="{E669525B-9592-4B49-970B-4AA1F7935AEE}" destId="{9F5E95B9-BA99-40DE-B377-CDB481981B3D}" srcOrd="11" destOrd="0" presId="urn:microsoft.com/office/officeart/2011/layout/HexagonRadial"/>
    <dgm:cxn modelId="{797529CD-EB9A-464F-9AE1-A87AE3A541C7}" type="presParOf" srcId="{9F5E95B9-BA99-40DE-B377-CDB481981B3D}" destId="{0805B841-6026-474E-9BCF-BF8C518ED324}" srcOrd="0" destOrd="0" presId="urn:microsoft.com/office/officeart/2011/layout/HexagonRadial"/>
    <dgm:cxn modelId="{C5EE5032-87DD-4AC6-9078-7A96297105A6}" type="presParOf" srcId="{E669525B-9592-4B49-970B-4AA1F7935AEE}" destId="{D53A7D7C-F21B-49FA-B19B-FE710BB5E154}"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777C0-49A4-4379-AC4C-E7A7599489BE}">
      <dsp:nvSpPr>
        <dsp:cNvPr id="0" name=""/>
        <dsp:cNvSpPr/>
      </dsp:nvSpPr>
      <dsp:spPr>
        <a:xfrm>
          <a:off x="6496785" y="1310554"/>
          <a:ext cx="1643852" cy="1580496"/>
        </a:xfrm>
        <a:prstGeom prst="hexagon">
          <a:avLst>
            <a:gd name="adj" fmla="val 28570"/>
            <a:gd name="vf" fmla="val 11547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Time: nurses time, administration time, unpacking</a:t>
          </a:r>
        </a:p>
      </dsp:txBody>
      <dsp:txXfrm>
        <a:off x="6791053" y="1593480"/>
        <a:ext cx="1055316" cy="1014644"/>
      </dsp:txXfrm>
    </dsp:sp>
    <dsp:sp modelId="{0096788A-3B6E-4AAF-AE0C-215E74073036}">
      <dsp:nvSpPr>
        <dsp:cNvPr id="0" name=""/>
        <dsp:cNvSpPr/>
      </dsp:nvSpPr>
      <dsp:spPr>
        <a:xfrm>
          <a:off x="5455914" y="734740"/>
          <a:ext cx="743420" cy="64055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CB06D4-717E-4AA2-A6B5-C3FFD30F5137}">
      <dsp:nvSpPr>
        <dsp:cNvPr id="0" name=""/>
        <dsp:cNvSpPr/>
      </dsp:nvSpPr>
      <dsp:spPr>
        <a:xfrm>
          <a:off x="4029139" y="0"/>
          <a:ext cx="1614716" cy="1396919"/>
        </a:xfrm>
        <a:prstGeom prst="hexagon">
          <a:avLst>
            <a:gd name="adj" fmla="val 28570"/>
            <a:gd name="vf" fmla="val 11547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Processing: over processing (pouring water, cups)</a:t>
          </a:r>
        </a:p>
      </dsp:txBody>
      <dsp:txXfrm>
        <a:off x="4296732" y="231499"/>
        <a:ext cx="1079530" cy="933921"/>
      </dsp:txXfrm>
    </dsp:sp>
    <dsp:sp modelId="{A02888F8-8BF5-4EF4-A875-E569CC0AF50B}">
      <dsp:nvSpPr>
        <dsp:cNvPr id="0" name=""/>
        <dsp:cNvSpPr/>
      </dsp:nvSpPr>
      <dsp:spPr>
        <a:xfrm>
          <a:off x="4231351" y="1778093"/>
          <a:ext cx="1809053" cy="140546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BF4CBF-A968-4E66-84BF-7CA3026DFE14}">
      <dsp:nvSpPr>
        <dsp:cNvPr id="0" name=""/>
        <dsp:cNvSpPr/>
      </dsp:nvSpPr>
      <dsp:spPr>
        <a:xfrm>
          <a:off x="5364390" y="526355"/>
          <a:ext cx="1614716" cy="1396919"/>
        </a:xfrm>
        <a:prstGeom prst="hexagon">
          <a:avLst>
            <a:gd name="adj" fmla="val 28570"/>
            <a:gd name="vf" fmla="val 11547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Motion: staff walking distance </a:t>
          </a:r>
        </a:p>
      </dsp:txBody>
      <dsp:txXfrm>
        <a:off x="5631983" y="757854"/>
        <a:ext cx="1079530" cy="933921"/>
      </dsp:txXfrm>
    </dsp:sp>
    <dsp:sp modelId="{261B7ACB-A69E-425A-AE15-276C933F2241}">
      <dsp:nvSpPr>
        <dsp:cNvPr id="0" name=""/>
        <dsp:cNvSpPr/>
      </dsp:nvSpPr>
      <dsp:spPr>
        <a:xfrm>
          <a:off x="5720832" y="3283985"/>
          <a:ext cx="743420" cy="64055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89C079-A87C-43DF-ABD7-1C6CF61F9F86}">
      <dsp:nvSpPr>
        <dsp:cNvPr id="0" name=""/>
        <dsp:cNvSpPr/>
      </dsp:nvSpPr>
      <dsp:spPr>
        <a:xfrm>
          <a:off x="5780438" y="2849920"/>
          <a:ext cx="1614716" cy="1396919"/>
        </a:xfrm>
        <a:prstGeom prst="hexagon">
          <a:avLst>
            <a:gd name="adj" fmla="val 28570"/>
            <a:gd name="vf" fmla="val 11547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Over production: extra cup, staff walking, extra water</a:t>
          </a:r>
        </a:p>
      </dsp:txBody>
      <dsp:txXfrm>
        <a:off x="6048031" y="3081419"/>
        <a:ext cx="1079530" cy="933921"/>
      </dsp:txXfrm>
    </dsp:sp>
    <dsp:sp modelId="{AA875485-F164-4A3F-9BB0-14BC84BC339F}">
      <dsp:nvSpPr>
        <dsp:cNvPr id="0" name=""/>
        <dsp:cNvSpPr/>
      </dsp:nvSpPr>
      <dsp:spPr>
        <a:xfrm>
          <a:off x="4225742" y="3424301"/>
          <a:ext cx="743420" cy="64055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9BA09E-05F9-433C-8589-25290C7345BF}">
      <dsp:nvSpPr>
        <dsp:cNvPr id="0" name=""/>
        <dsp:cNvSpPr/>
      </dsp:nvSpPr>
      <dsp:spPr>
        <a:xfrm>
          <a:off x="4403576" y="3408443"/>
          <a:ext cx="1614716" cy="1396919"/>
        </a:xfrm>
        <a:prstGeom prst="hexagon">
          <a:avLst>
            <a:gd name="adj" fmla="val 28570"/>
            <a:gd name="vf" fmla="val 11547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Inventory: material waste, A/C energy, cups on shelf, water </a:t>
          </a:r>
        </a:p>
      </dsp:txBody>
      <dsp:txXfrm>
        <a:off x="4671169" y="3639942"/>
        <a:ext cx="1079530" cy="933921"/>
      </dsp:txXfrm>
    </dsp:sp>
    <dsp:sp modelId="{0805B841-6026-474E-9BCF-BF8C518ED324}">
      <dsp:nvSpPr>
        <dsp:cNvPr id="0" name=""/>
        <dsp:cNvSpPr/>
      </dsp:nvSpPr>
      <dsp:spPr>
        <a:xfrm>
          <a:off x="3343904" y="2227285"/>
          <a:ext cx="743420" cy="64055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361D2C-0921-428A-85EA-48CD44B5DE65}">
      <dsp:nvSpPr>
        <dsp:cNvPr id="0" name=""/>
        <dsp:cNvSpPr/>
      </dsp:nvSpPr>
      <dsp:spPr>
        <a:xfrm>
          <a:off x="2915819" y="2549245"/>
          <a:ext cx="1614716" cy="1396919"/>
        </a:xfrm>
        <a:prstGeom prst="hexagon">
          <a:avLst>
            <a:gd name="adj" fmla="val 28570"/>
            <a:gd name="vf" fmla="val 11547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Defects: temperature in clinical room - SU too cold</a:t>
          </a:r>
        </a:p>
      </dsp:txBody>
      <dsp:txXfrm>
        <a:off x="3183412" y="2780744"/>
        <a:ext cx="1079530" cy="933921"/>
      </dsp:txXfrm>
    </dsp:sp>
    <dsp:sp modelId="{D53A7D7C-F21B-49FA-B19B-FE710BB5E154}">
      <dsp:nvSpPr>
        <dsp:cNvPr id="0" name=""/>
        <dsp:cNvSpPr/>
      </dsp:nvSpPr>
      <dsp:spPr>
        <a:xfrm>
          <a:off x="2992841" y="899240"/>
          <a:ext cx="1614716" cy="1396919"/>
        </a:xfrm>
        <a:prstGeom prst="hexagon">
          <a:avLst>
            <a:gd name="adj" fmla="val 28570"/>
            <a:gd name="vf" fmla="val 115470"/>
          </a:avLst>
        </a:prstGeom>
        <a:solidFill>
          <a:srgbClr val="D25E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Underutilized talent: no value added activities</a:t>
          </a:r>
        </a:p>
      </dsp:txBody>
      <dsp:txXfrm>
        <a:off x="3260434" y="1130739"/>
        <a:ext cx="1079530" cy="933921"/>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DBD5B-0C66-4374-BD8D-32253D9EE91A}" type="datetimeFigureOut">
              <a:rPr lang="en-GB" smtClean="0"/>
              <a:t>25/07/2023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D777FE-EA6F-4AB5-B967-BF1B8BEB49EC}" type="slidenum">
              <a:rPr lang="en-GB" smtClean="0"/>
              <a:t>‹#›</a:t>
            </a:fld>
            <a:endParaRPr lang="en-GB"/>
          </a:p>
        </p:txBody>
      </p:sp>
    </p:spTree>
    <p:extLst>
      <p:ext uri="{BB962C8B-B14F-4D97-AF65-F5344CB8AC3E}">
        <p14:creationId xmlns:p14="http://schemas.microsoft.com/office/powerpoint/2010/main" val="157930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25F596-1FBA-4F20-955E-7EA44321C8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5442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Sust</a:t>
            </a:r>
            <a:r>
              <a:rPr lang="en-GB" dirty="0"/>
              <a:t>. Champions – concerns- SU</a:t>
            </a:r>
            <a:r>
              <a:rPr lang="en-GB" baseline="0" dirty="0"/>
              <a:t> plastics; recognised opportunity</a:t>
            </a:r>
          </a:p>
          <a:p>
            <a:r>
              <a:rPr lang="en-GB" baseline="0" dirty="0"/>
              <a:t>At the end – what is </a:t>
            </a:r>
            <a:r>
              <a:rPr lang="en-GB" baseline="0" dirty="0" err="1"/>
              <a:t>SusQI</a:t>
            </a:r>
            <a:r>
              <a:rPr lang="en-GB" baseline="0" dirty="0"/>
              <a:t>, how to join, Aspiring beacon site, Centre for </a:t>
            </a:r>
            <a:r>
              <a:rPr lang="en-GB" baseline="0" dirty="0" err="1"/>
              <a:t>Sust</a:t>
            </a:r>
            <a:r>
              <a:rPr lang="en-GB" baseline="0" dirty="0"/>
              <a:t>. Healthcare at the end</a:t>
            </a:r>
            <a:endParaRPr lang="en-GB" dirty="0"/>
          </a:p>
        </p:txBody>
      </p:sp>
      <p:sp>
        <p:nvSpPr>
          <p:cNvPr id="4" name="Slide Number Placeholder 3"/>
          <p:cNvSpPr>
            <a:spLocks noGrp="1"/>
          </p:cNvSpPr>
          <p:nvPr>
            <p:ph type="sldNum" sz="quarter" idx="10"/>
          </p:nvPr>
        </p:nvSpPr>
        <p:spPr/>
        <p:txBody>
          <a:bodyPr/>
          <a:lstStyle/>
          <a:p>
            <a:fld id="{1AD777FE-EA6F-4AB5-B967-BF1B8BEB49EC}" type="slidenum">
              <a:rPr lang="en-GB" smtClean="0"/>
              <a:t>2</a:t>
            </a:fld>
            <a:endParaRPr lang="en-GB"/>
          </a:p>
        </p:txBody>
      </p:sp>
    </p:spTree>
    <p:extLst>
      <p:ext uri="{BB962C8B-B14F-4D97-AF65-F5344CB8AC3E}">
        <p14:creationId xmlns:p14="http://schemas.microsoft.com/office/powerpoint/2010/main" val="3084281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Processing (over processing) – extra cup, pouring water</a:t>
            </a:r>
          </a:p>
          <a:p>
            <a:pPr lvl="0"/>
            <a:r>
              <a:rPr lang="en-GB" sz="1200" kern="1200" dirty="0">
                <a:solidFill>
                  <a:schemeClr val="tx1"/>
                </a:solidFill>
                <a:effectLst/>
                <a:latin typeface="+mn-lt"/>
                <a:ea typeface="+mn-ea"/>
                <a:cs typeface="+mn-cs"/>
              </a:rPr>
              <a:t>Time – nurses time: filling a jug with water, pouring water in a cup, disposing of a cup, administration time when ordering cups (waste of time when the products is not in stock), unpacking order and placing on shelfs and then trolley.</a:t>
            </a:r>
          </a:p>
          <a:p>
            <a:pPr lvl="0"/>
            <a:r>
              <a:rPr lang="en-GB" sz="1200" kern="1200" dirty="0">
                <a:solidFill>
                  <a:schemeClr val="tx1"/>
                </a:solidFill>
                <a:effectLst/>
                <a:latin typeface="+mn-lt"/>
                <a:ea typeface="+mn-ea"/>
                <a:cs typeface="+mn-cs"/>
              </a:rPr>
              <a:t>Over production – extra cup of water, nurses walking when disposing of the cups,</a:t>
            </a:r>
          </a:p>
          <a:p>
            <a:pPr lvl="0"/>
            <a:r>
              <a:rPr lang="en-GB" sz="1200" kern="1200" dirty="0">
                <a:solidFill>
                  <a:schemeClr val="tx1"/>
                </a:solidFill>
                <a:effectLst/>
                <a:latin typeface="+mn-lt"/>
                <a:ea typeface="+mn-ea"/>
                <a:cs typeface="+mn-cs"/>
              </a:rPr>
              <a:t>Inventory: energy in clinical room, wasted water (supplied– via tap and used/water treated/in the sink), cups purchased, cups on shelf, cups in a general waste bin</a:t>
            </a:r>
          </a:p>
          <a:p>
            <a:pPr lvl="0"/>
            <a:r>
              <a:rPr lang="en-GB" sz="1200" kern="1200" dirty="0">
                <a:solidFill>
                  <a:schemeClr val="tx1"/>
                </a:solidFill>
                <a:effectLst/>
                <a:latin typeface="+mn-lt"/>
                <a:ea typeface="+mn-ea"/>
                <a:cs typeface="+mn-cs"/>
              </a:rPr>
              <a:t>Material waste: energy, water, cups – waste</a:t>
            </a:r>
          </a:p>
          <a:p>
            <a:pPr lvl="0"/>
            <a:r>
              <a:rPr lang="en-GB" sz="1200" kern="1200" dirty="0">
                <a:solidFill>
                  <a:schemeClr val="tx1"/>
                </a:solidFill>
                <a:effectLst/>
                <a:latin typeface="+mn-lt"/>
                <a:ea typeface="+mn-ea"/>
                <a:cs typeface="+mn-cs"/>
              </a:rPr>
              <a:t>Defects – temperature in clinical rom; SU too cold</a:t>
            </a:r>
          </a:p>
          <a:p>
            <a:endParaRPr lang="en-GB" b="1" dirty="0"/>
          </a:p>
        </p:txBody>
      </p:sp>
      <p:sp>
        <p:nvSpPr>
          <p:cNvPr id="4" name="Slide Number Placeholder 3"/>
          <p:cNvSpPr>
            <a:spLocks noGrp="1"/>
          </p:cNvSpPr>
          <p:nvPr>
            <p:ph type="sldNum" sz="quarter" idx="10"/>
          </p:nvPr>
        </p:nvSpPr>
        <p:spPr/>
        <p:txBody>
          <a:bodyPr/>
          <a:lstStyle/>
          <a:p>
            <a:fld id="{1AD777FE-EA6F-4AB5-B967-BF1B8BEB49EC}" type="slidenum">
              <a:rPr lang="en-GB" smtClean="0"/>
              <a:t>4</a:t>
            </a:fld>
            <a:endParaRPr lang="en-GB"/>
          </a:p>
        </p:txBody>
      </p:sp>
    </p:spTree>
    <p:extLst>
      <p:ext uri="{BB962C8B-B14F-4D97-AF65-F5344CB8AC3E}">
        <p14:creationId xmlns:p14="http://schemas.microsoft.com/office/powerpoint/2010/main" val="773163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Project</a:t>
            </a:r>
            <a:r>
              <a:rPr lang="en-GB" baseline="0" dirty="0"/>
              <a:t> originally too big, it needed to narrow down to 1 product and one team. </a:t>
            </a:r>
            <a:endParaRPr lang="en-GB" dirty="0"/>
          </a:p>
        </p:txBody>
      </p:sp>
      <p:sp>
        <p:nvSpPr>
          <p:cNvPr id="4" name="Slide Number Placeholder 3"/>
          <p:cNvSpPr>
            <a:spLocks noGrp="1"/>
          </p:cNvSpPr>
          <p:nvPr>
            <p:ph type="sldNum" sz="quarter" idx="10"/>
          </p:nvPr>
        </p:nvSpPr>
        <p:spPr/>
        <p:txBody>
          <a:bodyPr/>
          <a:lstStyle/>
          <a:p>
            <a:fld id="{1AD777FE-EA6F-4AB5-B967-BF1B8BEB49EC}" type="slidenum">
              <a:rPr lang="en-GB" smtClean="0"/>
              <a:t>6</a:t>
            </a:fld>
            <a:endParaRPr lang="en-GB"/>
          </a:p>
        </p:txBody>
      </p:sp>
    </p:spTree>
    <p:extLst>
      <p:ext uri="{BB962C8B-B14F-4D97-AF65-F5344CB8AC3E}">
        <p14:creationId xmlns:p14="http://schemas.microsoft.com/office/powerpoint/2010/main" val="337200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29,200 single use plastic cups and spoons were replaced with reusable dishwasher</a:t>
            </a:r>
            <a:r>
              <a:rPr lang="en-GB" baseline="0" dirty="0"/>
              <a:t> safe cups and metal spoons, all at 0 cost</a:t>
            </a:r>
            <a:endParaRPr lang="en-GB" dirty="0"/>
          </a:p>
        </p:txBody>
      </p:sp>
      <p:sp>
        <p:nvSpPr>
          <p:cNvPr id="4" name="Slide Number Placeholder 3"/>
          <p:cNvSpPr>
            <a:spLocks noGrp="1"/>
          </p:cNvSpPr>
          <p:nvPr>
            <p:ph type="sldNum" sz="quarter" idx="10"/>
          </p:nvPr>
        </p:nvSpPr>
        <p:spPr/>
        <p:txBody>
          <a:bodyPr/>
          <a:lstStyle/>
          <a:p>
            <a:fld id="{1AD777FE-EA6F-4AB5-B967-BF1B8BEB49EC}" type="slidenum">
              <a:rPr lang="en-GB" smtClean="0"/>
              <a:t>7</a:t>
            </a:fld>
            <a:endParaRPr lang="en-GB"/>
          </a:p>
        </p:txBody>
      </p:sp>
    </p:spTree>
    <p:extLst>
      <p:ext uri="{BB962C8B-B14F-4D97-AF65-F5344CB8AC3E}">
        <p14:creationId xmlns:p14="http://schemas.microsoft.com/office/powerpoint/2010/main" val="1879004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246 litres of water saved (supplied</a:t>
            </a:r>
            <a:r>
              <a:rPr lang="en-GB" baseline="0" dirty="0"/>
              <a:t> and drained)</a:t>
            </a:r>
          </a:p>
          <a:p>
            <a:r>
              <a:rPr lang="en-GB" baseline="0" dirty="0"/>
              <a:t>Just under 3,600kWh energy saved from increasing temperature of A/C unit in a clinical room</a:t>
            </a:r>
          </a:p>
          <a:p>
            <a:endParaRPr lang="en-GB" dirty="0"/>
          </a:p>
        </p:txBody>
      </p:sp>
      <p:sp>
        <p:nvSpPr>
          <p:cNvPr id="4" name="Slide Number Placeholder 3"/>
          <p:cNvSpPr>
            <a:spLocks noGrp="1"/>
          </p:cNvSpPr>
          <p:nvPr>
            <p:ph type="sldNum" sz="quarter" idx="10"/>
          </p:nvPr>
        </p:nvSpPr>
        <p:spPr/>
        <p:txBody>
          <a:bodyPr/>
          <a:lstStyle/>
          <a:p>
            <a:fld id="{1AD777FE-EA6F-4AB5-B967-BF1B8BEB49EC}" type="slidenum">
              <a:rPr lang="en-GB" smtClean="0"/>
              <a:t>8</a:t>
            </a:fld>
            <a:endParaRPr lang="en-GB"/>
          </a:p>
        </p:txBody>
      </p:sp>
    </p:spTree>
    <p:extLst>
      <p:ext uri="{BB962C8B-B14F-4D97-AF65-F5344CB8AC3E}">
        <p14:creationId xmlns:p14="http://schemas.microsoft.com/office/powerpoint/2010/main" val="3863683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reduced energy consumption from A/C being</a:t>
            </a:r>
            <a:r>
              <a:rPr lang="en-GB" baseline="0" dirty="0"/>
              <a:t> set to 18 </a:t>
            </a:r>
            <a:r>
              <a:rPr lang="en-GB" baseline="0" dirty="0" err="1"/>
              <a:t>d.C</a:t>
            </a:r>
            <a:r>
              <a:rPr lang="en-GB" baseline="0" dirty="0"/>
              <a:t> every day all day in a clinical room where they stored medicine and patients received medication once a day; water consumption; and reduced number of cups and spoons. </a:t>
            </a:r>
            <a:r>
              <a:rPr lang="en-GB" dirty="0"/>
              <a:t>Environmental:</a:t>
            </a:r>
            <a:r>
              <a:rPr lang="en-GB" baseline="0" dirty="0"/>
              <a:t> per day: 3.25kgCO2e</a:t>
            </a:r>
          </a:p>
          <a:p>
            <a:r>
              <a:rPr lang="en-GB" baseline="0" dirty="0"/>
              <a:t>Financial: </a:t>
            </a:r>
          </a:p>
          <a:p>
            <a:r>
              <a:rPr lang="en-GB" baseline="0" dirty="0"/>
              <a:t>Social: staffs time: 2.48 minutes per medication round</a:t>
            </a:r>
          </a:p>
          <a:p>
            <a:r>
              <a:rPr lang="en-GB" baseline="0" dirty="0"/>
              <a:t>Staff walking distance – 87 miles, return journey from Trentham estate to Birmingham new street</a:t>
            </a:r>
            <a:endParaRPr lang="en-GB" dirty="0"/>
          </a:p>
          <a:p>
            <a:endParaRPr lang="en-GB" dirty="0"/>
          </a:p>
          <a:p>
            <a:r>
              <a:rPr lang="en-GB" dirty="0"/>
              <a:t>Explain</a:t>
            </a:r>
            <a:r>
              <a:rPr lang="en-GB" baseline="0" dirty="0"/>
              <a:t> lead time</a:t>
            </a:r>
          </a:p>
          <a:p>
            <a:r>
              <a:rPr lang="en-GB" dirty="0"/>
              <a:t>Social: </a:t>
            </a:r>
          </a:p>
          <a:p>
            <a:pPr lvl="1"/>
            <a:r>
              <a:rPr lang="en-GB" dirty="0"/>
              <a:t>lead time – baseline: 6 min per; target: 3 min per …</a:t>
            </a:r>
          </a:p>
          <a:p>
            <a:pPr lvl="1"/>
            <a:r>
              <a:rPr lang="en-GB" dirty="0"/>
              <a:t>staff walking time, </a:t>
            </a:r>
          </a:p>
          <a:p>
            <a:pPr lvl="1"/>
            <a:r>
              <a:rPr lang="en-GB" dirty="0"/>
              <a:t>staff and patients feedback</a:t>
            </a:r>
          </a:p>
          <a:p>
            <a:r>
              <a:rPr lang="en-GB" dirty="0"/>
              <a:t>Environmental: </a:t>
            </a:r>
          </a:p>
          <a:p>
            <a:pPr lvl="1"/>
            <a:r>
              <a:rPr lang="en-GB" dirty="0"/>
              <a:t>energy consumption, </a:t>
            </a:r>
          </a:p>
          <a:p>
            <a:pPr lvl="1"/>
            <a:r>
              <a:rPr lang="en-GB" dirty="0"/>
              <a:t>water wasted, </a:t>
            </a:r>
          </a:p>
          <a:p>
            <a:pPr lvl="1"/>
            <a:r>
              <a:rPr lang="en-GB" dirty="0"/>
              <a:t>GHG emissions</a:t>
            </a:r>
          </a:p>
          <a:p>
            <a:r>
              <a:rPr lang="en-GB" dirty="0"/>
              <a:t>Financial: </a:t>
            </a:r>
          </a:p>
          <a:p>
            <a:pPr lvl="1"/>
            <a:r>
              <a:rPr lang="en-GB" dirty="0"/>
              <a:t>Inventory cost, </a:t>
            </a:r>
          </a:p>
          <a:p>
            <a:pPr lvl="1"/>
            <a:r>
              <a:rPr lang="en-GB" dirty="0"/>
              <a:t>energy and water cost.</a:t>
            </a:r>
          </a:p>
          <a:p>
            <a:endParaRPr lang="en-GB" dirty="0"/>
          </a:p>
        </p:txBody>
      </p:sp>
      <p:sp>
        <p:nvSpPr>
          <p:cNvPr id="4" name="Slide Number Placeholder 3"/>
          <p:cNvSpPr>
            <a:spLocks noGrp="1"/>
          </p:cNvSpPr>
          <p:nvPr>
            <p:ph type="sldNum" sz="quarter" idx="10"/>
          </p:nvPr>
        </p:nvSpPr>
        <p:spPr/>
        <p:txBody>
          <a:bodyPr/>
          <a:lstStyle/>
          <a:p>
            <a:fld id="{1AD777FE-EA6F-4AB5-B967-BF1B8BEB49EC}" type="slidenum">
              <a:rPr lang="en-GB" smtClean="0"/>
              <a:t>9</a:t>
            </a:fld>
            <a:endParaRPr lang="en-GB"/>
          </a:p>
        </p:txBody>
      </p:sp>
    </p:spTree>
    <p:extLst>
      <p:ext uri="{BB962C8B-B14F-4D97-AF65-F5344CB8AC3E}">
        <p14:creationId xmlns:p14="http://schemas.microsoft.com/office/powerpoint/2010/main" val="10508002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AFB4C-52F9-4D4F-AB0D-E0F63CD86B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1F5EF3-EB15-4266-ACA1-994905F631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7F7F35B-A1DF-4E05-BA28-6AAD0B7B8053}"/>
              </a:ext>
            </a:extLst>
          </p:cNvPr>
          <p:cNvSpPr>
            <a:spLocks noGrp="1"/>
          </p:cNvSpPr>
          <p:nvPr>
            <p:ph type="dt" sz="half" idx="10"/>
          </p:nvPr>
        </p:nvSpPr>
        <p:spPr/>
        <p:txBody>
          <a:bodyPr/>
          <a:lstStyle/>
          <a:p>
            <a:fld id="{B7F027C1-7E63-42C1-8A4D-A801E4640332}" type="datetimeFigureOut">
              <a:rPr lang="en-GB" smtClean="0"/>
              <a:t>25/07/2023</a:t>
            </a:fld>
            <a:endParaRPr lang="en-GB"/>
          </a:p>
        </p:txBody>
      </p:sp>
      <p:sp>
        <p:nvSpPr>
          <p:cNvPr id="5" name="Footer Placeholder 4">
            <a:extLst>
              <a:ext uri="{FF2B5EF4-FFF2-40B4-BE49-F238E27FC236}">
                <a16:creationId xmlns:a16="http://schemas.microsoft.com/office/drawing/2014/main" id="{A280D9DD-C700-4AA9-BAEE-AF89E1FAD4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39BBBD-2396-4DBF-8C05-467855E33349}"/>
              </a:ext>
            </a:extLst>
          </p:cNvPr>
          <p:cNvSpPr>
            <a:spLocks noGrp="1"/>
          </p:cNvSpPr>
          <p:nvPr>
            <p:ph type="sldNum" sz="quarter" idx="12"/>
          </p:nvPr>
        </p:nvSpPr>
        <p:spPr/>
        <p:txBody>
          <a:bodyPr/>
          <a:lstStyle/>
          <a:p>
            <a:fld id="{732CC081-9DDE-486B-A732-BC61050C06CB}" type="slidenum">
              <a:rPr lang="en-GB" smtClean="0"/>
              <a:t>‹#›</a:t>
            </a:fld>
            <a:endParaRPr lang="en-GB"/>
          </a:p>
        </p:txBody>
      </p:sp>
      <p:sp>
        <p:nvSpPr>
          <p:cNvPr id="7" name="Rectangle 6">
            <a:extLst>
              <a:ext uri="{FF2B5EF4-FFF2-40B4-BE49-F238E27FC236}">
                <a16:creationId xmlns:a16="http://schemas.microsoft.com/office/drawing/2014/main" id="{FDE93379-8B2E-4927-9E2E-790551B39F47}"/>
              </a:ext>
            </a:extLst>
          </p:cNvPr>
          <p:cNvSpPr/>
          <p:nvPr userDrawn="1"/>
        </p:nvSpPr>
        <p:spPr>
          <a:xfrm>
            <a:off x="1" y="0"/>
            <a:ext cx="12191998" cy="6858000"/>
          </a:xfrm>
          <a:prstGeom prst="rect">
            <a:avLst/>
          </a:prstGeom>
          <a:solidFill>
            <a:srgbClr val="3300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9A93FA3B-D254-47D1-A4C5-7C0BF7BF0BA2}"/>
              </a:ext>
            </a:extLst>
          </p:cNvPr>
          <p:cNvSpPr/>
          <p:nvPr userDrawn="1"/>
        </p:nvSpPr>
        <p:spPr>
          <a:xfrm>
            <a:off x="0" y="1800227"/>
            <a:ext cx="12192000" cy="3457574"/>
          </a:xfrm>
          <a:prstGeom prst="rect">
            <a:avLst/>
          </a:prstGeom>
          <a:solidFill>
            <a:srgbClr val="FDB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DB1869BC-119A-48BA-AB74-ACD763CE343A}"/>
              </a:ext>
            </a:extLst>
          </p:cNvPr>
          <p:cNvPicPr>
            <a:picLocks noChangeAspect="1"/>
          </p:cNvPicPr>
          <p:nvPr userDrawn="1"/>
        </p:nvPicPr>
        <p:blipFill>
          <a:blip r:embed="rId2"/>
          <a:stretch>
            <a:fillRect/>
          </a:stretch>
        </p:blipFill>
        <p:spPr>
          <a:xfrm>
            <a:off x="283029" y="5863772"/>
            <a:ext cx="2209800" cy="700994"/>
          </a:xfrm>
          <a:prstGeom prst="rect">
            <a:avLst/>
          </a:prstGeom>
        </p:spPr>
      </p:pic>
      <p:pic>
        <p:nvPicPr>
          <p:cNvPr id="10" name="Picture 9">
            <a:extLst>
              <a:ext uri="{FF2B5EF4-FFF2-40B4-BE49-F238E27FC236}">
                <a16:creationId xmlns:a16="http://schemas.microsoft.com/office/drawing/2014/main" id="{C1EECC02-B15B-4C86-ABA6-F255242B2D16}"/>
              </a:ext>
            </a:extLst>
          </p:cNvPr>
          <p:cNvPicPr>
            <a:picLocks noChangeAspect="1"/>
          </p:cNvPicPr>
          <p:nvPr userDrawn="1"/>
        </p:nvPicPr>
        <p:blipFill>
          <a:blip r:embed="rId3">
            <a:alphaModFix amt="30000"/>
          </a:blip>
          <a:stretch>
            <a:fillRect/>
          </a:stretch>
        </p:blipFill>
        <p:spPr>
          <a:xfrm>
            <a:off x="8210425" y="1849382"/>
            <a:ext cx="5340367" cy="3359263"/>
          </a:xfrm>
          <a:prstGeom prst="rect">
            <a:avLst/>
          </a:prstGeom>
        </p:spPr>
      </p:pic>
      <p:pic>
        <p:nvPicPr>
          <p:cNvPr id="11" name="Picture 10">
            <a:extLst>
              <a:ext uri="{FF2B5EF4-FFF2-40B4-BE49-F238E27FC236}">
                <a16:creationId xmlns:a16="http://schemas.microsoft.com/office/drawing/2014/main" id="{0AB4F4EF-47B8-4DED-88D2-1846FB5352D6}"/>
              </a:ext>
            </a:extLst>
          </p:cNvPr>
          <p:cNvPicPr>
            <a:picLocks noChangeAspect="1"/>
          </p:cNvPicPr>
          <p:nvPr userDrawn="1"/>
        </p:nvPicPr>
        <p:blipFill>
          <a:blip r:embed="rId4"/>
          <a:stretch>
            <a:fillRect/>
          </a:stretch>
        </p:blipFill>
        <p:spPr>
          <a:xfrm>
            <a:off x="9009528" y="0"/>
            <a:ext cx="3182470" cy="1800227"/>
          </a:xfrm>
          <a:prstGeom prst="rect">
            <a:avLst/>
          </a:prstGeom>
        </p:spPr>
      </p:pic>
      <p:pic>
        <p:nvPicPr>
          <p:cNvPr id="12" name="Content Placeholder 8">
            <a:extLst>
              <a:ext uri="{FF2B5EF4-FFF2-40B4-BE49-F238E27FC236}">
                <a16:creationId xmlns:a16="http://schemas.microsoft.com/office/drawing/2014/main" id="{B49A85FE-DB41-4511-8979-2575F07743B9}"/>
              </a:ext>
            </a:extLst>
          </p:cNvPr>
          <p:cNvPicPr>
            <a:picLocks noChangeAspect="1"/>
          </p:cNvPicPr>
          <p:nvPr userDrawn="1"/>
        </p:nvPicPr>
        <p:blipFill>
          <a:blip r:embed="rId5"/>
          <a:stretch>
            <a:fillRect/>
          </a:stretch>
        </p:blipFill>
        <p:spPr>
          <a:xfrm>
            <a:off x="10239656" y="6251773"/>
            <a:ext cx="604800" cy="604800"/>
          </a:xfrm>
          <a:prstGeom prst="rect">
            <a:avLst/>
          </a:prstGeom>
        </p:spPr>
      </p:pic>
      <p:sp>
        <p:nvSpPr>
          <p:cNvPr id="13" name="TextBox 12">
            <a:extLst>
              <a:ext uri="{FF2B5EF4-FFF2-40B4-BE49-F238E27FC236}">
                <a16:creationId xmlns:a16="http://schemas.microsoft.com/office/drawing/2014/main" id="{EDDBFFC1-A0AB-4305-90D2-6EA11F293D86}"/>
              </a:ext>
            </a:extLst>
          </p:cNvPr>
          <p:cNvSpPr txBox="1"/>
          <p:nvPr userDrawn="1"/>
        </p:nvSpPr>
        <p:spPr>
          <a:xfrm>
            <a:off x="10748034" y="6367047"/>
            <a:ext cx="1323892" cy="400110"/>
          </a:xfrm>
          <a:prstGeom prst="rect">
            <a:avLst/>
          </a:prstGeom>
          <a:noFill/>
        </p:spPr>
        <p:txBody>
          <a:bodyPr wrap="square" rtlCol="0">
            <a:spAutoFit/>
          </a:bodyPr>
          <a:lstStyle/>
          <a:p>
            <a:r>
              <a:rPr lang="en-GB" sz="2000" dirty="0">
                <a:solidFill>
                  <a:schemeClr val="bg1"/>
                </a:solidFill>
              </a:rPr>
              <a:t>@mpftnhs</a:t>
            </a:r>
          </a:p>
        </p:txBody>
      </p:sp>
      <p:pic>
        <p:nvPicPr>
          <p:cNvPr id="14" name="Picture 13">
            <a:extLst>
              <a:ext uri="{FF2B5EF4-FFF2-40B4-BE49-F238E27FC236}">
                <a16:creationId xmlns:a16="http://schemas.microsoft.com/office/drawing/2014/main" id="{1D35692A-51F8-4700-901B-84C503C28293}"/>
              </a:ext>
            </a:extLst>
          </p:cNvPr>
          <p:cNvPicPr>
            <a:picLocks noChangeAspect="1"/>
          </p:cNvPicPr>
          <p:nvPr userDrawn="1"/>
        </p:nvPicPr>
        <p:blipFill>
          <a:blip r:embed="rId6"/>
          <a:stretch>
            <a:fillRect/>
          </a:stretch>
        </p:blipFill>
        <p:spPr>
          <a:xfrm>
            <a:off x="10330544" y="5612369"/>
            <a:ext cx="392874" cy="392874"/>
          </a:xfrm>
          <a:prstGeom prst="rect">
            <a:avLst/>
          </a:prstGeom>
        </p:spPr>
      </p:pic>
      <p:sp>
        <p:nvSpPr>
          <p:cNvPr id="15" name="TextBox 14">
            <a:extLst>
              <a:ext uri="{FF2B5EF4-FFF2-40B4-BE49-F238E27FC236}">
                <a16:creationId xmlns:a16="http://schemas.microsoft.com/office/drawing/2014/main" id="{F5A22270-A8FC-47E3-9EDD-3EE0BD95AEF8}"/>
              </a:ext>
            </a:extLst>
          </p:cNvPr>
          <p:cNvSpPr txBox="1"/>
          <p:nvPr userDrawn="1"/>
        </p:nvSpPr>
        <p:spPr>
          <a:xfrm>
            <a:off x="10738799" y="5612369"/>
            <a:ext cx="1323892" cy="400110"/>
          </a:xfrm>
          <a:prstGeom prst="rect">
            <a:avLst/>
          </a:prstGeom>
          <a:noFill/>
        </p:spPr>
        <p:txBody>
          <a:bodyPr wrap="square" rtlCol="0">
            <a:spAutoFit/>
          </a:bodyPr>
          <a:lstStyle/>
          <a:p>
            <a:r>
              <a:rPr lang="en-GB" sz="2000" dirty="0">
                <a:solidFill>
                  <a:schemeClr val="bg1"/>
                </a:solidFill>
              </a:rPr>
              <a:t>mpftnhs</a:t>
            </a:r>
          </a:p>
        </p:txBody>
      </p:sp>
    </p:spTree>
    <p:extLst>
      <p:ext uri="{BB962C8B-B14F-4D97-AF65-F5344CB8AC3E}">
        <p14:creationId xmlns:p14="http://schemas.microsoft.com/office/powerpoint/2010/main" val="3905306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E213-6884-4211-8C81-CCD705046A9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D16A20-F53B-45BD-968A-C8693E1056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C30513-22EE-4AE4-8FC5-242827A49760}"/>
              </a:ext>
            </a:extLst>
          </p:cNvPr>
          <p:cNvSpPr>
            <a:spLocks noGrp="1"/>
          </p:cNvSpPr>
          <p:nvPr>
            <p:ph type="dt" sz="half" idx="10"/>
          </p:nvPr>
        </p:nvSpPr>
        <p:spPr/>
        <p:txBody>
          <a:bodyPr/>
          <a:lstStyle/>
          <a:p>
            <a:fld id="{B7F027C1-7E63-42C1-8A4D-A801E4640332}" type="datetimeFigureOut">
              <a:rPr lang="en-GB" smtClean="0"/>
              <a:t>25/07/2023</a:t>
            </a:fld>
            <a:endParaRPr lang="en-GB"/>
          </a:p>
        </p:txBody>
      </p:sp>
      <p:sp>
        <p:nvSpPr>
          <p:cNvPr id="5" name="Footer Placeholder 4">
            <a:extLst>
              <a:ext uri="{FF2B5EF4-FFF2-40B4-BE49-F238E27FC236}">
                <a16:creationId xmlns:a16="http://schemas.microsoft.com/office/drawing/2014/main" id="{10095703-7D62-4C4B-B7DF-AAA01D415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0B7C67-7C85-428F-AB2E-9A8A0B8FC907}"/>
              </a:ext>
            </a:extLst>
          </p:cNvPr>
          <p:cNvSpPr>
            <a:spLocks noGrp="1"/>
          </p:cNvSpPr>
          <p:nvPr>
            <p:ph type="sldNum" sz="quarter" idx="12"/>
          </p:nvPr>
        </p:nvSpPr>
        <p:spPr/>
        <p:txBody>
          <a:bodyPr/>
          <a:lstStyle/>
          <a:p>
            <a:fld id="{732CC081-9DDE-486B-A732-BC61050C06CB}" type="slidenum">
              <a:rPr lang="en-GB" smtClean="0"/>
              <a:t>‹#›</a:t>
            </a:fld>
            <a:endParaRPr lang="en-GB"/>
          </a:p>
        </p:txBody>
      </p:sp>
    </p:spTree>
    <p:extLst>
      <p:ext uri="{BB962C8B-B14F-4D97-AF65-F5344CB8AC3E}">
        <p14:creationId xmlns:p14="http://schemas.microsoft.com/office/powerpoint/2010/main" val="2487612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9D8501-F11A-442A-A7B9-D780E5541E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DFF4E4-23BF-4237-AFAF-F1F127CD04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7A882E-C3A7-4485-AF71-0B2C8E67599F}"/>
              </a:ext>
            </a:extLst>
          </p:cNvPr>
          <p:cNvSpPr>
            <a:spLocks noGrp="1"/>
          </p:cNvSpPr>
          <p:nvPr>
            <p:ph type="dt" sz="half" idx="10"/>
          </p:nvPr>
        </p:nvSpPr>
        <p:spPr/>
        <p:txBody>
          <a:bodyPr/>
          <a:lstStyle/>
          <a:p>
            <a:fld id="{B7F027C1-7E63-42C1-8A4D-A801E4640332}" type="datetimeFigureOut">
              <a:rPr lang="en-GB" smtClean="0"/>
              <a:t>25/07/2023</a:t>
            </a:fld>
            <a:endParaRPr lang="en-GB"/>
          </a:p>
        </p:txBody>
      </p:sp>
      <p:sp>
        <p:nvSpPr>
          <p:cNvPr id="5" name="Footer Placeholder 4">
            <a:extLst>
              <a:ext uri="{FF2B5EF4-FFF2-40B4-BE49-F238E27FC236}">
                <a16:creationId xmlns:a16="http://schemas.microsoft.com/office/drawing/2014/main" id="{EB0B1E77-2D08-4039-9260-E3D28097E4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2392E3-901F-4C92-9340-CE4F08733334}"/>
              </a:ext>
            </a:extLst>
          </p:cNvPr>
          <p:cNvSpPr>
            <a:spLocks noGrp="1"/>
          </p:cNvSpPr>
          <p:nvPr>
            <p:ph type="sldNum" sz="quarter" idx="12"/>
          </p:nvPr>
        </p:nvSpPr>
        <p:spPr/>
        <p:txBody>
          <a:bodyPr/>
          <a:lstStyle/>
          <a:p>
            <a:fld id="{732CC081-9DDE-486B-A732-BC61050C06CB}" type="slidenum">
              <a:rPr lang="en-GB" smtClean="0"/>
              <a:t>‹#›</a:t>
            </a:fld>
            <a:endParaRPr lang="en-GB"/>
          </a:p>
        </p:txBody>
      </p:sp>
    </p:spTree>
    <p:extLst>
      <p:ext uri="{BB962C8B-B14F-4D97-AF65-F5344CB8AC3E}">
        <p14:creationId xmlns:p14="http://schemas.microsoft.com/office/powerpoint/2010/main" val="3369738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69F29F-C0AA-A647-B255-E6EDE04DF767}"/>
              </a:ext>
            </a:extLst>
          </p:cNvPr>
          <p:cNvSpPr/>
          <p:nvPr userDrawn="1"/>
        </p:nvSpPr>
        <p:spPr>
          <a:xfrm>
            <a:off x="1" y="0"/>
            <a:ext cx="12191998" cy="6858000"/>
          </a:xfrm>
          <a:prstGeom prst="rect">
            <a:avLst/>
          </a:prstGeom>
          <a:solidFill>
            <a:srgbClr val="3300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0F37964-19BC-F045-8A79-5D86542D7CB3}"/>
              </a:ext>
            </a:extLst>
          </p:cNvPr>
          <p:cNvSpPr/>
          <p:nvPr userDrawn="1"/>
        </p:nvSpPr>
        <p:spPr>
          <a:xfrm>
            <a:off x="0" y="1800227"/>
            <a:ext cx="12192000" cy="3457574"/>
          </a:xfrm>
          <a:prstGeom prst="rect">
            <a:avLst/>
          </a:prstGeom>
          <a:solidFill>
            <a:srgbClr val="FDB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41D1F79F-14FB-DD46-A63F-E233AD5D45FD}"/>
              </a:ext>
            </a:extLst>
          </p:cNvPr>
          <p:cNvPicPr>
            <a:picLocks noChangeAspect="1"/>
          </p:cNvPicPr>
          <p:nvPr userDrawn="1"/>
        </p:nvPicPr>
        <p:blipFill>
          <a:blip r:embed="rId2"/>
          <a:stretch>
            <a:fillRect/>
          </a:stretch>
        </p:blipFill>
        <p:spPr>
          <a:xfrm>
            <a:off x="283029" y="5863772"/>
            <a:ext cx="2209800" cy="700994"/>
          </a:xfrm>
          <a:prstGeom prst="rect">
            <a:avLst/>
          </a:prstGeom>
        </p:spPr>
      </p:pic>
      <p:pic>
        <p:nvPicPr>
          <p:cNvPr id="12" name="Picture 11">
            <a:extLst>
              <a:ext uri="{FF2B5EF4-FFF2-40B4-BE49-F238E27FC236}">
                <a16:creationId xmlns:a16="http://schemas.microsoft.com/office/drawing/2014/main" id="{6A49FE0C-0760-7C45-9D30-EF56ACFBA680}"/>
              </a:ext>
            </a:extLst>
          </p:cNvPr>
          <p:cNvPicPr>
            <a:picLocks noChangeAspect="1"/>
          </p:cNvPicPr>
          <p:nvPr userDrawn="1"/>
        </p:nvPicPr>
        <p:blipFill>
          <a:blip r:embed="rId3">
            <a:alphaModFix amt="30000"/>
          </a:blip>
          <a:stretch>
            <a:fillRect/>
          </a:stretch>
        </p:blipFill>
        <p:spPr>
          <a:xfrm>
            <a:off x="8210425" y="1849382"/>
            <a:ext cx="5340367" cy="3359263"/>
          </a:xfrm>
          <a:prstGeom prst="rect">
            <a:avLst/>
          </a:prstGeom>
        </p:spPr>
      </p:pic>
      <p:sp>
        <p:nvSpPr>
          <p:cNvPr id="8" name="Title 1">
            <a:extLst>
              <a:ext uri="{FF2B5EF4-FFF2-40B4-BE49-F238E27FC236}">
                <a16:creationId xmlns:a16="http://schemas.microsoft.com/office/drawing/2014/main" id="{2F9CE53F-F190-A94F-B4AD-E86F7BF294B6}"/>
              </a:ext>
            </a:extLst>
          </p:cNvPr>
          <p:cNvSpPr>
            <a:spLocks noGrp="1"/>
          </p:cNvSpPr>
          <p:nvPr>
            <p:ph type="ctrTitle"/>
          </p:nvPr>
        </p:nvSpPr>
        <p:spPr>
          <a:xfrm>
            <a:off x="283029" y="1849381"/>
            <a:ext cx="10047515" cy="1660582"/>
          </a:xfrm>
          <a:prstGeom prst="rect">
            <a:avLst/>
          </a:prstGeom>
        </p:spPr>
        <p:txBody>
          <a:bodyPr/>
          <a:lstStyle/>
          <a:p>
            <a:pPr algn="l"/>
            <a:r>
              <a:rPr lang="en-US">
                <a:solidFill>
                  <a:schemeClr val="bg1"/>
                </a:solidFill>
              </a:rPr>
              <a:t>Click to edit Master title style</a:t>
            </a:r>
            <a:endParaRPr lang="en-GB" dirty="0">
              <a:solidFill>
                <a:schemeClr val="bg1"/>
              </a:solidFill>
            </a:endParaRPr>
          </a:p>
        </p:txBody>
      </p:sp>
      <p:sp>
        <p:nvSpPr>
          <p:cNvPr id="9" name="Subtitle 2">
            <a:extLst>
              <a:ext uri="{FF2B5EF4-FFF2-40B4-BE49-F238E27FC236}">
                <a16:creationId xmlns:a16="http://schemas.microsoft.com/office/drawing/2014/main" id="{11676D1D-739F-0D4A-8D9B-1F6B2DFCC07D}"/>
              </a:ext>
            </a:extLst>
          </p:cNvPr>
          <p:cNvSpPr>
            <a:spLocks noGrp="1"/>
          </p:cNvSpPr>
          <p:nvPr>
            <p:ph type="subTitle" idx="1"/>
          </p:nvPr>
        </p:nvSpPr>
        <p:spPr>
          <a:xfrm>
            <a:off x="283030" y="3602037"/>
            <a:ext cx="10047514" cy="1606607"/>
          </a:xfrm>
          <a:prstGeom prst="rect">
            <a:avLst/>
          </a:prstGeom>
        </p:spPr>
        <p:txBody>
          <a:bodyPr/>
          <a:lstStyle>
            <a:lvl1pPr marL="0" indent="0">
              <a:buNone/>
              <a:defRPr/>
            </a:lvl1pPr>
          </a:lstStyle>
          <a:p>
            <a:pPr algn="l"/>
            <a:r>
              <a:rPr lang="en-US" i="1">
                <a:solidFill>
                  <a:schemeClr val="bg1"/>
                </a:solidFill>
              </a:rPr>
              <a:t>Click to edit Master subtitle style</a:t>
            </a:r>
            <a:endParaRPr lang="en-GB" i="1" dirty="0">
              <a:solidFill>
                <a:schemeClr val="bg1"/>
              </a:solidFill>
            </a:endParaRPr>
          </a:p>
        </p:txBody>
      </p:sp>
      <p:pic>
        <p:nvPicPr>
          <p:cNvPr id="10" name="Picture 9">
            <a:extLst>
              <a:ext uri="{FF2B5EF4-FFF2-40B4-BE49-F238E27FC236}">
                <a16:creationId xmlns:a16="http://schemas.microsoft.com/office/drawing/2014/main" id="{171FEB89-60AD-5446-8F41-66BF19203769}"/>
              </a:ext>
            </a:extLst>
          </p:cNvPr>
          <p:cNvPicPr>
            <a:picLocks noChangeAspect="1"/>
          </p:cNvPicPr>
          <p:nvPr userDrawn="1"/>
        </p:nvPicPr>
        <p:blipFill>
          <a:blip r:embed="rId4"/>
          <a:stretch>
            <a:fillRect/>
          </a:stretch>
        </p:blipFill>
        <p:spPr>
          <a:xfrm>
            <a:off x="9009528" y="0"/>
            <a:ext cx="3182470" cy="1800227"/>
          </a:xfrm>
          <a:prstGeom prst="rect">
            <a:avLst/>
          </a:prstGeom>
        </p:spPr>
      </p:pic>
      <p:pic>
        <p:nvPicPr>
          <p:cNvPr id="14" name="Content Placeholder 8">
            <a:extLst>
              <a:ext uri="{FF2B5EF4-FFF2-40B4-BE49-F238E27FC236}">
                <a16:creationId xmlns:a16="http://schemas.microsoft.com/office/drawing/2014/main" id="{F74924CD-5FB1-F646-A7E4-5A0B0710DEEF}"/>
              </a:ext>
            </a:extLst>
          </p:cNvPr>
          <p:cNvPicPr>
            <a:picLocks noChangeAspect="1"/>
          </p:cNvPicPr>
          <p:nvPr userDrawn="1"/>
        </p:nvPicPr>
        <p:blipFill>
          <a:blip r:embed="rId5"/>
          <a:stretch>
            <a:fillRect/>
          </a:stretch>
        </p:blipFill>
        <p:spPr>
          <a:xfrm>
            <a:off x="10239656" y="6251773"/>
            <a:ext cx="604800" cy="604800"/>
          </a:xfrm>
          <a:prstGeom prst="rect">
            <a:avLst/>
          </a:prstGeom>
        </p:spPr>
      </p:pic>
      <p:sp>
        <p:nvSpPr>
          <p:cNvPr id="15" name="TextBox 14">
            <a:extLst>
              <a:ext uri="{FF2B5EF4-FFF2-40B4-BE49-F238E27FC236}">
                <a16:creationId xmlns:a16="http://schemas.microsoft.com/office/drawing/2014/main" id="{C4CF5673-C2FF-3F44-BA8A-74D303C25C0D}"/>
              </a:ext>
            </a:extLst>
          </p:cNvPr>
          <p:cNvSpPr txBox="1"/>
          <p:nvPr userDrawn="1"/>
        </p:nvSpPr>
        <p:spPr>
          <a:xfrm>
            <a:off x="10748034" y="6367047"/>
            <a:ext cx="1323892" cy="400110"/>
          </a:xfrm>
          <a:prstGeom prst="rect">
            <a:avLst/>
          </a:prstGeom>
          <a:noFill/>
        </p:spPr>
        <p:txBody>
          <a:bodyPr wrap="square" rtlCol="0">
            <a:spAutoFit/>
          </a:bodyPr>
          <a:lstStyle/>
          <a:p>
            <a:r>
              <a:rPr lang="en-GB" sz="2000" dirty="0">
                <a:solidFill>
                  <a:schemeClr val="bg1"/>
                </a:solidFill>
              </a:rPr>
              <a:t>@mpftnhs</a:t>
            </a:r>
          </a:p>
        </p:txBody>
      </p:sp>
      <p:pic>
        <p:nvPicPr>
          <p:cNvPr id="3" name="Picture 2">
            <a:extLst>
              <a:ext uri="{FF2B5EF4-FFF2-40B4-BE49-F238E27FC236}">
                <a16:creationId xmlns:a16="http://schemas.microsoft.com/office/drawing/2014/main" id="{533C3503-29DA-6042-BF1A-B62AB75B851D}"/>
              </a:ext>
            </a:extLst>
          </p:cNvPr>
          <p:cNvPicPr>
            <a:picLocks noChangeAspect="1"/>
          </p:cNvPicPr>
          <p:nvPr userDrawn="1"/>
        </p:nvPicPr>
        <p:blipFill>
          <a:blip r:embed="rId6"/>
          <a:stretch>
            <a:fillRect/>
          </a:stretch>
        </p:blipFill>
        <p:spPr>
          <a:xfrm>
            <a:off x="10330544" y="5612369"/>
            <a:ext cx="392874" cy="392874"/>
          </a:xfrm>
          <a:prstGeom prst="rect">
            <a:avLst/>
          </a:prstGeom>
        </p:spPr>
      </p:pic>
      <p:sp>
        <p:nvSpPr>
          <p:cNvPr id="16" name="TextBox 15">
            <a:extLst>
              <a:ext uri="{FF2B5EF4-FFF2-40B4-BE49-F238E27FC236}">
                <a16:creationId xmlns:a16="http://schemas.microsoft.com/office/drawing/2014/main" id="{5574B0FA-418E-4648-BD14-8667A31150A8}"/>
              </a:ext>
            </a:extLst>
          </p:cNvPr>
          <p:cNvSpPr txBox="1"/>
          <p:nvPr userDrawn="1"/>
        </p:nvSpPr>
        <p:spPr>
          <a:xfrm>
            <a:off x="10738799" y="5612369"/>
            <a:ext cx="1323892" cy="400110"/>
          </a:xfrm>
          <a:prstGeom prst="rect">
            <a:avLst/>
          </a:prstGeom>
          <a:noFill/>
        </p:spPr>
        <p:txBody>
          <a:bodyPr wrap="square" rtlCol="0">
            <a:spAutoFit/>
          </a:bodyPr>
          <a:lstStyle/>
          <a:p>
            <a:r>
              <a:rPr lang="en-GB" sz="2000" dirty="0">
                <a:solidFill>
                  <a:schemeClr val="bg1"/>
                </a:solidFill>
              </a:rPr>
              <a:t>mpftnhs</a:t>
            </a:r>
          </a:p>
        </p:txBody>
      </p:sp>
    </p:spTree>
    <p:extLst>
      <p:ext uri="{BB962C8B-B14F-4D97-AF65-F5344CB8AC3E}">
        <p14:creationId xmlns:p14="http://schemas.microsoft.com/office/powerpoint/2010/main" val="1101760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9627B-D72A-B046-A8EF-CDF9698129E1}"/>
              </a:ext>
            </a:extLst>
          </p:cNvPr>
          <p:cNvSpPr>
            <a:spLocks noGrp="1"/>
          </p:cNvSpPr>
          <p:nvPr>
            <p:ph type="title"/>
          </p:nvPr>
        </p:nvSpPr>
        <p:spPr>
          <a:xfrm>
            <a:off x="838200" y="365125"/>
            <a:ext cx="9009526"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422267-1F4A-294C-B164-5BCD56860DD2}"/>
              </a:ext>
            </a:extLst>
          </p:cNvPr>
          <p:cNvSpPr>
            <a:spLocks noGrp="1"/>
          </p:cNvSpPr>
          <p:nvPr>
            <p:ph idx="1"/>
          </p:nvPr>
        </p:nvSpPr>
        <p:spPr>
          <a:xfrm>
            <a:off x="838200" y="1690688"/>
            <a:ext cx="10515600" cy="4486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6477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435979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0632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3CE43-EC78-4C92-90EF-0E483A09CC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FEB60F-876D-4034-8B6D-DB7A63AE2B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023472-0D00-4B0C-AE27-8F210B132C46}"/>
              </a:ext>
            </a:extLst>
          </p:cNvPr>
          <p:cNvSpPr>
            <a:spLocks noGrp="1"/>
          </p:cNvSpPr>
          <p:nvPr>
            <p:ph type="dt" sz="half" idx="10"/>
          </p:nvPr>
        </p:nvSpPr>
        <p:spPr/>
        <p:txBody>
          <a:bodyPr/>
          <a:lstStyle/>
          <a:p>
            <a:fld id="{B7F027C1-7E63-42C1-8A4D-A801E4640332}" type="datetimeFigureOut">
              <a:rPr lang="en-GB" smtClean="0"/>
              <a:t>25/07/2023</a:t>
            </a:fld>
            <a:endParaRPr lang="en-GB"/>
          </a:p>
        </p:txBody>
      </p:sp>
      <p:sp>
        <p:nvSpPr>
          <p:cNvPr id="5" name="Footer Placeholder 4">
            <a:extLst>
              <a:ext uri="{FF2B5EF4-FFF2-40B4-BE49-F238E27FC236}">
                <a16:creationId xmlns:a16="http://schemas.microsoft.com/office/drawing/2014/main" id="{1AC2B185-56FE-462B-82BF-207EE1C8C4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854A63-C310-46EA-900E-FC4146B13476}"/>
              </a:ext>
            </a:extLst>
          </p:cNvPr>
          <p:cNvSpPr>
            <a:spLocks noGrp="1"/>
          </p:cNvSpPr>
          <p:nvPr>
            <p:ph type="sldNum" sz="quarter" idx="12"/>
          </p:nvPr>
        </p:nvSpPr>
        <p:spPr/>
        <p:txBody>
          <a:bodyPr/>
          <a:lstStyle/>
          <a:p>
            <a:fld id="{732CC081-9DDE-486B-A732-BC61050C06CB}" type="slidenum">
              <a:rPr lang="en-GB" smtClean="0"/>
              <a:t>‹#›</a:t>
            </a:fld>
            <a:endParaRPr lang="en-GB"/>
          </a:p>
        </p:txBody>
      </p:sp>
    </p:spTree>
    <p:extLst>
      <p:ext uri="{BB962C8B-B14F-4D97-AF65-F5344CB8AC3E}">
        <p14:creationId xmlns:p14="http://schemas.microsoft.com/office/powerpoint/2010/main" val="860935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2190-0830-41D9-8788-C8DBF4FFD3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E1BE15-A9BA-491F-AC5A-FB7030A1F6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140A3B-F3C7-4C08-A2AF-97377DA320A7}"/>
              </a:ext>
            </a:extLst>
          </p:cNvPr>
          <p:cNvSpPr>
            <a:spLocks noGrp="1"/>
          </p:cNvSpPr>
          <p:nvPr>
            <p:ph type="dt" sz="half" idx="10"/>
          </p:nvPr>
        </p:nvSpPr>
        <p:spPr/>
        <p:txBody>
          <a:bodyPr/>
          <a:lstStyle/>
          <a:p>
            <a:fld id="{B7F027C1-7E63-42C1-8A4D-A801E4640332}" type="datetimeFigureOut">
              <a:rPr lang="en-GB" smtClean="0"/>
              <a:t>25/07/2023</a:t>
            </a:fld>
            <a:endParaRPr lang="en-GB"/>
          </a:p>
        </p:txBody>
      </p:sp>
      <p:sp>
        <p:nvSpPr>
          <p:cNvPr id="5" name="Footer Placeholder 4">
            <a:extLst>
              <a:ext uri="{FF2B5EF4-FFF2-40B4-BE49-F238E27FC236}">
                <a16:creationId xmlns:a16="http://schemas.microsoft.com/office/drawing/2014/main" id="{B1BC089B-C1D8-4C88-A913-45E83196ED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33C97F-CB47-4789-8768-2250B558245A}"/>
              </a:ext>
            </a:extLst>
          </p:cNvPr>
          <p:cNvSpPr>
            <a:spLocks noGrp="1"/>
          </p:cNvSpPr>
          <p:nvPr>
            <p:ph type="sldNum" sz="quarter" idx="12"/>
          </p:nvPr>
        </p:nvSpPr>
        <p:spPr/>
        <p:txBody>
          <a:bodyPr/>
          <a:lstStyle/>
          <a:p>
            <a:fld id="{732CC081-9DDE-486B-A732-BC61050C06CB}" type="slidenum">
              <a:rPr lang="en-GB" smtClean="0"/>
              <a:t>‹#›</a:t>
            </a:fld>
            <a:endParaRPr lang="en-GB"/>
          </a:p>
        </p:txBody>
      </p:sp>
    </p:spTree>
    <p:extLst>
      <p:ext uri="{BB962C8B-B14F-4D97-AF65-F5344CB8AC3E}">
        <p14:creationId xmlns:p14="http://schemas.microsoft.com/office/powerpoint/2010/main" val="3907245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3FC4-CF14-452C-9C39-B3E57671EF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96C2DE-6AFE-4F8F-84F3-A41EBBC32C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AB56ED-AE4A-4261-8D2F-D2E7E6576C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697A350-5A05-4A00-BDC9-EF5C62E72FCE}"/>
              </a:ext>
            </a:extLst>
          </p:cNvPr>
          <p:cNvSpPr>
            <a:spLocks noGrp="1"/>
          </p:cNvSpPr>
          <p:nvPr>
            <p:ph type="dt" sz="half" idx="10"/>
          </p:nvPr>
        </p:nvSpPr>
        <p:spPr/>
        <p:txBody>
          <a:bodyPr/>
          <a:lstStyle/>
          <a:p>
            <a:fld id="{B7F027C1-7E63-42C1-8A4D-A801E4640332}" type="datetimeFigureOut">
              <a:rPr lang="en-GB" smtClean="0"/>
              <a:t>25/07/2023</a:t>
            </a:fld>
            <a:endParaRPr lang="en-GB"/>
          </a:p>
        </p:txBody>
      </p:sp>
      <p:sp>
        <p:nvSpPr>
          <p:cNvPr id="6" name="Footer Placeholder 5">
            <a:extLst>
              <a:ext uri="{FF2B5EF4-FFF2-40B4-BE49-F238E27FC236}">
                <a16:creationId xmlns:a16="http://schemas.microsoft.com/office/drawing/2014/main" id="{5D442B59-46EC-4724-B885-69FE603B9E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EE4AC2-4416-4ED1-AC67-804C1C187749}"/>
              </a:ext>
            </a:extLst>
          </p:cNvPr>
          <p:cNvSpPr>
            <a:spLocks noGrp="1"/>
          </p:cNvSpPr>
          <p:nvPr>
            <p:ph type="sldNum" sz="quarter" idx="12"/>
          </p:nvPr>
        </p:nvSpPr>
        <p:spPr/>
        <p:txBody>
          <a:bodyPr/>
          <a:lstStyle/>
          <a:p>
            <a:fld id="{732CC081-9DDE-486B-A732-BC61050C06CB}" type="slidenum">
              <a:rPr lang="en-GB" smtClean="0"/>
              <a:t>‹#›</a:t>
            </a:fld>
            <a:endParaRPr lang="en-GB"/>
          </a:p>
        </p:txBody>
      </p:sp>
    </p:spTree>
    <p:extLst>
      <p:ext uri="{BB962C8B-B14F-4D97-AF65-F5344CB8AC3E}">
        <p14:creationId xmlns:p14="http://schemas.microsoft.com/office/powerpoint/2010/main" val="384562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207D-BE1F-4730-BA66-DD14D2F7440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505AA2-60AD-4249-BE3F-957B2E25EC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DA9F45-0CAA-477C-9F50-75007FC682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B7C040-73D5-4153-A6C2-AD71066CAA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6D59E1-54DB-405E-86C4-1476FD833F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3FDF587-C080-4C7B-87DF-37B3F39D1C9A}"/>
              </a:ext>
            </a:extLst>
          </p:cNvPr>
          <p:cNvSpPr>
            <a:spLocks noGrp="1"/>
          </p:cNvSpPr>
          <p:nvPr>
            <p:ph type="dt" sz="half" idx="10"/>
          </p:nvPr>
        </p:nvSpPr>
        <p:spPr/>
        <p:txBody>
          <a:bodyPr/>
          <a:lstStyle/>
          <a:p>
            <a:fld id="{B7F027C1-7E63-42C1-8A4D-A801E4640332}" type="datetimeFigureOut">
              <a:rPr lang="en-GB" smtClean="0"/>
              <a:t>25/07/2023</a:t>
            </a:fld>
            <a:endParaRPr lang="en-GB"/>
          </a:p>
        </p:txBody>
      </p:sp>
      <p:sp>
        <p:nvSpPr>
          <p:cNvPr id="8" name="Footer Placeholder 7">
            <a:extLst>
              <a:ext uri="{FF2B5EF4-FFF2-40B4-BE49-F238E27FC236}">
                <a16:creationId xmlns:a16="http://schemas.microsoft.com/office/drawing/2014/main" id="{B5426547-5ACA-40D1-A68E-EABDF0DD31B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886847B-32B6-47B0-9E6C-9F57ABEBCA2A}"/>
              </a:ext>
            </a:extLst>
          </p:cNvPr>
          <p:cNvSpPr>
            <a:spLocks noGrp="1"/>
          </p:cNvSpPr>
          <p:nvPr>
            <p:ph type="sldNum" sz="quarter" idx="12"/>
          </p:nvPr>
        </p:nvSpPr>
        <p:spPr/>
        <p:txBody>
          <a:bodyPr/>
          <a:lstStyle/>
          <a:p>
            <a:fld id="{732CC081-9DDE-486B-A732-BC61050C06CB}" type="slidenum">
              <a:rPr lang="en-GB" smtClean="0"/>
              <a:t>‹#›</a:t>
            </a:fld>
            <a:endParaRPr lang="en-GB"/>
          </a:p>
        </p:txBody>
      </p:sp>
    </p:spTree>
    <p:extLst>
      <p:ext uri="{BB962C8B-B14F-4D97-AF65-F5344CB8AC3E}">
        <p14:creationId xmlns:p14="http://schemas.microsoft.com/office/powerpoint/2010/main" val="110863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F26A-7CE3-4B23-B3CD-941A01AA38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A58B68-5B1D-48B8-A876-0D9747E71E81}"/>
              </a:ext>
            </a:extLst>
          </p:cNvPr>
          <p:cNvSpPr>
            <a:spLocks noGrp="1"/>
          </p:cNvSpPr>
          <p:nvPr>
            <p:ph type="dt" sz="half" idx="10"/>
          </p:nvPr>
        </p:nvSpPr>
        <p:spPr/>
        <p:txBody>
          <a:bodyPr/>
          <a:lstStyle/>
          <a:p>
            <a:fld id="{B7F027C1-7E63-42C1-8A4D-A801E4640332}" type="datetimeFigureOut">
              <a:rPr lang="en-GB" smtClean="0"/>
              <a:t>25/07/2023</a:t>
            </a:fld>
            <a:endParaRPr lang="en-GB"/>
          </a:p>
        </p:txBody>
      </p:sp>
      <p:sp>
        <p:nvSpPr>
          <p:cNvPr id="4" name="Footer Placeholder 3">
            <a:extLst>
              <a:ext uri="{FF2B5EF4-FFF2-40B4-BE49-F238E27FC236}">
                <a16:creationId xmlns:a16="http://schemas.microsoft.com/office/drawing/2014/main" id="{10F37923-BB27-4837-912C-DF3B8AEC1FB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A3FBF5-7AA1-4E42-A313-02BB1F7576F6}"/>
              </a:ext>
            </a:extLst>
          </p:cNvPr>
          <p:cNvSpPr>
            <a:spLocks noGrp="1"/>
          </p:cNvSpPr>
          <p:nvPr>
            <p:ph type="sldNum" sz="quarter" idx="12"/>
          </p:nvPr>
        </p:nvSpPr>
        <p:spPr/>
        <p:txBody>
          <a:bodyPr/>
          <a:lstStyle/>
          <a:p>
            <a:fld id="{732CC081-9DDE-486B-A732-BC61050C06CB}" type="slidenum">
              <a:rPr lang="en-GB" smtClean="0"/>
              <a:t>‹#›</a:t>
            </a:fld>
            <a:endParaRPr lang="en-GB"/>
          </a:p>
        </p:txBody>
      </p:sp>
    </p:spTree>
    <p:extLst>
      <p:ext uri="{BB962C8B-B14F-4D97-AF65-F5344CB8AC3E}">
        <p14:creationId xmlns:p14="http://schemas.microsoft.com/office/powerpoint/2010/main" val="145691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034E94-C67F-435D-94F4-D792212437EF}"/>
              </a:ext>
            </a:extLst>
          </p:cNvPr>
          <p:cNvSpPr>
            <a:spLocks noGrp="1"/>
          </p:cNvSpPr>
          <p:nvPr>
            <p:ph type="dt" sz="half" idx="10"/>
          </p:nvPr>
        </p:nvSpPr>
        <p:spPr/>
        <p:txBody>
          <a:bodyPr/>
          <a:lstStyle/>
          <a:p>
            <a:fld id="{B7F027C1-7E63-42C1-8A4D-A801E4640332}" type="datetimeFigureOut">
              <a:rPr lang="en-GB" smtClean="0"/>
              <a:t>25/07/2023</a:t>
            </a:fld>
            <a:endParaRPr lang="en-GB"/>
          </a:p>
        </p:txBody>
      </p:sp>
      <p:sp>
        <p:nvSpPr>
          <p:cNvPr id="3" name="Footer Placeholder 2">
            <a:extLst>
              <a:ext uri="{FF2B5EF4-FFF2-40B4-BE49-F238E27FC236}">
                <a16:creationId xmlns:a16="http://schemas.microsoft.com/office/drawing/2014/main" id="{722887CD-7A7D-4CA8-985C-338F9FF5F95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DDC7218-FEB0-4F92-B57C-3953565A9687}"/>
              </a:ext>
            </a:extLst>
          </p:cNvPr>
          <p:cNvSpPr>
            <a:spLocks noGrp="1"/>
          </p:cNvSpPr>
          <p:nvPr>
            <p:ph type="sldNum" sz="quarter" idx="12"/>
          </p:nvPr>
        </p:nvSpPr>
        <p:spPr/>
        <p:txBody>
          <a:bodyPr/>
          <a:lstStyle/>
          <a:p>
            <a:fld id="{732CC081-9DDE-486B-A732-BC61050C06CB}" type="slidenum">
              <a:rPr lang="en-GB" smtClean="0"/>
              <a:t>‹#›</a:t>
            </a:fld>
            <a:endParaRPr lang="en-GB"/>
          </a:p>
        </p:txBody>
      </p:sp>
    </p:spTree>
    <p:extLst>
      <p:ext uri="{BB962C8B-B14F-4D97-AF65-F5344CB8AC3E}">
        <p14:creationId xmlns:p14="http://schemas.microsoft.com/office/powerpoint/2010/main" val="2868689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E29E7-6F4A-4BB3-B17C-AE51611795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A12EF34-2032-4DF1-9CB3-9A135DFC6E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EFFF1D1-C18E-4BC4-A865-65EB7147EB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6CBF54-4D65-43A4-9A54-74150F73EB76}"/>
              </a:ext>
            </a:extLst>
          </p:cNvPr>
          <p:cNvSpPr>
            <a:spLocks noGrp="1"/>
          </p:cNvSpPr>
          <p:nvPr>
            <p:ph type="dt" sz="half" idx="10"/>
          </p:nvPr>
        </p:nvSpPr>
        <p:spPr/>
        <p:txBody>
          <a:bodyPr/>
          <a:lstStyle/>
          <a:p>
            <a:fld id="{B7F027C1-7E63-42C1-8A4D-A801E4640332}" type="datetimeFigureOut">
              <a:rPr lang="en-GB" smtClean="0"/>
              <a:t>25/07/2023</a:t>
            </a:fld>
            <a:endParaRPr lang="en-GB"/>
          </a:p>
        </p:txBody>
      </p:sp>
      <p:sp>
        <p:nvSpPr>
          <p:cNvPr id="6" name="Footer Placeholder 5">
            <a:extLst>
              <a:ext uri="{FF2B5EF4-FFF2-40B4-BE49-F238E27FC236}">
                <a16:creationId xmlns:a16="http://schemas.microsoft.com/office/drawing/2014/main" id="{A1AE3F30-0F1B-480E-88B2-9F0274B28A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63E845-5271-428B-8D9E-ED9DAF1D3499}"/>
              </a:ext>
            </a:extLst>
          </p:cNvPr>
          <p:cNvSpPr>
            <a:spLocks noGrp="1"/>
          </p:cNvSpPr>
          <p:nvPr>
            <p:ph type="sldNum" sz="quarter" idx="12"/>
          </p:nvPr>
        </p:nvSpPr>
        <p:spPr/>
        <p:txBody>
          <a:bodyPr/>
          <a:lstStyle/>
          <a:p>
            <a:fld id="{732CC081-9DDE-486B-A732-BC61050C06CB}" type="slidenum">
              <a:rPr lang="en-GB" smtClean="0"/>
              <a:t>‹#›</a:t>
            </a:fld>
            <a:endParaRPr lang="en-GB"/>
          </a:p>
        </p:txBody>
      </p:sp>
    </p:spTree>
    <p:extLst>
      <p:ext uri="{BB962C8B-B14F-4D97-AF65-F5344CB8AC3E}">
        <p14:creationId xmlns:p14="http://schemas.microsoft.com/office/powerpoint/2010/main" val="1820114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A8509-E067-4989-8F69-4CF630E225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CD8D44A-D888-4744-B8C4-238E3B704E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B6172F-DACF-46F7-BB3C-D5ECA9800B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84B47B-1048-48D3-83BF-ABA2F39799AC}"/>
              </a:ext>
            </a:extLst>
          </p:cNvPr>
          <p:cNvSpPr>
            <a:spLocks noGrp="1"/>
          </p:cNvSpPr>
          <p:nvPr>
            <p:ph type="dt" sz="half" idx="10"/>
          </p:nvPr>
        </p:nvSpPr>
        <p:spPr/>
        <p:txBody>
          <a:bodyPr/>
          <a:lstStyle/>
          <a:p>
            <a:fld id="{B7F027C1-7E63-42C1-8A4D-A801E4640332}" type="datetimeFigureOut">
              <a:rPr lang="en-GB" smtClean="0"/>
              <a:t>25/07/2023</a:t>
            </a:fld>
            <a:endParaRPr lang="en-GB"/>
          </a:p>
        </p:txBody>
      </p:sp>
      <p:sp>
        <p:nvSpPr>
          <p:cNvPr id="6" name="Footer Placeholder 5">
            <a:extLst>
              <a:ext uri="{FF2B5EF4-FFF2-40B4-BE49-F238E27FC236}">
                <a16:creationId xmlns:a16="http://schemas.microsoft.com/office/drawing/2014/main" id="{C2DF59BC-F2F0-46F0-94A1-80AD28742D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0E1BFF-E690-4D68-A9DE-A694A01CE94E}"/>
              </a:ext>
            </a:extLst>
          </p:cNvPr>
          <p:cNvSpPr>
            <a:spLocks noGrp="1"/>
          </p:cNvSpPr>
          <p:nvPr>
            <p:ph type="sldNum" sz="quarter" idx="12"/>
          </p:nvPr>
        </p:nvSpPr>
        <p:spPr/>
        <p:txBody>
          <a:bodyPr/>
          <a:lstStyle/>
          <a:p>
            <a:fld id="{732CC081-9DDE-486B-A732-BC61050C06CB}" type="slidenum">
              <a:rPr lang="en-GB" smtClean="0"/>
              <a:t>‹#›</a:t>
            </a:fld>
            <a:endParaRPr lang="en-GB"/>
          </a:p>
        </p:txBody>
      </p:sp>
    </p:spTree>
    <p:extLst>
      <p:ext uri="{BB962C8B-B14F-4D97-AF65-F5344CB8AC3E}">
        <p14:creationId xmlns:p14="http://schemas.microsoft.com/office/powerpoint/2010/main" val="702027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4142DB-6BE1-4AF6-989F-D0C768F7B7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961E93-5B51-4B9B-B62E-B6F259048D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3CEC06-BCFA-43FE-8476-F654EF9E63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027C1-7E63-42C1-8A4D-A801E4640332}" type="datetimeFigureOut">
              <a:rPr lang="en-GB" smtClean="0"/>
              <a:t>25/07/2023</a:t>
            </a:fld>
            <a:endParaRPr lang="en-GB"/>
          </a:p>
        </p:txBody>
      </p:sp>
      <p:sp>
        <p:nvSpPr>
          <p:cNvPr id="5" name="Footer Placeholder 4">
            <a:extLst>
              <a:ext uri="{FF2B5EF4-FFF2-40B4-BE49-F238E27FC236}">
                <a16:creationId xmlns:a16="http://schemas.microsoft.com/office/drawing/2014/main" id="{9AC6BC74-0152-4117-95F7-680AF07018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62DACDA-478C-47D3-B08F-CA96ABDF7A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CC081-9DDE-486B-A732-BC61050C06CB}" type="slidenum">
              <a:rPr lang="en-GB" smtClean="0"/>
              <a:t>‹#›</a:t>
            </a:fld>
            <a:endParaRPr lang="en-GB"/>
          </a:p>
        </p:txBody>
      </p:sp>
    </p:spTree>
    <p:extLst>
      <p:ext uri="{BB962C8B-B14F-4D97-AF65-F5344CB8AC3E}">
        <p14:creationId xmlns:p14="http://schemas.microsoft.com/office/powerpoint/2010/main" val="3973322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27F60D75-095E-4025-850D-2191970ED5E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2778" b="99722" l="0" r="49323">
                        <a14:foregroundMark x1="23906" y1="60833" x2="10573" y2="43148"/>
                        <a14:foregroundMark x1="10573" y1="43148" x2="3542" y2="51574"/>
                        <a14:foregroundMark x1="3542" y1="51574" x2="12135" y2="56759"/>
                        <a14:foregroundMark x1="12135" y1="56759" x2="3125" y2="73611"/>
                        <a14:foregroundMark x1="3125" y1="73611" x2="3958" y2="85278"/>
                        <a14:foregroundMark x1="35313" y1="53981" x2="45417" y2="61296"/>
                        <a14:foregroundMark x1="45417" y1="61296" x2="48021" y2="79722"/>
                        <a14:foregroundMark x1="48021" y1="79722" x2="45938" y2="91204"/>
                        <a14:foregroundMark x1="45938" y1="91204" x2="37344" y2="99722"/>
                        <a14:foregroundMark x1="17188" y1="95648" x2="573" y2="93333"/>
                        <a14:foregroundMark x1="573" y1="93333" x2="2344" y2="47593"/>
                        <a14:foregroundMark x1="2344" y1="47593" x2="7344" y2="45000"/>
                        <a14:foregroundMark x1="7344" y1="45000" x2="8958" y2="45741"/>
                        <a14:foregroundMark x1="21563" y1="60833" x2="39583" y2="59815"/>
                        <a14:foregroundMark x1="39583" y1="59815" x2="41094" y2="60741"/>
                        <a14:foregroundMark x1="10729" y1="42870" x2="104" y2="46111"/>
                        <a14:foregroundMark x1="12708" y1="82222" x2="15833" y2="81852"/>
                        <a14:foregroundMark x1="23906" y1="74074" x2="24531" y2="84815"/>
                        <a14:foregroundMark x1="30208" y1="83981" x2="37708" y2="83796"/>
                        <a14:foregroundMark x1="47292" y1="68519" x2="49167" y2="80463"/>
                        <a14:foregroundMark x1="49167" y1="80463" x2="48542" y2="87500"/>
                        <a14:foregroundMark x1="48542" y1="87500" x2="45573" y2="93056"/>
                        <a14:foregroundMark x1="2760" y1="97593" x2="12760" y2="98148"/>
                        <a14:foregroundMark x1="27813" y1="98889" x2="31771" y2="98796"/>
                        <a14:foregroundMark x1="31771" y1="98796" x2="31823" y2="98796"/>
                        <a14:foregroundMark x1="49323" y1="76019" x2="49323" y2="76481"/>
                        <a14:foregroundMark x1="34844" y1="98611" x2="33750" y2="99722"/>
                      </a14:backgroundRemoval>
                    </a14:imgEffect>
                  </a14:imgLayer>
                </a14:imgProps>
              </a:ext>
            </a:extLst>
          </a:blip>
          <a:srcRect t="39171" r="48535"/>
          <a:stretch/>
        </p:blipFill>
        <p:spPr>
          <a:xfrm flipH="1">
            <a:off x="5917432" y="2024377"/>
            <a:ext cx="6274568" cy="4171673"/>
          </a:xfrm>
          <a:prstGeom prst="rect">
            <a:avLst/>
          </a:prstGeom>
        </p:spPr>
      </p:pic>
      <p:pic>
        <p:nvPicPr>
          <p:cNvPr id="10" name="Picture 9" descr="Logo, company name&#10;&#10;Description automatically generated">
            <a:extLst>
              <a:ext uri="{FF2B5EF4-FFF2-40B4-BE49-F238E27FC236}">
                <a16:creationId xmlns:a16="http://schemas.microsoft.com/office/drawing/2014/main" id="{97FBA53C-DEE8-4E15-BD4D-04035B4C0CB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674025" y="4461127"/>
            <a:ext cx="1504227" cy="1504227"/>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CDF014B3-D4D6-4A6B-9C2E-9B351413D238}"/>
              </a:ext>
            </a:extLst>
          </p:cNvPr>
          <p:cNvPicPr>
            <a:picLocks noChangeAspect="1"/>
          </p:cNvPicPr>
          <p:nvPr/>
        </p:nvPicPr>
        <p:blipFill rotWithShape="1">
          <a:blip r:embed="rId6"/>
          <a:srcRect l="74319" t="14746" r="1" b="58058"/>
          <a:stretch/>
        </p:blipFill>
        <p:spPr>
          <a:xfrm flipH="1">
            <a:off x="0" y="0"/>
            <a:ext cx="3130939" cy="1865066"/>
          </a:xfrm>
          <a:prstGeom prst="rect">
            <a:avLst/>
          </a:prstGeom>
        </p:spPr>
      </p:pic>
      <p:sp>
        <p:nvSpPr>
          <p:cNvPr id="11" name="TextBox 10">
            <a:extLst>
              <a:ext uri="{FF2B5EF4-FFF2-40B4-BE49-F238E27FC236}">
                <a16:creationId xmlns:a16="http://schemas.microsoft.com/office/drawing/2014/main" id="{863447EC-101A-41FE-934C-EB9D49623688}"/>
              </a:ext>
            </a:extLst>
          </p:cNvPr>
          <p:cNvSpPr txBox="1"/>
          <p:nvPr/>
        </p:nvSpPr>
        <p:spPr>
          <a:xfrm>
            <a:off x="0" y="1424212"/>
            <a:ext cx="12192000" cy="1200329"/>
          </a:xfrm>
          <a:prstGeom prst="rect">
            <a:avLst/>
          </a:prstGeom>
          <a:solidFill>
            <a:srgbClr val="009334"/>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rPr>
              <a:t>Elimination of single-use plastic cups and spoons</a:t>
            </a:r>
            <a:r>
              <a:rPr kumimoji="0" lang="en-GB" sz="3600" b="0" i="0" u="none" strike="noStrike" kern="1200" cap="none" spc="0" normalizeH="0" noProof="0" dirty="0">
                <a:ln>
                  <a:noFill/>
                </a:ln>
                <a:solidFill>
                  <a:prstClr val="white"/>
                </a:solidFill>
                <a:effectLst/>
                <a:uLnTx/>
                <a:uFillTx/>
                <a:latin typeface="Calibri" panose="020F0502020204030204"/>
                <a:ea typeface="+mn-ea"/>
                <a:cs typeface="+mn-cs"/>
              </a:rPr>
              <a:t> in medication rounds – Sustainability in Quality Improvement project</a:t>
            </a:r>
            <a:endPar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63447EC-101A-41FE-934C-EB9D49623688}"/>
              </a:ext>
            </a:extLst>
          </p:cNvPr>
          <p:cNvSpPr txBox="1"/>
          <p:nvPr/>
        </p:nvSpPr>
        <p:spPr>
          <a:xfrm>
            <a:off x="1255728" y="3429000"/>
            <a:ext cx="4189821" cy="830997"/>
          </a:xfrm>
          <a:prstGeom prst="rect">
            <a:avLst/>
          </a:prstGeom>
          <a:solidFill>
            <a:schemeClr val="bg1"/>
          </a:solidFill>
        </p:spPr>
        <p:txBody>
          <a:bodyPr wrap="square">
            <a:spAutoFit/>
          </a:bodyPr>
          <a:lstStyle/>
          <a:p>
            <a:pPr algn="ctr"/>
            <a:r>
              <a:rPr lang="en-GB" sz="2400" dirty="0">
                <a:solidFill>
                  <a:srgbClr val="009333"/>
                </a:solidFill>
              </a:rPr>
              <a:t>Monika Hornakova  </a:t>
            </a:r>
          </a:p>
          <a:p>
            <a:pPr algn="ctr"/>
            <a:r>
              <a:rPr lang="en-GB" sz="2400" dirty="0">
                <a:solidFill>
                  <a:srgbClr val="009333"/>
                </a:solidFill>
              </a:rPr>
              <a:t>Sustainability Manager</a:t>
            </a:r>
          </a:p>
        </p:txBody>
      </p:sp>
    </p:spTree>
    <p:extLst>
      <p:ext uri="{BB962C8B-B14F-4D97-AF65-F5344CB8AC3E}">
        <p14:creationId xmlns:p14="http://schemas.microsoft.com/office/powerpoint/2010/main" val="1846611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9333"/>
                </a:solidFill>
              </a:rPr>
              <a:t>Lessons learnt</a:t>
            </a:r>
          </a:p>
        </p:txBody>
      </p:sp>
      <p:sp>
        <p:nvSpPr>
          <p:cNvPr id="3" name="Content Placeholder 2"/>
          <p:cNvSpPr>
            <a:spLocks noGrp="1"/>
          </p:cNvSpPr>
          <p:nvPr>
            <p:ph idx="1"/>
          </p:nvPr>
        </p:nvSpPr>
        <p:spPr/>
        <p:txBody>
          <a:bodyPr>
            <a:normAutofit/>
          </a:bodyPr>
          <a:lstStyle/>
          <a:p>
            <a:r>
              <a:rPr lang="en-GB" sz="3200" dirty="0"/>
              <a:t>Trust the process</a:t>
            </a:r>
          </a:p>
          <a:p>
            <a:r>
              <a:rPr lang="en-GB" sz="3200" dirty="0"/>
              <a:t>More than 1 site visit</a:t>
            </a:r>
          </a:p>
          <a:p>
            <a:r>
              <a:rPr lang="en-GB" sz="3200" dirty="0"/>
              <a:t>Fresh pair of eyes within clinical environment</a:t>
            </a:r>
          </a:p>
          <a:p>
            <a:r>
              <a:rPr lang="en-GB" sz="3200" dirty="0"/>
              <a:t>When implementing change – what makes them tick?</a:t>
            </a:r>
          </a:p>
        </p:txBody>
      </p:sp>
    </p:spTree>
    <p:extLst>
      <p:ext uri="{BB962C8B-B14F-4D97-AF65-F5344CB8AC3E}">
        <p14:creationId xmlns:p14="http://schemas.microsoft.com/office/powerpoint/2010/main" val="2811568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5401"/>
          </a:xfrm>
        </p:spPr>
        <p:txBody>
          <a:bodyPr>
            <a:normAutofit fontScale="90000"/>
          </a:bodyPr>
          <a:lstStyle/>
          <a:p>
            <a:r>
              <a:rPr lang="en-GB" dirty="0">
                <a:solidFill>
                  <a:srgbClr val="009333"/>
                </a:solidFill>
              </a:rPr>
              <a:t>Next steps</a:t>
            </a:r>
          </a:p>
        </p:txBody>
      </p:sp>
      <p:sp>
        <p:nvSpPr>
          <p:cNvPr id="3" name="Content Placeholder 2"/>
          <p:cNvSpPr>
            <a:spLocks noGrp="1"/>
          </p:cNvSpPr>
          <p:nvPr>
            <p:ph idx="1"/>
          </p:nvPr>
        </p:nvSpPr>
        <p:spPr>
          <a:xfrm>
            <a:off x="838200" y="1164951"/>
            <a:ext cx="10515600" cy="4835843"/>
          </a:xfrm>
        </p:spPr>
        <p:txBody>
          <a:bodyPr/>
          <a:lstStyle/>
          <a:p>
            <a:r>
              <a:rPr lang="en-GB" sz="2400" dirty="0"/>
              <a:t>Rolling out across MPFT</a:t>
            </a:r>
          </a:p>
          <a:p>
            <a:r>
              <a:rPr lang="en-GB" sz="2400" dirty="0"/>
              <a:t>Potential replacement of clear single use plastic pots by reusable syringes in medication rounds and tube feeding</a:t>
            </a:r>
          </a:p>
          <a:p>
            <a:r>
              <a:rPr lang="en-GB" sz="2400" dirty="0"/>
              <a:t>Involving patients on eating disorder ward in sustainability discussions – role of Sustainability Champions and co-production of Green Awards</a:t>
            </a:r>
          </a:p>
          <a:p>
            <a:r>
              <a:rPr lang="en-GB" sz="2400" dirty="0"/>
              <a:t>The Royal College of Nurses Awards – Green wards application </a:t>
            </a:r>
          </a:p>
          <a:p>
            <a:r>
              <a:rPr lang="en-GB" sz="2400" dirty="0"/>
              <a:t>1 step closer to progress from Centre for Sustainable Healthcare’s  ‘Aspiring Beacon site’ to ‘</a:t>
            </a:r>
            <a:r>
              <a:rPr lang="en-GB" sz="2400" dirty="0" err="1"/>
              <a:t>SusQI</a:t>
            </a:r>
            <a:r>
              <a:rPr lang="en-GB" sz="2400" dirty="0"/>
              <a:t> Beacon site’ recognition</a:t>
            </a:r>
          </a:p>
          <a:p>
            <a:endParaRPr lang="en-GB" dirty="0"/>
          </a:p>
          <a:p>
            <a:endParaRPr lang="en-GB" dirty="0"/>
          </a:p>
        </p:txBody>
      </p:sp>
      <p:pic>
        <p:nvPicPr>
          <p:cNvPr id="4" name="Picture 3"/>
          <p:cNvPicPr/>
          <p:nvPr/>
        </p:nvPicPr>
        <p:blipFill rotWithShape="1">
          <a:blip r:embed="rId2">
            <a:clrChange>
              <a:clrFrom>
                <a:srgbClr val="FFFFFF"/>
              </a:clrFrom>
              <a:clrTo>
                <a:srgbClr val="FFFFFF">
                  <a:alpha val="0"/>
                </a:srgbClr>
              </a:clrTo>
            </a:clrChange>
          </a:blip>
          <a:srcRect l="11569" t="35389" r="42445" b="34163"/>
          <a:stretch/>
        </p:blipFill>
        <p:spPr bwMode="auto">
          <a:xfrm>
            <a:off x="3185195" y="4186107"/>
            <a:ext cx="5463855" cy="19216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2245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4869" y="2137941"/>
            <a:ext cx="4564224" cy="1325563"/>
          </a:xfrm>
        </p:spPr>
        <p:txBody>
          <a:bodyPr>
            <a:normAutofit/>
          </a:bodyPr>
          <a:lstStyle/>
          <a:p>
            <a:r>
              <a:rPr lang="en-GB" sz="7200" dirty="0">
                <a:solidFill>
                  <a:srgbClr val="009333"/>
                </a:solidFill>
              </a:rPr>
              <a:t>Thank you</a:t>
            </a:r>
          </a:p>
        </p:txBody>
      </p:sp>
    </p:spTree>
    <p:extLst>
      <p:ext uri="{BB962C8B-B14F-4D97-AF65-F5344CB8AC3E}">
        <p14:creationId xmlns:p14="http://schemas.microsoft.com/office/powerpoint/2010/main" val="3195937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2405"/>
            <a:ext cx="10515600" cy="874395"/>
          </a:xfrm>
        </p:spPr>
        <p:txBody>
          <a:bodyPr/>
          <a:lstStyle/>
          <a:p>
            <a:r>
              <a:rPr lang="en-GB" dirty="0">
                <a:solidFill>
                  <a:srgbClr val="009333"/>
                </a:solidFill>
              </a:rPr>
              <a:t>Background</a:t>
            </a:r>
          </a:p>
        </p:txBody>
      </p:sp>
      <p:sp>
        <p:nvSpPr>
          <p:cNvPr id="3" name="Content Placeholder 2"/>
          <p:cNvSpPr>
            <a:spLocks noGrp="1"/>
          </p:cNvSpPr>
          <p:nvPr>
            <p:ph idx="1"/>
          </p:nvPr>
        </p:nvSpPr>
        <p:spPr>
          <a:xfrm>
            <a:off x="838200" y="1317625"/>
            <a:ext cx="10515600" cy="4351338"/>
          </a:xfrm>
        </p:spPr>
        <p:txBody>
          <a:bodyPr>
            <a:normAutofit/>
          </a:bodyPr>
          <a:lstStyle/>
          <a:p>
            <a:r>
              <a:rPr lang="en-US" sz="2400" dirty="0"/>
              <a:t>SusQI project on 12 bed eating disorder ward</a:t>
            </a:r>
          </a:p>
          <a:p>
            <a:r>
              <a:rPr lang="en-US" sz="2400" dirty="0"/>
              <a:t>Medication rounds 4 times per day</a:t>
            </a:r>
          </a:p>
          <a:p>
            <a:r>
              <a:rPr lang="en-US" sz="2400" dirty="0"/>
              <a:t>29,200 single use plastic cups and spoons annually</a:t>
            </a:r>
          </a:p>
          <a:p>
            <a:r>
              <a:rPr lang="en-US" sz="2400" dirty="0"/>
              <a:t>Approximately 146kg of single use plastic cups and spoons disposed of annually  </a:t>
            </a:r>
            <a:endParaRPr lang="en-GB" sz="2400" dirty="0"/>
          </a:p>
          <a:p>
            <a:endParaRPr lang="en-GB" dirty="0"/>
          </a:p>
        </p:txBody>
      </p:sp>
      <p:pic>
        <p:nvPicPr>
          <p:cNvPr id="4" name="Picture 3" descr="C:\Users\hornmo\AppData\Local\Microsoft\Windows\INetCache\Content.Word\20221123_13481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8326" y="3425032"/>
            <a:ext cx="3081655" cy="2310765"/>
          </a:xfrm>
          <a:prstGeom prst="rect">
            <a:avLst/>
          </a:prstGeom>
          <a:noFill/>
          <a:ln>
            <a:noFill/>
          </a:ln>
        </p:spPr>
      </p:pic>
      <p:pic>
        <p:nvPicPr>
          <p:cNvPr id="5" name="Picture 4" descr="C:\Users\hornmo\AppData\Local\Microsoft\Windows\INetCache\Content.Word\20221123_14024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7519" y="3432652"/>
            <a:ext cx="3070860" cy="2303145"/>
          </a:xfrm>
          <a:prstGeom prst="rect">
            <a:avLst/>
          </a:prstGeom>
          <a:noFill/>
          <a:ln>
            <a:noFill/>
          </a:ln>
        </p:spPr>
      </p:pic>
    </p:spTree>
    <p:extLst>
      <p:ext uri="{BB962C8B-B14F-4D97-AF65-F5344CB8AC3E}">
        <p14:creationId xmlns:p14="http://schemas.microsoft.com/office/powerpoint/2010/main" val="2136795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963"/>
            <a:ext cx="10515600" cy="874395"/>
          </a:xfrm>
        </p:spPr>
        <p:txBody>
          <a:bodyPr/>
          <a:lstStyle/>
          <a:p>
            <a:r>
              <a:rPr lang="en-GB" dirty="0">
                <a:solidFill>
                  <a:srgbClr val="009333"/>
                </a:solidFill>
              </a:rPr>
              <a:t>Observations</a:t>
            </a:r>
          </a:p>
        </p:txBody>
      </p:sp>
      <p:sp>
        <p:nvSpPr>
          <p:cNvPr id="3" name="Content Placeholder 2"/>
          <p:cNvSpPr>
            <a:spLocks noGrp="1"/>
          </p:cNvSpPr>
          <p:nvPr>
            <p:ph idx="1"/>
          </p:nvPr>
        </p:nvSpPr>
        <p:spPr>
          <a:xfrm>
            <a:off x="838200" y="1168400"/>
            <a:ext cx="10515600" cy="5008563"/>
          </a:xfrm>
        </p:spPr>
        <p:txBody>
          <a:bodyPr/>
          <a:lstStyle/>
          <a:p>
            <a:r>
              <a:rPr lang="en-US" sz="2400" dirty="0"/>
              <a:t>When the ward was visited, it was observed that patients have access to reusable mugs, water bottles, reusable clear plastic cups, reusable spoons, and reusable pots. All can be washed in dishwasher. </a:t>
            </a:r>
          </a:p>
          <a:p>
            <a:pPr marL="0" indent="0">
              <a:buNone/>
            </a:pPr>
            <a:endParaRPr lang="en-GB" dirty="0"/>
          </a:p>
          <a:p>
            <a:endParaRPr lang="en-GB" dirty="0"/>
          </a:p>
          <a:p>
            <a:endParaRPr lang="en-GB" dirty="0"/>
          </a:p>
        </p:txBody>
      </p:sp>
      <p:pic>
        <p:nvPicPr>
          <p:cNvPr id="4" name="Picture 3"/>
          <p:cNvPicPr/>
          <p:nvPr/>
        </p:nvPicPr>
        <p:blipFill rotWithShape="1">
          <a:blip r:embed="rId2"/>
          <a:srcRect l="17425" t="11450" r="19903" b="9694"/>
          <a:stretch/>
        </p:blipFill>
        <p:spPr bwMode="auto">
          <a:xfrm>
            <a:off x="3682548" y="2468880"/>
            <a:ext cx="4892492" cy="3596323"/>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5429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9333"/>
                </a:solidFill>
              </a:rPr>
              <a:t>Waste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831470"/>
              </p:ext>
            </p:extLst>
          </p:nvPr>
        </p:nvGraphicFramePr>
        <p:xfrm>
          <a:off x="838200" y="1371600"/>
          <a:ext cx="10515600" cy="4805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445760" y="3667760"/>
            <a:ext cx="1056640" cy="369332"/>
          </a:xfrm>
          <a:prstGeom prst="rect">
            <a:avLst/>
          </a:prstGeom>
          <a:noFill/>
        </p:spPr>
        <p:txBody>
          <a:bodyPr wrap="square" rtlCol="0">
            <a:spAutoFit/>
          </a:bodyPr>
          <a:lstStyle/>
          <a:p>
            <a:r>
              <a:rPr lang="en-GB" dirty="0"/>
              <a:t>7 Wastes</a:t>
            </a:r>
          </a:p>
        </p:txBody>
      </p:sp>
    </p:spTree>
    <p:extLst>
      <p:ext uri="{BB962C8B-B14F-4D97-AF65-F5344CB8AC3E}">
        <p14:creationId xmlns:p14="http://schemas.microsoft.com/office/powerpoint/2010/main" val="1988866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9333"/>
                </a:solidFill>
              </a:rPr>
              <a:t>Specific</a:t>
            </a:r>
            <a:r>
              <a:rPr lang="en-GB" dirty="0"/>
              <a:t> </a:t>
            </a:r>
            <a:r>
              <a:rPr lang="en-GB" dirty="0">
                <a:solidFill>
                  <a:srgbClr val="009333"/>
                </a:solidFill>
              </a:rPr>
              <a:t>aims</a:t>
            </a:r>
          </a:p>
        </p:txBody>
      </p:sp>
      <p:sp>
        <p:nvSpPr>
          <p:cNvPr id="3" name="Content Placeholder 2"/>
          <p:cNvSpPr>
            <a:spLocks noGrp="1"/>
          </p:cNvSpPr>
          <p:nvPr>
            <p:ph idx="1"/>
          </p:nvPr>
        </p:nvSpPr>
        <p:spPr>
          <a:xfrm>
            <a:off x="838200" y="1178560"/>
            <a:ext cx="10897998" cy="4998403"/>
          </a:xfrm>
        </p:spPr>
        <p:txBody>
          <a:bodyPr>
            <a:normAutofit/>
          </a:bodyPr>
          <a:lstStyle/>
          <a:p>
            <a:pPr marL="0" indent="0">
              <a:buNone/>
            </a:pPr>
            <a:endParaRPr lang="en-US" sz="2400" dirty="0"/>
          </a:p>
          <a:p>
            <a:r>
              <a:rPr lang="en-US" sz="2400" dirty="0"/>
              <a:t>Replacement of single-use plastic cups and spoons with re-usable alternatives</a:t>
            </a:r>
          </a:p>
          <a:p>
            <a:r>
              <a:rPr lang="en-US" sz="2400" dirty="0"/>
              <a:t>Single use plastics contribute to air pollution which is public health concern. </a:t>
            </a:r>
          </a:p>
          <a:p>
            <a:r>
              <a:rPr lang="en-US" sz="2400" dirty="0"/>
              <a:t>Single use plastic pollution is also a priority within MPFT’s Green Plan.</a:t>
            </a:r>
          </a:p>
          <a:p>
            <a:r>
              <a:rPr lang="en-US" sz="2400" dirty="0"/>
              <a:t>Triple bottom line (social, environmental and financial impact).</a:t>
            </a:r>
          </a:p>
          <a:p>
            <a:r>
              <a:rPr lang="en-US" sz="2400" dirty="0"/>
              <a:t>The reduction of greenhouse gases emissions. </a:t>
            </a:r>
          </a:p>
          <a:p>
            <a:r>
              <a:rPr lang="en-US" sz="2400" dirty="0"/>
              <a:t>Reduction of Staff’s time</a:t>
            </a:r>
          </a:p>
          <a:p>
            <a:r>
              <a:rPr lang="en-US" sz="2400" dirty="0"/>
              <a:t>Cost savings</a:t>
            </a:r>
          </a:p>
          <a:p>
            <a:r>
              <a:rPr lang="en-US" sz="2400" dirty="0"/>
              <a:t>Patients upset about impact of single use plastic</a:t>
            </a:r>
            <a:endParaRPr lang="en-GB" sz="2400" dirty="0"/>
          </a:p>
          <a:p>
            <a:endParaRPr lang="en-GB" sz="2400" dirty="0"/>
          </a:p>
        </p:txBody>
      </p:sp>
    </p:spTree>
    <p:extLst>
      <p:ext uri="{BB962C8B-B14F-4D97-AF65-F5344CB8AC3E}">
        <p14:creationId xmlns:p14="http://schemas.microsoft.com/office/powerpoint/2010/main" val="560636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6" y="313987"/>
            <a:ext cx="10515600" cy="810532"/>
          </a:xfrm>
        </p:spPr>
        <p:txBody>
          <a:bodyPr/>
          <a:lstStyle/>
          <a:p>
            <a:r>
              <a:rPr lang="en-GB" dirty="0">
                <a:solidFill>
                  <a:srgbClr val="009333"/>
                </a:solidFill>
              </a:rPr>
              <a:t>Methods</a:t>
            </a:r>
          </a:p>
        </p:txBody>
      </p:sp>
      <p:sp>
        <p:nvSpPr>
          <p:cNvPr id="5" name="TextBox 4"/>
          <p:cNvSpPr txBox="1"/>
          <p:nvPr/>
        </p:nvSpPr>
        <p:spPr>
          <a:xfrm>
            <a:off x="4582851" y="672041"/>
            <a:ext cx="2566746" cy="523220"/>
          </a:xfrm>
          <a:prstGeom prst="rect">
            <a:avLst/>
          </a:prstGeom>
          <a:noFill/>
        </p:spPr>
        <p:txBody>
          <a:bodyPr wrap="square" rtlCol="0">
            <a:spAutoFit/>
          </a:bodyPr>
          <a:lstStyle/>
          <a:p>
            <a:pPr algn="ctr"/>
            <a:r>
              <a:rPr lang="en-GB" sz="2800" dirty="0">
                <a:solidFill>
                  <a:sysClr val="windowText" lastClr="000000"/>
                </a:solidFill>
              </a:rPr>
              <a:t>Plan</a:t>
            </a:r>
          </a:p>
        </p:txBody>
      </p:sp>
      <p:sp>
        <p:nvSpPr>
          <p:cNvPr id="6" name="TextBox 5"/>
          <p:cNvSpPr txBox="1"/>
          <p:nvPr/>
        </p:nvSpPr>
        <p:spPr>
          <a:xfrm>
            <a:off x="4582851" y="1317874"/>
            <a:ext cx="2566746" cy="1815882"/>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ysClr val="windowText" lastClr="000000"/>
                </a:solidFill>
              </a:rPr>
              <a:t>Define objective, questions and predictions. </a:t>
            </a:r>
          </a:p>
          <a:p>
            <a:pPr marL="285750" indent="-285750">
              <a:buFont typeface="Arial" panose="020B0604020202020204" pitchFamily="34" charset="0"/>
              <a:buChar char="•"/>
            </a:pPr>
            <a:r>
              <a:rPr lang="en-GB" sz="1400" dirty="0">
                <a:solidFill>
                  <a:sysClr val="windowText" lastClr="000000"/>
                </a:solidFill>
              </a:rPr>
              <a:t>Ask Who? What? Where? When? Why? How?</a:t>
            </a:r>
          </a:p>
          <a:p>
            <a:pPr marL="285750" indent="-285750">
              <a:buFont typeface="Arial" panose="020B0604020202020204" pitchFamily="34" charset="0"/>
              <a:buChar char="•"/>
            </a:pPr>
            <a:r>
              <a:rPr lang="en-GB" sz="1400" dirty="0">
                <a:solidFill>
                  <a:sysClr val="windowText" lastClr="000000"/>
                </a:solidFill>
              </a:rPr>
              <a:t>Plan data collection, site visits, idea form, discussion with patients and staff</a:t>
            </a:r>
          </a:p>
          <a:p>
            <a:pPr marL="285750" indent="-285750">
              <a:buFont typeface="Arial" panose="020B0604020202020204" pitchFamily="34" charset="0"/>
              <a:buChar char="•"/>
            </a:pPr>
            <a:r>
              <a:rPr lang="en-GB" sz="1400" dirty="0">
                <a:solidFill>
                  <a:sysClr val="windowText" lastClr="000000"/>
                </a:solidFill>
              </a:rPr>
              <a:t>Support from the ward</a:t>
            </a:r>
          </a:p>
        </p:txBody>
      </p:sp>
      <p:sp>
        <p:nvSpPr>
          <p:cNvPr id="7" name="TextBox 6"/>
          <p:cNvSpPr txBox="1"/>
          <p:nvPr/>
        </p:nvSpPr>
        <p:spPr>
          <a:xfrm>
            <a:off x="7953449" y="2508903"/>
            <a:ext cx="2705877" cy="1600438"/>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ysClr val="windowText" lastClr="000000"/>
                </a:solidFill>
              </a:rPr>
              <a:t>Carry out the plan </a:t>
            </a:r>
          </a:p>
          <a:p>
            <a:pPr marL="285750" indent="-285750">
              <a:buFont typeface="Arial" panose="020B0604020202020204" pitchFamily="34" charset="0"/>
              <a:buChar char="•"/>
            </a:pPr>
            <a:r>
              <a:rPr lang="en-GB" sz="1400" dirty="0">
                <a:solidFill>
                  <a:sysClr val="windowText" lastClr="000000"/>
                </a:solidFill>
              </a:rPr>
              <a:t>Test on the event – 30 days measurements</a:t>
            </a:r>
          </a:p>
          <a:p>
            <a:pPr marL="285750" indent="-285750">
              <a:buFont typeface="Arial" panose="020B0604020202020204" pitchFamily="34" charset="0"/>
              <a:buChar char="•"/>
            </a:pPr>
            <a:r>
              <a:rPr lang="en-GB" sz="1400" dirty="0">
                <a:solidFill>
                  <a:sysClr val="windowText" lastClr="000000"/>
                </a:solidFill>
              </a:rPr>
              <a:t>Collect the procurement data and data from site visits (time observation) </a:t>
            </a:r>
          </a:p>
          <a:p>
            <a:pPr marL="285750" indent="-285750">
              <a:buFont typeface="Arial" panose="020B0604020202020204" pitchFamily="34" charset="0"/>
              <a:buChar char="•"/>
            </a:pPr>
            <a:r>
              <a:rPr lang="en-GB" sz="1400" dirty="0">
                <a:solidFill>
                  <a:sysClr val="windowText" lastClr="000000"/>
                </a:solidFill>
              </a:rPr>
              <a:t>Begin analysis of the data</a:t>
            </a:r>
          </a:p>
        </p:txBody>
      </p:sp>
      <p:sp>
        <p:nvSpPr>
          <p:cNvPr id="8" name="TextBox 7"/>
          <p:cNvSpPr txBox="1"/>
          <p:nvPr/>
        </p:nvSpPr>
        <p:spPr>
          <a:xfrm>
            <a:off x="8023015" y="2008841"/>
            <a:ext cx="2566746" cy="523220"/>
          </a:xfrm>
          <a:prstGeom prst="rect">
            <a:avLst/>
          </a:prstGeom>
          <a:noFill/>
        </p:spPr>
        <p:txBody>
          <a:bodyPr wrap="square" rtlCol="0">
            <a:spAutoFit/>
          </a:bodyPr>
          <a:lstStyle/>
          <a:p>
            <a:pPr algn="ctr"/>
            <a:r>
              <a:rPr lang="en-GB" sz="2800" dirty="0">
                <a:solidFill>
                  <a:sysClr val="windowText" lastClr="000000"/>
                </a:solidFill>
              </a:rPr>
              <a:t>Do</a:t>
            </a:r>
          </a:p>
        </p:txBody>
      </p:sp>
      <p:sp>
        <p:nvSpPr>
          <p:cNvPr id="9" name="TextBox 8"/>
          <p:cNvSpPr txBox="1"/>
          <p:nvPr/>
        </p:nvSpPr>
        <p:spPr>
          <a:xfrm>
            <a:off x="4582851" y="3428291"/>
            <a:ext cx="2566746" cy="523220"/>
          </a:xfrm>
          <a:prstGeom prst="rect">
            <a:avLst/>
          </a:prstGeom>
          <a:noFill/>
        </p:spPr>
        <p:txBody>
          <a:bodyPr wrap="square" rtlCol="0">
            <a:spAutoFit/>
          </a:bodyPr>
          <a:lstStyle/>
          <a:p>
            <a:pPr algn="ctr"/>
            <a:r>
              <a:rPr lang="en-GB" sz="2800" dirty="0">
                <a:solidFill>
                  <a:sysClr val="windowText" lastClr="000000"/>
                </a:solidFill>
              </a:rPr>
              <a:t>Study</a:t>
            </a:r>
          </a:p>
        </p:txBody>
      </p:sp>
      <p:sp>
        <p:nvSpPr>
          <p:cNvPr id="10" name="TextBox 9"/>
          <p:cNvSpPr txBox="1"/>
          <p:nvPr/>
        </p:nvSpPr>
        <p:spPr>
          <a:xfrm>
            <a:off x="4568356" y="4400920"/>
            <a:ext cx="2633373"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ysClr val="windowText" lastClr="000000"/>
                </a:solidFill>
              </a:rPr>
              <a:t>Complete the analysis of the data</a:t>
            </a:r>
          </a:p>
          <a:p>
            <a:pPr marL="285750" indent="-285750">
              <a:buFont typeface="Arial" panose="020B0604020202020204" pitchFamily="34" charset="0"/>
              <a:buChar char="•"/>
            </a:pPr>
            <a:r>
              <a:rPr lang="en-GB" sz="1400" dirty="0">
                <a:solidFill>
                  <a:sysClr val="windowText" lastClr="000000"/>
                </a:solidFill>
              </a:rPr>
              <a:t>Compare data to predictions </a:t>
            </a:r>
          </a:p>
          <a:p>
            <a:pPr marL="285750" indent="-285750">
              <a:buFont typeface="Arial" panose="020B0604020202020204" pitchFamily="34" charset="0"/>
              <a:buChar char="•"/>
            </a:pPr>
            <a:r>
              <a:rPr lang="en-GB" sz="1400" dirty="0">
                <a:solidFill>
                  <a:sysClr val="windowText" lastClr="000000"/>
                </a:solidFill>
              </a:rPr>
              <a:t>Summarise what was learned</a:t>
            </a:r>
          </a:p>
        </p:txBody>
      </p:sp>
      <p:sp>
        <p:nvSpPr>
          <p:cNvPr id="11" name="TextBox 10"/>
          <p:cNvSpPr txBox="1"/>
          <p:nvPr/>
        </p:nvSpPr>
        <p:spPr>
          <a:xfrm>
            <a:off x="1322386" y="2098596"/>
            <a:ext cx="2512543" cy="523220"/>
          </a:xfrm>
          <a:prstGeom prst="rect">
            <a:avLst/>
          </a:prstGeom>
          <a:noFill/>
        </p:spPr>
        <p:txBody>
          <a:bodyPr wrap="square" rtlCol="0">
            <a:spAutoFit/>
          </a:bodyPr>
          <a:lstStyle/>
          <a:p>
            <a:pPr algn="ctr"/>
            <a:r>
              <a:rPr lang="en-GB" sz="2800" dirty="0">
                <a:solidFill>
                  <a:sysClr val="windowText" lastClr="000000"/>
                </a:solidFill>
              </a:rPr>
              <a:t>Act</a:t>
            </a:r>
          </a:p>
        </p:txBody>
      </p:sp>
      <p:sp>
        <p:nvSpPr>
          <p:cNvPr id="12" name="TextBox 11"/>
          <p:cNvSpPr txBox="1"/>
          <p:nvPr/>
        </p:nvSpPr>
        <p:spPr>
          <a:xfrm>
            <a:off x="1272371" y="2598658"/>
            <a:ext cx="2612572"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ysClr val="windowText" lastClr="000000"/>
                </a:solidFill>
              </a:rPr>
              <a:t>Plan the next cycle </a:t>
            </a:r>
          </a:p>
          <a:p>
            <a:pPr marL="285750" indent="-285750">
              <a:buFont typeface="Arial" panose="020B0604020202020204" pitchFamily="34" charset="0"/>
              <a:buChar char="•"/>
            </a:pPr>
            <a:r>
              <a:rPr lang="en-GB" sz="1400" dirty="0">
                <a:solidFill>
                  <a:sysClr val="windowText" lastClr="000000"/>
                </a:solidFill>
              </a:rPr>
              <a:t>Decide whether the change can be implemented</a:t>
            </a:r>
          </a:p>
        </p:txBody>
      </p:sp>
      <p:sp>
        <p:nvSpPr>
          <p:cNvPr id="14" name="Rectangle 13">
            <a:extLst>
              <a:ext uri="{FF2B5EF4-FFF2-40B4-BE49-F238E27FC236}">
                <a16:creationId xmlns:a16="http://schemas.microsoft.com/office/drawing/2014/main" id="{AE82D44C-D6F5-9D27-84D5-3D5D7CAAA995}"/>
              </a:ext>
            </a:extLst>
          </p:cNvPr>
          <p:cNvSpPr/>
          <p:nvPr/>
        </p:nvSpPr>
        <p:spPr>
          <a:xfrm>
            <a:off x="4516224" y="566364"/>
            <a:ext cx="2700000" cy="2700000"/>
          </a:xfrm>
          <a:prstGeom prst="rect">
            <a:avLst/>
          </a:prstGeom>
          <a:noFill/>
          <a:ln>
            <a:solidFill>
              <a:srgbClr val="009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15" name="Rectangle 14">
            <a:extLst>
              <a:ext uri="{FF2B5EF4-FFF2-40B4-BE49-F238E27FC236}">
                <a16:creationId xmlns:a16="http://schemas.microsoft.com/office/drawing/2014/main" id="{784572A3-B758-3195-1A59-B720C5155847}"/>
              </a:ext>
            </a:extLst>
          </p:cNvPr>
          <p:cNvSpPr/>
          <p:nvPr/>
        </p:nvSpPr>
        <p:spPr>
          <a:xfrm>
            <a:off x="7910697" y="1916364"/>
            <a:ext cx="2700000" cy="2700000"/>
          </a:xfrm>
          <a:prstGeom prst="rect">
            <a:avLst/>
          </a:prstGeom>
          <a:noFill/>
          <a:ln>
            <a:solidFill>
              <a:srgbClr val="009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16" name="Rectangle 15">
            <a:extLst>
              <a:ext uri="{FF2B5EF4-FFF2-40B4-BE49-F238E27FC236}">
                <a16:creationId xmlns:a16="http://schemas.microsoft.com/office/drawing/2014/main" id="{13ED56B5-BF41-BF53-365B-9BB5487E4047}"/>
              </a:ext>
            </a:extLst>
          </p:cNvPr>
          <p:cNvSpPr/>
          <p:nvPr/>
        </p:nvSpPr>
        <p:spPr>
          <a:xfrm>
            <a:off x="4516224" y="3385533"/>
            <a:ext cx="2700000" cy="2700000"/>
          </a:xfrm>
          <a:prstGeom prst="rect">
            <a:avLst/>
          </a:prstGeom>
          <a:noFill/>
          <a:ln>
            <a:solidFill>
              <a:srgbClr val="009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17" name="Rectangle 16">
            <a:extLst>
              <a:ext uri="{FF2B5EF4-FFF2-40B4-BE49-F238E27FC236}">
                <a16:creationId xmlns:a16="http://schemas.microsoft.com/office/drawing/2014/main" id="{0AE03173-BE56-9680-4F5F-CA81CF429C4D}"/>
              </a:ext>
            </a:extLst>
          </p:cNvPr>
          <p:cNvSpPr/>
          <p:nvPr/>
        </p:nvSpPr>
        <p:spPr>
          <a:xfrm>
            <a:off x="1217169" y="2006119"/>
            <a:ext cx="2700000" cy="2700000"/>
          </a:xfrm>
          <a:prstGeom prst="rect">
            <a:avLst/>
          </a:prstGeom>
          <a:noFill/>
          <a:ln>
            <a:solidFill>
              <a:srgbClr val="009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18" name="Arrow: Bent 17">
            <a:extLst>
              <a:ext uri="{FF2B5EF4-FFF2-40B4-BE49-F238E27FC236}">
                <a16:creationId xmlns:a16="http://schemas.microsoft.com/office/drawing/2014/main" id="{6FDA8FFF-7DEB-ED95-5CF5-A7FA4F168FD7}"/>
              </a:ext>
            </a:extLst>
          </p:cNvPr>
          <p:cNvSpPr/>
          <p:nvPr/>
        </p:nvSpPr>
        <p:spPr>
          <a:xfrm rot="5400000">
            <a:off x="7895668" y="320409"/>
            <a:ext cx="1020202" cy="1996580"/>
          </a:xfrm>
          <a:prstGeom prst="bentArrow">
            <a:avLst/>
          </a:prstGeom>
          <a:solidFill>
            <a:srgbClr val="009333"/>
          </a:solidFill>
          <a:ln>
            <a:solidFill>
              <a:srgbClr val="009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Arrow: Bent 18">
            <a:extLst>
              <a:ext uri="{FF2B5EF4-FFF2-40B4-BE49-F238E27FC236}">
                <a16:creationId xmlns:a16="http://schemas.microsoft.com/office/drawing/2014/main" id="{11DBCF8F-94A6-2F09-6794-08A67266C9B9}"/>
              </a:ext>
            </a:extLst>
          </p:cNvPr>
          <p:cNvSpPr/>
          <p:nvPr/>
        </p:nvSpPr>
        <p:spPr>
          <a:xfrm rot="16200000">
            <a:off x="2846894" y="4310407"/>
            <a:ext cx="1020202" cy="1996580"/>
          </a:xfrm>
          <a:prstGeom prst="bentArrow">
            <a:avLst/>
          </a:prstGeom>
          <a:solidFill>
            <a:srgbClr val="009333"/>
          </a:solidFill>
          <a:ln>
            <a:solidFill>
              <a:srgbClr val="009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Arrow: Bent 19">
            <a:extLst>
              <a:ext uri="{FF2B5EF4-FFF2-40B4-BE49-F238E27FC236}">
                <a16:creationId xmlns:a16="http://schemas.microsoft.com/office/drawing/2014/main" id="{6C47320F-82A5-D926-DB81-0D71FE4AA244}"/>
              </a:ext>
            </a:extLst>
          </p:cNvPr>
          <p:cNvSpPr/>
          <p:nvPr/>
        </p:nvSpPr>
        <p:spPr>
          <a:xfrm>
            <a:off x="2358705" y="808597"/>
            <a:ext cx="1857991" cy="1105046"/>
          </a:xfrm>
          <a:prstGeom prst="bentArrow">
            <a:avLst/>
          </a:prstGeom>
          <a:solidFill>
            <a:srgbClr val="009333"/>
          </a:solidFill>
          <a:ln>
            <a:solidFill>
              <a:srgbClr val="009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Arrow: Bent 20">
            <a:extLst>
              <a:ext uri="{FF2B5EF4-FFF2-40B4-BE49-F238E27FC236}">
                <a16:creationId xmlns:a16="http://schemas.microsoft.com/office/drawing/2014/main" id="{01ED34C6-B658-9ED9-3929-D6DD66362441}"/>
              </a:ext>
            </a:extLst>
          </p:cNvPr>
          <p:cNvSpPr/>
          <p:nvPr/>
        </p:nvSpPr>
        <p:spPr>
          <a:xfrm rot="10800000">
            <a:off x="7328779" y="4733663"/>
            <a:ext cx="2075279" cy="1099093"/>
          </a:xfrm>
          <a:prstGeom prst="bentArrow">
            <a:avLst/>
          </a:prstGeom>
          <a:solidFill>
            <a:srgbClr val="009333"/>
          </a:solidFill>
          <a:ln>
            <a:solidFill>
              <a:srgbClr val="009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67578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GB" dirty="0">
                <a:solidFill>
                  <a:srgbClr val="009333"/>
                </a:solidFill>
              </a:rPr>
              <a:t>What we actually did?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560" y="2853768"/>
            <a:ext cx="4052781" cy="3039586"/>
          </a:xfrm>
          <a:prstGeom prst="rect">
            <a:avLst/>
          </a:prstGeom>
        </p:spPr>
      </p:pic>
      <p:sp>
        <p:nvSpPr>
          <p:cNvPr id="6" name="Content Placeholder 5"/>
          <p:cNvSpPr>
            <a:spLocks noGrp="1"/>
          </p:cNvSpPr>
          <p:nvPr>
            <p:ph idx="1"/>
          </p:nvPr>
        </p:nvSpPr>
        <p:spPr>
          <a:xfrm>
            <a:off x="624840" y="1206022"/>
            <a:ext cx="10515600" cy="4351338"/>
          </a:xfrm>
        </p:spPr>
        <p:txBody>
          <a:bodyPr>
            <a:normAutofit/>
          </a:bodyPr>
          <a:lstStyle/>
          <a:p>
            <a:r>
              <a:rPr lang="en-GB" sz="2400" dirty="0"/>
              <a:t>Single-use plastic cups and spoons replaced with reusable spoons and cups at £0 cost</a:t>
            </a:r>
          </a:p>
          <a:p>
            <a:r>
              <a:rPr lang="en-GB" sz="2400" dirty="0"/>
              <a:t>Patients brought their water bottles/cups/mugs to medication rounds</a:t>
            </a:r>
          </a:p>
          <a:p>
            <a:r>
              <a:rPr lang="en-GB" sz="2400" dirty="0"/>
              <a:t>Patients walked to the medication trolley</a:t>
            </a:r>
          </a:p>
          <a:p>
            <a:endParaRPr lang="en-GB" sz="2400" dirty="0"/>
          </a:p>
        </p:txBody>
      </p:sp>
      <p:pic>
        <p:nvPicPr>
          <p:cNvPr id="7" name="Picture 6"/>
          <p:cNvPicPr/>
          <p:nvPr/>
        </p:nvPicPr>
        <p:blipFill rotWithShape="1">
          <a:blip r:embed="rId4"/>
          <a:srcRect l="16543" t="13013" r="17568" b="8140"/>
          <a:stretch/>
        </p:blipFill>
        <p:spPr bwMode="auto">
          <a:xfrm>
            <a:off x="6409842" y="2853768"/>
            <a:ext cx="4276272" cy="3112135"/>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1918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r>
              <a:rPr lang="en-GB" dirty="0">
                <a:solidFill>
                  <a:srgbClr val="009333"/>
                </a:solidFill>
              </a:rPr>
              <a:t>Outcome highlights</a:t>
            </a:r>
          </a:p>
        </p:txBody>
      </p:sp>
      <p:sp>
        <p:nvSpPr>
          <p:cNvPr id="3" name="Content Placeholder 2"/>
          <p:cNvSpPr>
            <a:spLocks noGrp="1"/>
          </p:cNvSpPr>
          <p:nvPr>
            <p:ph idx="1"/>
          </p:nvPr>
        </p:nvSpPr>
        <p:spPr>
          <a:xfrm>
            <a:off x="168897" y="1265315"/>
            <a:ext cx="10515600" cy="4779672"/>
          </a:xfrm>
        </p:spPr>
        <p:txBody>
          <a:bodyPr>
            <a:normAutofit/>
          </a:bodyPr>
          <a:lstStyle/>
          <a:p>
            <a:r>
              <a:rPr lang="en-GB" sz="2400" i="1" dirty="0"/>
              <a:t>Environmental: </a:t>
            </a:r>
          </a:p>
          <a:p>
            <a:pPr lvl="1"/>
            <a:r>
              <a:rPr lang="en-GB" sz="2000" dirty="0"/>
              <a:t>29,200 SU plastic cups and spoons reduced to 0,</a:t>
            </a:r>
          </a:p>
          <a:p>
            <a:pPr lvl="1"/>
            <a:r>
              <a:rPr lang="en-GB" sz="2000" dirty="0"/>
              <a:t>Reduced energy consumption from A/C units, water consumption,</a:t>
            </a:r>
          </a:p>
          <a:p>
            <a:pPr lvl="1"/>
            <a:r>
              <a:rPr lang="en-GB" sz="2000" dirty="0"/>
              <a:t>Reduced carbon footprint,</a:t>
            </a:r>
          </a:p>
          <a:p>
            <a:r>
              <a:rPr lang="en-GB" sz="2400" i="1" dirty="0"/>
              <a:t>Financial: </a:t>
            </a:r>
          </a:p>
          <a:p>
            <a:pPr lvl="1"/>
            <a:r>
              <a:rPr lang="en-GB" sz="2000" dirty="0"/>
              <a:t>savings on energy and water bill, </a:t>
            </a:r>
          </a:p>
          <a:p>
            <a:pPr lvl="1"/>
            <a:r>
              <a:rPr lang="en-GB" sz="2000" dirty="0"/>
              <a:t>purchase of cups, spoons and </a:t>
            </a:r>
          </a:p>
          <a:p>
            <a:pPr lvl="1"/>
            <a:r>
              <a:rPr lang="en-GB" sz="2000" dirty="0"/>
              <a:t>staff’s time,</a:t>
            </a:r>
          </a:p>
          <a:p>
            <a:r>
              <a:rPr lang="en-GB" sz="2400" i="1" dirty="0"/>
              <a:t>Social: </a:t>
            </a:r>
          </a:p>
          <a:p>
            <a:pPr lvl="1"/>
            <a:r>
              <a:rPr lang="en-GB" sz="2000" dirty="0"/>
              <a:t>Decreased staff time spent on no value added activities,</a:t>
            </a:r>
          </a:p>
          <a:p>
            <a:pPr lvl="1"/>
            <a:r>
              <a:rPr lang="en-GB" sz="2000" dirty="0"/>
              <a:t>Patients normalization, empowerment, ‘what they would do at home’,</a:t>
            </a:r>
          </a:p>
          <a:p>
            <a:pPr lvl="1"/>
            <a:r>
              <a:rPr lang="en-GB" sz="2000" dirty="0"/>
              <a:t>Positive feedback: Happier and less tired staff,</a:t>
            </a:r>
          </a:p>
          <a:p>
            <a:pPr lvl="1"/>
            <a:r>
              <a:rPr lang="en-GB" sz="2000" dirty="0"/>
              <a:t>Clinical outcomes: less mistakes, no value added activity time re-invested in patient care.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099373" y="1658624"/>
            <a:ext cx="4352212" cy="3264159"/>
          </a:xfrm>
          <a:prstGeom prst="rect">
            <a:avLst/>
          </a:prstGeom>
        </p:spPr>
      </p:pic>
    </p:spTree>
    <p:extLst>
      <p:ext uri="{BB962C8B-B14F-4D97-AF65-F5344CB8AC3E}">
        <p14:creationId xmlns:p14="http://schemas.microsoft.com/office/powerpoint/2010/main" val="2871820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9333"/>
                </a:solidFill>
              </a:rPr>
              <a:t>Measured outcomes -  how do we </a:t>
            </a:r>
            <a:br>
              <a:rPr lang="en-GB" dirty="0">
                <a:solidFill>
                  <a:srgbClr val="009333"/>
                </a:solidFill>
              </a:rPr>
            </a:br>
            <a:r>
              <a:rPr lang="en-GB" dirty="0">
                <a:solidFill>
                  <a:srgbClr val="009333"/>
                </a:solidFill>
              </a:rPr>
              <a:t>know our change is an improvement?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2727521"/>
              </p:ext>
            </p:extLst>
          </p:nvPr>
        </p:nvGraphicFramePr>
        <p:xfrm>
          <a:off x="838200" y="1690688"/>
          <a:ext cx="10515600" cy="4299488"/>
        </p:xfrm>
        <a:graphic>
          <a:graphicData uri="http://schemas.openxmlformats.org/drawingml/2006/table">
            <a:tbl>
              <a:tblPr firstRow="1" bandRow="1">
                <a:tableStyleId>{93296810-A885-4BE3-A3E7-6D5BEEA58F35}</a:tableStyleId>
              </a:tblPr>
              <a:tblGrid>
                <a:gridCol w="2103120">
                  <a:extLst>
                    <a:ext uri="{9D8B030D-6E8A-4147-A177-3AD203B41FA5}">
                      <a16:colId xmlns:a16="http://schemas.microsoft.com/office/drawing/2014/main" val="418726974"/>
                    </a:ext>
                  </a:extLst>
                </a:gridCol>
                <a:gridCol w="2103120">
                  <a:extLst>
                    <a:ext uri="{9D8B030D-6E8A-4147-A177-3AD203B41FA5}">
                      <a16:colId xmlns:a16="http://schemas.microsoft.com/office/drawing/2014/main" val="145304533"/>
                    </a:ext>
                  </a:extLst>
                </a:gridCol>
                <a:gridCol w="2103120">
                  <a:extLst>
                    <a:ext uri="{9D8B030D-6E8A-4147-A177-3AD203B41FA5}">
                      <a16:colId xmlns:a16="http://schemas.microsoft.com/office/drawing/2014/main" val="975187901"/>
                    </a:ext>
                  </a:extLst>
                </a:gridCol>
                <a:gridCol w="2103120">
                  <a:extLst>
                    <a:ext uri="{9D8B030D-6E8A-4147-A177-3AD203B41FA5}">
                      <a16:colId xmlns:a16="http://schemas.microsoft.com/office/drawing/2014/main" val="425693922"/>
                    </a:ext>
                  </a:extLst>
                </a:gridCol>
                <a:gridCol w="2103120">
                  <a:extLst>
                    <a:ext uri="{9D8B030D-6E8A-4147-A177-3AD203B41FA5}">
                      <a16:colId xmlns:a16="http://schemas.microsoft.com/office/drawing/2014/main" val="1787205348"/>
                    </a:ext>
                  </a:extLst>
                </a:gridCol>
              </a:tblGrid>
              <a:tr h="500531">
                <a:tc>
                  <a:txBody>
                    <a:bodyPr/>
                    <a:lstStyle/>
                    <a:p>
                      <a:r>
                        <a:rPr lang="en-GB" sz="1600" dirty="0"/>
                        <a:t>Impact</a:t>
                      </a:r>
                    </a:p>
                  </a:txBody>
                  <a:tcPr/>
                </a:tc>
                <a:tc>
                  <a:txBody>
                    <a:bodyPr/>
                    <a:lstStyle/>
                    <a:p>
                      <a:r>
                        <a:rPr lang="en-GB" sz="1600" dirty="0"/>
                        <a:t>Metric</a:t>
                      </a:r>
                    </a:p>
                  </a:txBody>
                  <a:tcPr/>
                </a:tc>
                <a:tc>
                  <a:txBody>
                    <a:bodyPr/>
                    <a:lstStyle/>
                    <a:p>
                      <a:r>
                        <a:rPr lang="en-GB" sz="1600" dirty="0"/>
                        <a:t>Baseline measure (pre </a:t>
                      </a:r>
                      <a:r>
                        <a:rPr lang="en-GB" sz="1600" dirty="0" err="1"/>
                        <a:t>SusQI</a:t>
                      </a:r>
                      <a:r>
                        <a:rPr lang="en-GB" sz="1600" dirty="0"/>
                        <a:t>) per day</a:t>
                      </a:r>
                    </a:p>
                  </a:txBody>
                  <a:tcPr/>
                </a:tc>
                <a:tc>
                  <a:txBody>
                    <a:bodyPr/>
                    <a:lstStyle/>
                    <a:p>
                      <a:r>
                        <a:rPr lang="en-GB" sz="1600" dirty="0"/>
                        <a:t>Outcome</a:t>
                      </a:r>
                      <a:r>
                        <a:rPr lang="en-GB" sz="1600" baseline="0" dirty="0"/>
                        <a:t> measure (post </a:t>
                      </a:r>
                      <a:r>
                        <a:rPr lang="en-GB" sz="1600" baseline="0" dirty="0" err="1"/>
                        <a:t>SusQI</a:t>
                      </a:r>
                      <a:r>
                        <a:rPr lang="en-GB" sz="1600" baseline="0" dirty="0"/>
                        <a:t>) per day</a:t>
                      </a:r>
                      <a:endParaRPr lang="en-GB" sz="1600" dirty="0"/>
                    </a:p>
                  </a:txBody>
                  <a:tcPr/>
                </a:tc>
                <a:tc>
                  <a:txBody>
                    <a:bodyPr/>
                    <a:lstStyle/>
                    <a:p>
                      <a:r>
                        <a:rPr lang="en-GB" sz="1600" dirty="0"/>
                        <a:t>Annual</a:t>
                      </a:r>
                      <a:r>
                        <a:rPr lang="en-GB" sz="1600" baseline="0" dirty="0"/>
                        <a:t> savings</a:t>
                      </a:r>
                      <a:endParaRPr lang="en-GB" sz="1600" dirty="0"/>
                    </a:p>
                  </a:txBody>
                  <a:tcPr/>
                </a:tc>
                <a:extLst>
                  <a:ext uri="{0D108BD9-81ED-4DB2-BD59-A6C34878D82A}">
                    <a16:rowId xmlns:a16="http://schemas.microsoft.com/office/drawing/2014/main" val="1338468068"/>
                  </a:ext>
                </a:extLst>
              </a:tr>
              <a:tr h="1260299">
                <a:tc>
                  <a:txBody>
                    <a:bodyPr/>
                    <a:lstStyle/>
                    <a:p>
                      <a:pPr algn="ctr"/>
                      <a:r>
                        <a:rPr lang="en-GB" sz="1600" dirty="0"/>
                        <a:t>Environmental</a:t>
                      </a:r>
                      <a:endParaRPr lang="en-GB" sz="1600" i="1" dirty="0">
                        <a:latin typeface="+mn-lt"/>
                      </a:endParaRPr>
                    </a:p>
                  </a:txBody>
                  <a:tcPr/>
                </a:tc>
                <a:tc>
                  <a:txBody>
                    <a:bodyPr/>
                    <a:lstStyle/>
                    <a:p>
                      <a:r>
                        <a:rPr lang="en-GB" sz="1600" dirty="0"/>
                        <a:t>GHG emissions (energy, water, material and</a:t>
                      </a:r>
                      <a:r>
                        <a:rPr lang="en-GB" sz="1600" baseline="0" dirty="0"/>
                        <a:t> waste)</a:t>
                      </a:r>
                      <a:endParaRPr lang="en-GB" sz="1600" dirty="0">
                        <a:latin typeface="+mn-lt"/>
                      </a:endParaRPr>
                    </a:p>
                  </a:txBody>
                  <a:tcPr/>
                </a:tc>
                <a:tc>
                  <a:txBody>
                    <a:bodyPr/>
                    <a:lstStyle/>
                    <a:p>
                      <a:r>
                        <a:rPr lang="en-GB" sz="1600" dirty="0"/>
                        <a:t>8.75</a:t>
                      </a:r>
                      <a:r>
                        <a:rPr lang="en-GB" sz="1600" baseline="0" dirty="0"/>
                        <a:t> kgCO2e/day</a:t>
                      </a:r>
                      <a:endParaRPr lang="en-GB" sz="1600" dirty="0">
                        <a:latin typeface="+mn-lt"/>
                      </a:endParaRPr>
                    </a:p>
                  </a:txBody>
                  <a:tcPr/>
                </a:tc>
                <a:tc>
                  <a:txBody>
                    <a:bodyPr/>
                    <a:lstStyle/>
                    <a:p>
                      <a:r>
                        <a:rPr lang="en-GB" sz="1600" dirty="0"/>
                        <a:t>5.5 kgCO2e/day</a:t>
                      </a:r>
                      <a:endParaRPr lang="en-GB" sz="1600" dirty="0">
                        <a:latin typeface="+mn-lt"/>
                      </a:endParaRPr>
                    </a:p>
                  </a:txBody>
                  <a:tcPr/>
                </a:tc>
                <a:tc>
                  <a:txBody>
                    <a:bodyPr/>
                    <a:lstStyle/>
                    <a:p>
                      <a:r>
                        <a:rPr lang="en-GB" sz="1600" dirty="0"/>
                        <a:t>1,186.25</a:t>
                      </a:r>
                      <a:r>
                        <a:rPr lang="en-GB" sz="1600" baseline="0" dirty="0"/>
                        <a:t> </a:t>
                      </a:r>
                      <a:r>
                        <a:rPr lang="en-GB" sz="1600" dirty="0"/>
                        <a:t>kgCO2e</a:t>
                      </a:r>
                      <a:endParaRPr lang="en-GB" sz="1600" dirty="0">
                        <a:latin typeface="+mn-lt"/>
                      </a:endParaRPr>
                    </a:p>
                  </a:txBody>
                  <a:tcPr/>
                </a:tc>
                <a:extLst>
                  <a:ext uri="{0D108BD9-81ED-4DB2-BD59-A6C34878D82A}">
                    <a16:rowId xmlns:a16="http://schemas.microsoft.com/office/drawing/2014/main" val="1971427406"/>
                  </a:ext>
                </a:extLst>
              </a:tr>
              <a:tr h="934715">
                <a:tc>
                  <a:txBody>
                    <a:bodyPr/>
                    <a:lstStyle/>
                    <a:p>
                      <a:pPr algn="ctr"/>
                      <a:r>
                        <a:rPr lang="en-GB" sz="1600" dirty="0"/>
                        <a:t>Financial</a:t>
                      </a:r>
                      <a:endParaRPr lang="en-GB" sz="1600" i="1" dirty="0">
                        <a:latin typeface="+mn-lt"/>
                      </a:endParaRPr>
                    </a:p>
                  </a:txBody>
                  <a:tcPr/>
                </a:tc>
                <a:tc>
                  <a:txBody>
                    <a:bodyPr/>
                    <a:lstStyle/>
                    <a:p>
                      <a:pPr algn="l" hangingPunct="0">
                        <a:spcAft>
                          <a:spcPts val="0"/>
                        </a:spcAft>
                      </a:pPr>
                      <a:r>
                        <a:rPr lang="en-GB" sz="1600" b="0" dirty="0">
                          <a:solidFill>
                            <a:srgbClr val="000000"/>
                          </a:solidFill>
                          <a:effectLst/>
                        </a:rPr>
                        <a:t>Energy consumption,</a:t>
                      </a:r>
                      <a:r>
                        <a:rPr lang="en-GB" sz="1600" b="0" baseline="0" dirty="0">
                          <a:solidFill>
                            <a:srgbClr val="000000"/>
                          </a:solidFill>
                          <a:effectLst/>
                        </a:rPr>
                        <a:t> water cost and purchase of single use plastic cups and spoons</a:t>
                      </a:r>
                      <a:endParaRPr lang="en-GB" sz="1600" b="0" dirty="0">
                        <a:effectLst/>
                        <a:latin typeface="+mn-lt"/>
                        <a:ea typeface="Times New Roman" panose="02020603050405020304" pitchFamily="18" charset="0"/>
                      </a:endParaRPr>
                    </a:p>
                  </a:txBody>
                  <a:tcPr marL="19050" marR="19050" marT="0" marB="0"/>
                </a:tc>
                <a:tc>
                  <a:txBody>
                    <a:bodyPr/>
                    <a:lstStyle/>
                    <a:p>
                      <a:pPr algn="l" hangingPunct="0">
                        <a:spcAft>
                          <a:spcPts val="0"/>
                        </a:spcAft>
                      </a:pPr>
                      <a:r>
                        <a:rPr lang="en-GB" sz="1600" dirty="0">
                          <a:solidFill>
                            <a:srgbClr val="000000"/>
                          </a:solidFill>
                          <a:effectLst/>
                        </a:rPr>
                        <a:t>£7.8/day</a:t>
                      </a:r>
                      <a:endParaRPr lang="en-GB" sz="1600" dirty="0">
                        <a:effectLst/>
                        <a:latin typeface="+mn-lt"/>
                        <a:ea typeface="Times New Roman" panose="02020603050405020304" pitchFamily="18" charset="0"/>
                      </a:endParaRPr>
                    </a:p>
                  </a:txBody>
                  <a:tcPr marL="19050" marR="19050" marT="0" marB="0"/>
                </a:tc>
                <a:tc>
                  <a:txBody>
                    <a:bodyPr/>
                    <a:lstStyle/>
                    <a:p>
                      <a:pPr algn="l" hangingPunct="0">
                        <a:spcAft>
                          <a:spcPts val="0"/>
                        </a:spcAft>
                      </a:pPr>
                      <a:r>
                        <a:rPr lang="en-GB" sz="1600" dirty="0">
                          <a:effectLst/>
                        </a:rPr>
                        <a:t>£2.2 per day</a:t>
                      </a:r>
                      <a:endParaRPr lang="en-GB" sz="1600" dirty="0">
                        <a:effectLst/>
                        <a:latin typeface="+mn-lt"/>
                        <a:ea typeface="Times New Roman" panose="02020603050405020304" pitchFamily="18" charset="0"/>
                      </a:endParaRPr>
                    </a:p>
                  </a:txBody>
                  <a:tcPr marL="19050" marR="19050" marT="0" marB="0"/>
                </a:tc>
                <a:tc>
                  <a:txBody>
                    <a:bodyPr/>
                    <a:lstStyle/>
                    <a:p>
                      <a:pPr algn="l" hangingPunct="0">
                        <a:spcAft>
                          <a:spcPts val="0"/>
                        </a:spcAft>
                      </a:pPr>
                      <a:r>
                        <a:rPr lang="en-GB" sz="1600" dirty="0">
                          <a:solidFill>
                            <a:srgbClr val="000000"/>
                          </a:solidFill>
                          <a:effectLst/>
                        </a:rPr>
                        <a:t>£842 per year</a:t>
                      </a:r>
                      <a:endParaRPr lang="en-GB" sz="1600" dirty="0">
                        <a:effectLst/>
                        <a:latin typeface="+mn-lt"/>
                        <a:ea typeface="Times New Roman" panose="02020603050405020304" pitchFamily="18" charset="0"/>
                      </a:endParaRPr>
                    </a:p>
                  </a:txBody>
                  <a:tcPr marL="19050" marR="19050" marT="0" marB="0"/>
                </a:tc>
                <a:extLst>
                  <a:ext uri="{0D108BD9-81ED-4DB2-BD59-A6C34878D82A}">
                    <a16:rowId xmlns:a16="http://schemas.microsoft.com/office/drawing/2014/main" val="2172336140"/>
                  </a:ext>
                </a:extLst>
              </a:tr>
              <a:tr h="560829">
                <a:tc>
                  <a:txBody>
                    <a:bodyPr/>
                    <a:lstStyle/>
                    <a:p>
                      <a:pPr algn="ctr"/>
                      <a:r>
                        <a:rPr lang="en-GB" sz="1600" dirty="0"/>
                        <a:t>Financial</a:t>
                      </a:r>
                      <a:endParaRPr lang="en-GB" sz="1600" i="1" dirty="0">
                        <a:latin typeface="+mn-lt"/>
                      </a:endParaRPr>
                    </a:p>
                  </a:txBody>
                  <a:tcPr/>
                </a:tc>
                <a:tc>
                  <a:txBody>
                    <a:bodyPr/>
                    <a:lstStyle/>
                    <a:p>
                      <a:pPr algn="l" hangingPunct="0">
                        <a:spcAft>
                          <a:spcPts val="0"/>
                        </a:spcAft>
                      </a:pPr>
                      <a:r>
                        <a:rPr lang="en-GB" sz="1600" b="0" baseline="0" dirty="0">
                          <a:solidFill>
                            <a:srgbClr val="000000"/>
                          </a:solidFill>
                          <a:effectLst/>
                        </a:rPr>
                        <a:t>Inventory</a:t>
                      </a:r>
                      <a:endParaRPr lang="en-GB" sz="1600" b="0" dirty="0">
                        <a:effectLst/>
                        <a:latin typeface="+mn-lt"/>
                        <a:ea typeface="Times New Roman" panose="02020603050405020304" pitchFamily="18" charset="0"/>
                      </a:endParaRPr>
                    </a:p>
                  </a:txBody>
                  <a:tcPr marL="19050" marR="19050" marT="0" marB="0"/>
                </a:tc>
                <a:tc>
                  <a:txBody>
                    <a:bodyPr/>
                    <a:lstStyle/>
                    <a:p>
                      <a:pPr algn="l" hangingPunct="0">
                        <a:spcAft>
                          <a:spcPts val="0"/>
                        </a:spcAft>
                      </a:pPr>
                      <a:r>
                        <a:rPr lang="en-GB" sz="1600" dirty="0">
                          <a:effectLst/>
                        </a:rPr>
                        <a:t>£543.65</a:t>
                      </a:r>
                      <a:r>
                        <a:rPr lang="en-GB" sz="1600" baseline="0" dirty="0">
                          <a:effectLst/>
                        </a:rPr>
                        <a:t> annually</a:t>
                      </a:r>
                      <a:endParaRPr lang="en-GB" sz="1600" dirty="0">
                        <a:effectLst/>
                        <a:latin typeface="+mn-lt"/>
                        <a:ea typeface="Times New Roman" panose="02020603050405020304" pitchFamily="18" charset="0"/>
                      </a:endParaRPr>
                    </a:p>
                  </a:txBody>
                  <a:tcPr marL="19050" marR="19050" marT="0" marB="0"/>
                </a:tc>
                <a:tc>
                  <a:txBody>
                    <a:bodyPr/>
                    <a:lstStyle/>
                    <a:p>
                      <a:pPr algn="l" hangingPunct="0">
                        <a:spcAft>
                          <a:spcPts val="0"/>
                        </a:spcAft>
                      </a:pPr>
                      <a:r>
                        <a:rPr lang="en-GB" sz="1600" dirty="0">
                          <a:effectLst/>
                        </a:rPr>
                        <a:t>£102.73 annually</a:t>
                      </a:r>
                      <a:endParaRPr lang="en-GB" sz="1600" dirty="0">
                        <a:effectLst/>
                        <a:latin typeface="+mn-lt"/>
                        <a:ea typeface="Times New Roman" panose="02020603050405020304" pitchFamily="18" charset="0"/>
                      </a:endParaRPr>
                    </a:p>
                  </a:txBody>
                  <a:tcPr marL="19050" marR="19050" marT="0" marB="0"/>
                </a:tc>
                <a:tc>
                  <a:txBody>
                    <a:bodyPr/>
                    <a:lstStyle/>
                    <a:p>
                      <a:pPr algn="l" hangingPunct="0">
                        <a:spcAft>
                          <a:spcPts val="0"/>
                        </a:spcAft>
                      </a:pPr>
                      <a:r>
                        <a:rPr lang="en-GB" sz="1600" dirty="0">
                          <a:effectLst/>
                        </a:rPr>
                        <a:t>£440.92 annually</a:t>
                      </a:r>
                      <a:endParaRPr lang="en-GB" sz="1600" dirty="0">
                        <a:effectLst/>
                        <a:latin typeface="+mn-lt"/>
                        <a:ea typeface="Times New Roman" panose="02020603050405020304" pitchFamily="18" charset="0"/>
                      </a:endParaRPr>
                    </a:p>
                  </a:txBody>
                  <a:tcPr marL="19050" marR="19050" marT="0" marB="0"/>
                </a:tc>
                <a:extLst>
                  <a:ext uri="{0D108BD9-81ED-4DB2-BD59-A6C34878D82A}">
                    <a16:rowId xmlns:a16="http://schemas.microsoft.com/office/drawing/2014/main" val="1634404401"/>
                  </a:ext>
                </a:extLst>
              </a:tr>
              <a:tr h="400425">
                <a:tc>
                  <a:txBody>
                    <a:bodyPr/>
                    <a:lstStyle/>
                    <a:p>
                      <a:pPr algn="ctr"/>
                      <a:r>
                        <a:rPr lang="en-GB" sz="1600" dirty="0"/>
                        <a:t>Social</a:t>
                      </a:r>
                      <a:endParaRPr lang="en-GB" sz="1600" i="1" dirty="0">
                        <a:latin typeface="+mn-lt"/>
                      </a:endParaRPr>
                    </a:p>
                  </a:txBody>
                  <a:tcPr/>
                </a:tc>
                <a:tc>
                  <a:txBody>
                    <a:bodyPr/>
                    <a:lstStyle/>
                    <a:p>
                      <a:pPr algn="l" hangingPunct="0">
                        <a:spcAft>
                          <a:spcPts val="0"/>
                        </a:spcAft>
                      </a:pPr>
                      <a:r>
                        <a:rPr lang="en-GB" sz="1600" b="0" dirty="0">
                          <a:effectLst/>
                        </a:rPr>
                        <a:t>Staff</a:t>
                      </a:r>
                      <a:r>
                        <a:rPr lang="en-GB" sz="1600" b="0" baseline="0" dirty="0">
                          <a:effectLst/>
                        </a:rPr>
                        <a:t> time</a:t>
                      </a:r>
                      <a:endParaRPr lang="en-GB" sz="1600" b="0" dirty="0">
                        <a:effectLst/>
                        <a:latin typeface="+mn-lt"/>
                        <a:ea typeface="Times New Roman" panose="02020603050405020304" pitchFamily="18" charset="0"/>
                      </a:endParaRPr>
                    </a:p>
                  </a:txBody>
                  <a:tcPr marL="19050" marR="19050" marT="0" marB="0"/>
                </a:tc>
                <a:tc>
                  <a:txBody>
                    <a:bodyPr/>
                    <a:lstStyle/>
                    <a:p>
                      <a:pPr algn="l" hangingPunct="0">
                        <a:spcAft>
                          <a:spcPts val="0"/>
                        </a:spcAft>
                      </a:pPr>
                      <a:r>
                        <a:rPr lang="en-GB" sz="1600" dirty="0">
                          <a:effectLst/>
                        </a:rPr>
                        <a:t>6.25 minutes</a:t>
                      </a:r>
                      <a:r>
                        <a:rPr lang="en-GB" sz="1600" baseline="0" dirty="0">
                          <a:effectLst/>
                        </a:rPr>
                        <a:t> per 1 medication round</a:t>
                      </a:r>
                      <a:endParaRPr lang="en-GB" sz="1600" dirty="0">
                        <a:effectLst/>
                        <a:latin typeface="+mn-lt"/>
                        <a:ea typeface="Times New Roman" panose="02020603050405020304" pitchFamily="18" charset="0"/>
                      </a:endParaRPr>
                    </a:p>
                  </a:txBody>
                  <a:tcPr marL="19050" marR="19050" marT="0" marB="0"/>
                </a:tc>
                <a:tc>
                  <a:txBody>
                    <a:bodyPr/>
                    <a:lstStyle/>
                    <a:p>
                      <a:pPr algn="l" hangingPunct="0">
                        <a:spcAft>
                          <a:spcPts val="0"/>
                        </a:spcAft>
                      </a:pPr>
                      <a:r>
                        <a:rPr lang="en-GB" sz="1600" dirty="0">
                          <a:effectLst/>
                        </a:rPr>
                        <a:t>3.8 minutes per 1 medication round</a:t>
                      </a:r>
                      <a:endParaRPr lang="en-GB" sz="1600" dirty="0">
                        <a:effectLst/>
                        <a:latin typeface="+mn-lt"/>
                        <a:ea typeface="Times New Roman" panose="02020603050405020304" pitchFamily="18" charset="0"/>
                      </a:endParaRPr>
                    </a:p>
                  </a:txBody>
                  <a:tcPr marL="19050" marR="19050" marT="0" marB="0"/>
                </a:tc>
                <a:tc>
                  <a:txBody>
                    <a:bodyPr/>
                    <a:lstStyle/>
                    <a:p>
                      <a:pPr algn="l" hangingPunct="0">
                        <a:spcAft>
                          <a:spcPts val="0"/>
                        </a:spcAft>
                      </a:pPr>
                      <a:r>
                        <a:rPr lang="en-GB" sz="1600" dirty="0">
                          <a:effectLst/>
                        </a:rPr>
                        <a:t>45 hours (6 shifts)</a:t>
                      </a:r>
                      <a:endParaRPr lang="en-GB" sz="1600" dirty="0">
                        <a:effectLst/>
                        <a:latin typeface="+mn-lt"/>
                        <a:ea typeface="Times New Roman" panose="02020603050405020304" pitchFamily="18" charset="0"/>
                      </a:endParaRPr>
                    </a:p>
                  </a:txBody>
                  <a:tcPr marL="19050" marR="19050" marT="0" marB="0"/>
                </a:tc>
                <a:extLst>
                  <a:ext uri="{0D108BD9-81ED-4DB2-BD59-A6C34878D82A}">
                    <a16:rowId xmlns:a16="http://schemas.microsoft.com/office/drawing/2014/main" val="3453202436"/>
                  </a:ext>
                </a:extLst>
              </a:tr>
              <a:tr h="436200">
                <a:tc>
                  <a:txBody>
                    <a:bodyPr/>
                    <a:lstStyle/>
                    <a:p>
                      <a:pPr algn="ctr"/>
                      <a:r>
                        <a:rPr lang="en-GB" sz="1600" dirty="0"/>
                        <a:t>Social</a:t>
                      </a:r>
                      <a:endParaRPr lang="en-GB" sz="1600" i="1" dirty="0">
                        <a:latin typeface="+mn-lt"/>
                      </a:endParaRPr>
                    </a:p>
                  </a:txBody>
                  <a:tcPr/>
                </a:tc>
                <a:tc>
                  <a:txBody>
                    <a:bodyPr/>
                    <a:lstStyle/>
                    <a:p>
                      <a:r>
                        <a:rPr lang="en-GB" sz="1600" b="0" dirty="0"/>
                        <a:t>Staff walking</a:t>
                      </a:r>
                      <a:r>
                        <a:rPr lang="en-GB" sz="1600" b="0" baseline="0" dirty="0"/>
                        <a:t> distance</a:t>
                      </a:r>
                      <a:endParaRPr lang="en-GB" sz="1600" b="0" dirty="0">
                        <a:latin typeface="+mn-lt"/>
                      </a:endParaRPr>
                    </a:p>
                  </a:txBody>
                  <a:tcPr/>
                </a:tc>
                <a:tc>
                  <a:txBody>
                    <a:bodyPr/>
                    <a:lstStyle/>
                    <a:p>
                      <a:r>
                        <a:rPr lang="en-GB" sz="1600" dirty="0"/>
                        <a:t>32 metres</a:t>
                      </a:r>
                      <a:r>
                        <a:rPr lang="en-GB" sz="1600" baseline="0" dirty="0"/>
                        <a:t> per patient</a:t>
                      </a:r>
                      <a:endParaRPr lang="en-GB" sz="1600" dirty="0">
                        <a:latin typeface="+mn-lt"/>
                      </a:endParaRPr>
                    </a:p>
                  </a:txBody>
                  <a:tcPr/>
                </a:tc>
                <a:tc>
                  <a:txBody>
                    <a:bodyPr/>
                    <a:lstStyle/>
                    <a:p>
                      <a:r>
                        <a:rPr lang="en-GB" sz="1600" dirty="0"/>
                        <a:t>0</a:t>
                      </a:r>
                      <a:endParaRPr lang="en-GB" sz="1600" dirty="0">
                        <a:latin typeface="+mn-lt"/>
                      </a:endParaRPr>
                    </a:p>
                  </a:txBody>
                  <a:tcPr/>
                </a:tc>
                <a:tc>
                  <a:txBody>
                    <a:bodyPr/>
                    <a:lstStyle/>
                    <a:p>
                      <a:r>
                        <a:rPr lang="en-GB" sz="1600" dirty="0"/>
                        <a:t>87 miles</a:t>
                      </a:r>
                      <a:endParaRPr lang="en-GB" sz="1600" dirty="0">
                        <a:latin typeface="+mn-lt"/>
                      </a:endParaRPr>
                    </a:p>
                  </a:txBody>
                  <a:tcPr/>
                </a:tc>
                <a:extLst>
                  <a:ext uri="{0D108BD9-81ED-4DB2-BD59-A6C34878D82A}">
                    <a16:rowId xmlns:a16="http://schemas.microsoft.com/office/drawing/2014/main" val="19460434"/>
                  </a:ext>
                </a:extLst>
              </a:tr>
            </a:tbl>
          </a:graphicData>
        </a:graphic>
      </p:graphicFrame>
    </p:spTree>
    <p:extLst>
      <p:ext uri="{BB962C8B-B14F-4D97-AF65-F5344CB8AC3E}">
        <p14:creationId xmlns:p14="http://schemas.microsoft.com/office/powerpoint/2010/main" val="238159318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6555</TotalTime>
  <Words>1066</Words>
  <Application>Microsoft Office PowerPoint</Application>
  <PresentationFormat>Widescreen</PresentationFormat>
  <Paragraphs>145</Paragraphs>
  <Slides>12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1_Office Theme</vt:lpstr>
      <vt:lpstr>PowerPoint Presentation</vt:lpstr>
      <vt:lpstr>Background</vt:lpstr>
      <vt:lpstr>Observations</vt:lpstr>
      <vt:lpstr>Waste</vt:lpstr>
      <vt:lpstr>Specific aims</vt:lpstr>
      <vt:lpstr>Methods</vt:lpstr>
      <vt:lpstr>What we actually did?</vt:lpstr>
      <vt:lpstr>Outcome highlights</vt:lpstr>
      <vt:lpstr>Measured outcomes -  how do we  know our change is an improvement?</vt:lpstr>
      <vt:lpstr>Lessons learnt</vt:lpstr>
      <vt:lpstr>Next steps</vt:lpstr>
      <vt:lpstr>Thank you</vt:lpstr>
    </vt:vector>
  </TitlesOfParts>
  <Company>S&amp;SHIS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Monika Hornakova (RRE) MPFT</dc:creator>
  <cp:lastModifiedBy>Helen Payne (RRE) MPFT</cp:lastModifiedBy>
  <cp:revision>40</cp:revision>
  <dcterms:created xsi:type="dcterms:W3CDTF">2023-06-13T08:46:29Z</dcterms:created>
  <dcterms:modified xsi:type="dcterms:W3CDTF">2023-07-25T10:51:59Z</dcterms:modified>
</cp:coreProperties>
</file>