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 id="2147483701" r:id="rId4"/>
  </p:sldMasterIdLst>
  <p:notesMasterIdLst>
    <p:notesMasterId r:id="rId61"/>
  </p:notesMasterIdLst>
  <p:handoutMasterIdLst>
    <p:handoutMasterId r:id="rId62"/>
  </p:handoutMasterIdLst>
  <p:sldIdLst>
    <p:sldId id="256" r:id="rId5"/>
    <p:sldId id="336" r:id="rId6"/>
    <p:sldId id="307" r:id="rId7"/>
    <p:sldId id="323" r:id="rId8"/>
    <p:sldId id="327" r:id="rId9"/>
    <p:sldId id="335" r:id="rId10"/>
    <p:sldId id="328" r:id="rId11"/>
    <p:sldId id="329" r:id="rId12"/>
    <p:sldId id="330" r:id="rId13"/>
    <p:sldId id="331" r:id="rId14"/>
    <p:sldId id="289" r:id="rId15"/>
    <p:sldId id="332" r:id="rId16"/>
    <p:sldId id="260" r:id="rId17"/>
    <p:sldId id="334" r:id="rId18"/>
    <p:sldId id="333" r:id="rId19"/>
    <p:sldId id="273" r:id="rId20"/>
    <p:sldId id="274" r:id="rId21"/>
    <p:sldId id="277" r:id="rId22"/>
    <p:sldId id="278" r:id="rId23"/>
    <p:sldId id="257" r:id="rId24"/>
    <p:sldId id="279" r:id="rId25"/>
    <p:sldId id="321" r:id="rId26"/>
    <p:sldId id="326" r:id="rId27"/>
    <p:sldId id="258" r:id="rId28"/>
    <p:sldId id="401"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400" r:id="rId50"/>
    <p:sldId id="388" r:id="rId51"/>
    <p:sldId id="389" r:id="rId52"/>
    <p:sldId id="390" r:id="rId53"/>
    <p:sldId id="391" r:id="rId54"/>
    <p:sldId id="392" r:id="rId55"/>
    <p:sldId id="393" r:id="rId56"/>
    <p:sldId id="394" r:id="rId57"/>
    <p:sldId id="396" r:id="rId58"/>
    <p:sldId id="397" r:id="rId59"/>
    <p:sldId id="398" r:id="rId60"/>
  </p:sldIdLst>
  <p:sldSz cx="9144000" cy="6858000" type="screen4x3"/>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A86DFF"/>
    <a:srgbClr val="8633FF"/>
    <a:srgbClr val="00CC66"/>
    <a:srgbClr val="FF9900"/>
    <a:srgbClr val="9FDFFF"/>
    <a:srgbClr val="13DB72"/>
    <a:srgbClr val="1CD295"/>
    <a:srgbClr val="1BC78E"/>
    <a:srgbClr val="7D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96415" autoAdjust="0"/>
  </p:normalViewPr>
  <p:slideViewPr>
    <p:cSldViewPr>
      <p:cViewPr>
        <p:scale>
          <a:sx n="88" d="100"/>
          <a:sy n="88" d="100"/>
        </p:scale>
        <p:origin x="-1576" y="-80"/>
      </p:cViewPr>
      <p:guideLst>
        <p:guide orient="horz" pos="2160"/>
        <p:guide pos="2880"/>
      </p:guideLst>
    </p:cSldViewPr>
  </p:slideViewPr>
  <p:notesTextViewPr>
    <p:cViewPr>
      <p:scale>
        <a:sx n="1" d="1"/>
        <a:sy n="1" d="1"/>
      </p:scale>
      <p:origin x="0" y="0"/>
    </p:cViewPr>
  </p:notesTextViewPr>
  <p:sorterViewPr>
    <p:cViewPr>
      <p:scale>
        <a:sx n="100" d="100"/>
        <a:sy n="100" d="100"/>
      </p:scale>
      <p:origin x="0" y="16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889938" cy="488791"/>
          </a:xfrm>
          <a:prstGeom prst="rect">
            <a:avLst/>
          </a:prstGeom>
        </p:spPr>
        <p:txBody>
          <a:bodyPr vert="horz" lIns="91424" tIns="45712" rIns="91424" bIns="45712" rtlCol="0"/>
          <a:lstStyle>
            <a:lvl1pPr algn="l">
              <a:defRPr sz="1200"/>
            </a:lvl1pPr>
          </a:lstStyle>
          <a:p>
            <a:endParaRPr lang="en-GB" dirty="0"/>
          </a:p>
        </p:txBody>
      </p:sp>
      <p:sp>
        <p:nvSpPr>
          <p:cNvPr id="3" name="Date Placeholder 2"/>
          <p:cNvSpPr>
            <a:spLocks noGrp="1"/>
          </p:cNvSpPr>
          <p:nvPr>
            <p:ph type="dt" sz="quarter" idx="1"/>
          </p:nvPr>
        </p:nvSpPr>
        <p:spPr>
          <a:xfrm>
            <a:off x="3777607" y="2"/>
            <a:ext cx="2889938" cy="488791"/>
          </a:xfrm>
          <a:prstGeom prst="rect">
            <a:avLst/>
          </a:prstGeom>
        </p:spPr>
        <p:txBody>
          <a:bodyPr vert="horz" lIns="91424" tIns="45712" rIns="91424" bIns="45712" rtlCol="0"/>
          <a:lstStyle>
            <a:lvl1pPr algn="r">
              <a:defRPr sz="1200"/>
            </a:lvl1pPr>
          </a:lstStyle>
          <a:p>
            <a:fld id="{7971027F-24D1-40D0-B7CB-17B4649C8380}" type="datetimeFigureOut">
              <a:rPr lang="en-GB" smtClean="0"/>
              <a:t>02/11/2015</a:t>
            </a:fld>
            <a:endParaRPr lang="en-GB" dirty="0"/>
          </a:p>
        </p:txBody>
      </p:sp>
      <p:sp>
        <p:nvSpPr>
          <p:cNvPr id="4" name="Footer Placeholder 3"/>
          <p:cNvSpPr>
            <a:spLocks noGrp="1"/>
          </p:cNvSpPr>
          <p:nvPr>
            <p:ph type="ftr" sz="quarter" idx="2"/>
          </p:nvPr>
        </p:nvSpPr>
        <p:spPr>
          <a:xfrm>
            <a:off x="2" y="9285337"/>
            <a:ext cx="2889938" cy="488791"/>
          </a:xfrm>
          <a:prstGeom prst="rect">
            <a:avLst/>
          </a:prstGeom>
        </p:spPr>
        <p:txBody>
          <a:bodyPr vert="horz" lIns="91424" tIns="45712" rIns="91424" bIns="45712"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7607" y="9285337"/>
            <a:ext cx="2889938" cy="488791"/>
          </a:xfrm>
          <a:prstGeom prst="rect">
            <a:avLst/>
          </a:prstGeom>
        </p:spPr>
        <p:txBody>
          <a:bodyPr vert="horz" lIns="91424" tIns="45712" rIns="91424" bIns="45712" rtlCol="0" anchor="b"/>
          <a:lstStyle>
            <a:lvl1pPr algn="r">
              <a:defRPr sz="1200"/>
            </a:lvl1pPr>
          </a:lstStyle>
          <a:p>
            <a:fld id="{7DA91152-7E60-4E6E-8D6A-F462710913FA}" type="slidenum">
              <a:rPr lang="en-GB" smtClean="0"/>
              <a:t>‹#›</a:t>
            </a:fld>
            <a:endParaRPr lang="en-GB" dirty="0"/>
          </a:p>
        </p:txBody>
      </p:sp>
    </p:spTree>
    <p:extLst>
      <p:ext uri="{BB962C8B-B14F-4D97-AF65-F5344CB8AC3E}">
        <p14:creationId xmlns:p14="http://schemas.microsoft.com/office/powerpoint/2010/main" val="469634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889938" cy="488791"/>
          </a:xfrm>
          <a:prstGeom prst="rect">
            <a:avLst/>
          </a:prstGeom>
        </p:spPr>
        <p:txBody>
          <a:bodyPr vert="horz" lIns="91424" tIns="45712" rIns="91424" bIns="45712" rtlCol="0"/>
          <a:lstStyle>
            <a:lvl1pPr algn="l">
              <a:defRPr sz="1200"/>
            </a:lvl1pPr>
          </a:lstStyle>
          <a:p>
            <a:endParaRPr lang="en-GB" dirty="0"/>
          </a:p>
        </p:txBody>
      </p:sp>
      <p:sp>
        <p:nvSpPr>
          <p:cNvPr id="3" name="Date Placeholder 2"/>
          <p:cNvSpPr>
            <a:spLocks noGrp="1"/>
          </p:cNvSpPr>
          <p:nvPr>
            <p:ph type="dt" idx="1"/>
          </p:nvPr>
        </p:nvSpPr>
        <p:spPr>
          <a:xfrm>
            <a:off x="3777607" y="2"/>
            <a:ext cx="2889938" cy="488791"/>
          </a:xfrm>
          <a:prstGeom prst="rect">
            <a:avLst/>
          </a:prstGeom>
        </p:spPr>
        <p:txBody>
          <a:bodyPr vert="horz" lIns="91424" tIns="45712" rIns="91424" bIns="45712" rtlCol="0"/>
          <a:lstStyle>
            <a:lvl1pPr algn="r">
              <a:defRPr sz="1200"/>
            </a:lvl1pPr>
          </a:lstStyle>
          <a:p>
            <a:fld id="{EA8ED5F3-EF64-4772-85F6-4D27D29CD342}" type="datetimeFigureOut">
              <a:rPr lang="en-GB" smtClean="0"/>
              <a:t>02/11/2015</a:t>
            </a:fld>
            <a:endParaRPr lang="en-GB" dirty="0"/>
          </a:p>
        </p:txBody>
      </p:sp>
      <p:sp>
        <p:nvSpPr>
          <p:cNvPr id="4" name="Slide Image Placeholder 3"/>
          <p:cNvSpPr>
            <a:spLocks noGrp="1" noRot="1" noChangeAspect="1"/>
          </p:cNvSpPr>
          <p:nvPr>
            <p:ph type="sldImg" idx="2"/>
          </p:nvPr>
        </p:nvSpPr>
        <p:spPr>
          <a:xfrm>
            <a:off x="890588" y="733425"/>
            <a:ext cx="4887912" cy="3665538"/>
          </a:xfrm>
          <a:prstGeom prst="rect">
            <a:avLst/>
          </a:prstGeom>
          <a:noFill/>
          <a:ln w="12700">
            <a:solidFill>
              <a:prstClr val="black"/>
            </a:solidFill>
          </a:ln>
        </p:spPr>
        <p:txBody>
          <a:bodyPr vert="horz" lIns="91424" tIns="45712" rIns="91424" bIns="45712" rtlCol="0" anchor="ctr"/>
          <a:lstStyle/>
          <a:p>
            <a:endParaRPr lang="en-GB" dirty="0"/>
          </a:p>
        </p:txBody>
      </p:sp>
      <p:sp>
        <p:nvSpPr>
          <p:cNvPr id="5" name="Notes Placeholder 4"/>
          <p:cNvSpPr>
            <a:spLocks noGrp="1"/>
          </p:cNvSpPr>
          <p:nvPr>
            <p:ph type="body" sz="quarter" idx="3"/>
          </p:nvPr>
        </p:nvSpPr>
        <p:spPr>
          <a:xfrm>
            <a:off x="666909" y="4643519"/>
            <a:ext cx="5335270" cy="4399121"/>
          </a:xfrm>
          <a:prstGeom prst="rect">
            <a:avLst/>
          </a:prstGeom>
        </p:spPr>
        <p:txBody>
          <a:bodyPr vert="horz" lIns="91424" tIns="45712" rIns="91424" bIns="4571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285337"/>
            <a:ext cx="2889938" cy="488791"/>
          </a:xfrm>
          <a:prstGeom prst="rect">
            <a:avLst/>
          </a:prstGeom>
        </p:spPr>
        <p:txBody>
          <a:bodyPr vert="horz" lIns="91424" tIns="45712" rIns="91424" bIns="45712"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285337"/>
            <a:ext cx="2889938" cy="488791"/>
          </a:xfrm>
          <a:prstGeom prst="rect">
            <a:avLst/>
          </a:prstGeom>
        </p:spPr>
        <p:txBody>
          <a:bodyPr vert="horz" lIns="91424" tIns="45712" rIns="91424" bIns="45712" rtlCol="0" anchor="b"/>
          <a:lstStyle>
            <a:lvl1pPr algn="r">
              <a:defRPr sz="1200"/>
            </a:lvl1pPr>
          </a:lstStyle>
          <a:p>
            <a:fld id="{09F07A74-F600-4E0E-950A-372AD89A1B3A}" type="slidenum">
              <a:rPr lang="en-GB" smtClean="0"/>
              <a:t>‹#›</a:t>
            </a:fld>
            <a:endParaRPr lang="en-GB" dirty="0"/>
          </a:p>
        </p:txBody>
      </p:sp>
    </p:spTree>
    <p:extLst>
      <p:ext uri="{BB962C8B-B14F-4D97-AF65-F5344CB8AC3E}">
        <p14:creationId xmlns:p14="http://schemas.microsoft.com/office/powerpoint/2010/main" val="2808755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474" indent="-226474">
              <a:buFont typeface="+mj-lt"/>
              <a:buAutoNum type="arabicPeriod"/>
            </a:pPr>
            <a:r>
              <a:rPr lang="en-GB" dirty="0" smtClean="0"/>
              <a:t>About</a:t>
            </a:r>
            <a:r>
              <a:rPr lang="en-GB" baseline="0" dirty="0" smtClean="0"/>
              <a:t> the unit </a:t>
            </a:r>
          </a:p>
          <a:p>
            <a:pPr marL="226474" indent="-226474">
              <a:buFont typeface="+mj-lt"/>
              <a:buAutoNum type="arabicPeriod"/>
            </a:pPr>
            <a:r>
              <a:rPr lang="en-GB" baseline="0" dirty="0" smtClean="0"/>
              <a:t>Drivers for change </a:t>
            </a:r>
          </a:p>
          <a:p>
            <a:pPr marL="226474" indent="-226474">
              <a:buFont typeface="+mj-lt"/>
              <a:buAutoNum type="arabicPeriod"/>
            </a:pPr>
            <a:r>
              <a:rPr lang="en-GB" baseline="0" dirty="0" smtClean="0"/>
              <a:t>The strategy </a:t>
            </a:r>
          </a:p>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09F07A74-F600-4E0E-950A-372AD89A1B3A}" type="slidenum">
              <a:rPr lang="en-GB" smtClean="0"/>
              <a:t>1</a:t>
            </a:fld>
            <a:endParaRPr lang="en-GB" dirty="0"/>
          </a:p>
        </p:txBody>
      </p:sp>
    </p:spTree>
    <p:extLst>
      <p:ext uri="{BB962C8B-B14F-4D97-AF65-F5344CB8AC3E}">
        <p14:creationId xmlns:p14="http://schemas.microsoft.com/office/powerpoint/2010/main" val="2943495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Ipsos</a:t>
            </a:r>
            <a:r>
              <a:rPr lang="en-GB" b="1" dirty="0" smtClean="0"/>
              <a:t> MORI research - the public's view</a:t>
            </a:r>
          </a:p>
          <a:p>
            <a:r>
              <a:rPr lang="en-GB" dirty="0" smtClean="0"/>
              <a:t>In September 2013, the Sustainable Development Unit commissioned </a:t>
            </a:r>
            <a:r>
              <a:rPr lang="en-GB" dirty="0" err="1" smtClean="0"/>
              <a:t>Ipsos</a:t>
            </a:r>
            <a:r>
              <a:rPr lang="en-GB" dirty="0" smtClean="0"/>
              <a:t> MORI to carry out a public opinion survey to establish what the public’s expectation was in relation to sustainability in the health and care system. This builds on a similar survey that was carried out in 2011 in relation to the NHS. Each survey comprised close to 1000 interviews.</a:t>
            </a:r>
            <a:br>
              <a:rPr lang="en-GB" dirty="0" smtClean="0"/>
            </a:br>
            <a:r>
              <a:rPr lang="en-GB" dirty="0" smtClean="0"/>
              <a:t/>
            </a:r>
            <a:br>
              <a:rPr lang="en-GB" dirty="0" smtClean="0"/>
            </a:br>
            <a:r>
              <a:rPr lang="en-GB" dirty="0" smtClean="0"/>
              <a:t>Headline summary of responses:</a:t>
            </a:r>
          </a:p>
          <a:p>
            <a:r>
              <a:rPr lang="en-GB" dirty="0" smtClean="0"/>
              <a:t>The survey shows that the public continues to think that sustainability remains an important issue for the health system.  </a:t>
            </a:r>
          </a:p>
          <a:p>
            <a:r>
              <a:rPr lang="en-GB" dirty="0" smtClean="0"/>
              <a:t>The percentage of the public who think it is important for the health system to work in a more sustainable way remains high 89% in 2013 (2011 survey results for NHS only were  92% in 2011) </a:t>
            </a:r>
          </a:p>
          <a:p>
            <a:r>
              <a:rPr lang="en-GB" dirty="0" smtClean="0"/>
              <a:t>The percentage of the public who said the health system should act in a more sustainable way even if it would cost more money is 36% in 2013 (and was 33% in 2011).   </a:t>
            </a:r>
          </a:p>
          <a:p>
            <a:r>
              <a:rPr lang="en-GB" dirty="0" smtClean="0"/>
              <a:t>When asked to state how high priority sustainability should be in the health system the responses remain consistent with 19% (around 1 in 5) saying it should be a top priority. </a:t>
            </a:r>
          </a:p>
          <a:p>
            <a:endParaRPr lang="en-GB" dirty="0"/>
          </a:p>
        </p:txBody>
      </p:sp>
      <p:sp>
        <p:nvSpPr>
          <p:cNvPr id="4" name="Slide Number Placeholder 3"/>
          <p:cNvSpPr>
            <a:spLocks noGrp="1"/>
          </p:cNvSpPr>
          <p:nvPr>
            <p:ph type="sldNum" sz="quarter" idx="10"/>
          </p:nvPr>
        </p:nvSpPr>
        <p:spPr/>
        <p:txBody>
          <a:bodyPr/>
          <a:lstStyle/>
          <a:p>
            <a:fld id="{09F07A74-F600-4E0E-950A-372AD89A1B3A}" type="slidenum">
              <a:rPr lang="en-GB" smtClean="0"/>
              <a:t>11</a:t>
            </a:fld>
            <a:endParaRPr lang="en-GB" dirty="0"/>
          </a:p>
        </p:txBody>
      </p:sp>
    </p:spTree>
    <p:extLst>
      <p:ext uri="{BB962C8B-B14F-4D97-AF65-F5344CB8AC3E}">
        <p14:creationId xmlns:p14="http://schemas.microsoft.com/office/powerpoint/2010/main" val="2040957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733425"/>
            <a:ext cx="4884738" cy="36655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Based on a strong consultation (Close to 1000 responses - 55% NHS Trusts – 35% of CCGs and CSUs</a:t>
            </a:r>
            <a:r>
              <a:rPr lang="en-GB" baseline="0" dirty="0" smtClean="0"/>
              <a:t> and 31% of all LAs)</a:t>
            </a:r>
            <a:r>
              <a:rPr lang="en-GB" dirty="0" smtClean="0"/>
              <a:t> that defined the areas of focus.</a:t>
            </a:r>
            <a:r>
              <a:rPr lang="en-GB" baseline="0" dirty="0" smtClean="0"/>
              <a:t> </a:t>
            </a:r>
          </a:p>
          <a:p>
            <a:pPr marL="171450" indent="-171450">
              <a:buFont typeface="Arial" panose="020B0604020202020204" pitchFamily="34" charset="0"/>
              <a:buChar char="•"/>
            </a:pPr>
            <a:r>
              <a:rPr lang="en-GB" baseline="0" dirty="0" smtClean="0"/>
              <a:t>5 modules launched in 2014. 3 additional ones for 2015 – hence todays focus on the deep dive. </a:t>
            </a:r>
          </a:p>
          <a:p>
            <a:pPr marL="171450" indent="-171450">
              <a:buFont typeface="Arial" panose="020B0604020202020204" pitchFamily="34" charset="0"/>
              <a:buChar char="•"/>
            </a:pPr>
            <a:r>
              <a:rPr lang="en-GB" baseline="0" dirty="0" smtClean="0"/>
              <a:t>Involves working right across the health and social care system – hence the development of networks for sustainability </a:t>
            </a:r>
          </a:p>
          <a:p>
            <a:endParaRPr lang="en-GB" dirty="0"/>
          </a:p>
        </p:txBody>
      </p:sp>
      <p:sp>
        <p:nvSpPr>
          <p:cNvPr id="4" name="Slide Number Placeholder 3"/>
          <p:cNvSpPr>
            <a:spLocks noGrp="1"/>
          </p:cNvSpPr>
          <p:nvPr>
            <p:ph type="sldNum" sz="quarter" idx="10"/>
          </p:nvPr>
        </p:nvSpPr>
        <p:spPr/>
        <p:txBody>
          <a:bodyPr/>
          <a:lstStyle/>
          <a:p>
            <a:fld id="{CFBF6AC7-7768-4F20-9DD5-5487C3695A2C}"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346422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F07A74-F600-4E0E-950A-372AD89A1B3A}" type="slidenum">
              <a:rPr lang="en-GB" smtClean="0"/>
              <a:t>13</a:t>
            </a:fld>
            <a:endParaRPr lang="en-GB" dirty="0"/>
          </a:p>
        </p:txBody>
      </p:sp>
    </p:spTree>
    <p:extLst>
      <p:ext uri="{BB962C8B-B14F-4D97-AF65-F5344CB8AC3E}">
        <p14:creationId xmlns:p14="http://schemas.microsoft.com/office/powerpoint/2010/main" val="4160337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892175" y="733425"/>
            <a:ext cx="4884738" cy="3665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tabLst>
                <a:tab pos="-174509" algn="l"/>
              </a:tabLst>
            </a:pPr>
            <a:endParaRPr lang="en-GB" dirty="0" smtClean="0">
              <a:ea typeface="MS PGothic" pitchFamily="34" charset="-128"/>
              <a:cs typeface="Times New Roman" pitchFamily="18" charset="0"/>
            </a:endParaRPr>
          </a:p>
        </p:txBody>
      </p:sp>
      <p:sp>
        <p:nvSpPr>
          <p:cNvPr id="102404" name="Slide Number Placeholder 3"/>
          <p:cNvSpPr>
            <a:spLocks noGrp="1"/>
          </p:cNvSpPr>
          <p:nvPr>
            <p:ph type="sldNum" sz="quarter" idx="5"/>
          </p:nvPr>
        </p:nvSpPr>
        <p:spPr bwMode="auto">
          <a:extLst/>
        </p:spPr>
        <p:txBody>
          <a:bodyPr/>
          <a:lstStyle>
            <a:lvl1pPr eaLnBrk="0" hangingPunct="0">
              <a:defRPr>
                <a:solidFill>
                  <a:schemeClr val="tx1"/>
                </a:solidFill>
                <a:latin typeface="Arial" pitchFamily="34" charset="0"/>
                <a:ea typeface="ＭＳ Ｐゴシック" pitchFamily="34" charset="-128"/>
              </a:defRPr>
            </a:lvl1pPr>
            <a:lvl2pPr marL="737197" indent="-283537" eaLnBrk="0" hangingPunct="0">
              <a:defRPr>
                <a:solidFill>
                  <a:schemeClr val="tx1"/>
                </a:solidFill>
                <a:latin typeface="Arial" pitchFamily="34" charset="0"/>
                <a:ea typeface="ＭＳ Ｐゴシック" pitchFamily="34" charset="-128"/>
              </a:defRPr>
            </a:lvl2pPr>
            <a:lvl3pPr marL="1134149" indent="-226830" eaLnBrk="0" hangingPunct="0">
              <a:defRPr>
                <a:solidFill>
                  <a:schemeClr val="tx1"/>
                </a:solidFill>
                <a:latin typeface="Arial" pitchFamily="34" charset="0"/>
                <a:ea typeface="ＭＳ Ｐゴシック" pitchFamily="34" charset="-128"/>
              </a:defRPr>
            </a:lvl3pPr>
            <a:lvl4pPr marL="1587808" indent="-226830" eaLnBrk="0" hangingPunct="0">
              <a:defRPr>
                <a:solidFill>
                  <a:schemeClr val="tx1"/>
                </a:solidFill>
                <a:latin typeface="Arial" pitchFamily="34" charset="0"/>
                <a:ea typeface="ＭＳ Ｐゴシック" pitchFamily="34" charset="-128"/>
              </a:defRPr>
            </a:lvl4pPr>
            <a:lvl5pPr marL="2041467" indent="-226830" eaLnBrk="0" hangingPunct="0">
              <a:defRPr>
                <a:solidFill>
                  <a:schemeClr val="tx1"/>
                </a:solidFill>
                <a:latin typeface="Arial" pitchFamily="34" charset="0"/>
                <a:ea typeface="ＭＳ Ｐゴシック" pitchFamily="34" charset="-128"/>
              </a:defRPr>
            </a:lvl5pPr>
            <a:lvl6pPr marL="2495127" indent="-226830" defTabSz="453659"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8786" indent="-226830" defTabSz="453659" eaLnBrk="0" fontAlgn="base" hangingPunct="0">
              <a:spcBef>
                <a:spcPct val="0"/>
              </a:spcBef>
              <a:spcAft>
                <a:spcPct val="0"/>
              </a:spcAft>
              <a:defRPr>
                <a:solidFill>
                  <a:schemeClr val="tx1"/>
                </a:solidFill>
                <a:latin typeface="Arial" pitchFamily="34" charset="0"/>
                <a:ea typeface="ＭＳ Ｐゴシック" pitchFamily="34" charset="-128"/>
              </a:defRPr>
            </a:lvl7pPr>
            <a:lvl8pPr marL="3402446" indent="-226830" defTabSz="453659" eaLnBrk="0" fontAlgn="base" hangingPunct="0">
              <a:spcBef>
                <a:spcPct val="0"/>
              </a:spcBef>
              <a:spcAft>
                <a:spcPct val="0"/>
              </a:spcAft>
              <a:defRPr>
                <a:solidFill>
                  <a:schemeClr val="tx1"/>
                </a:solidFill>
                <a:latin typeface="Arial" pitchFamily="34" charset="0"/>
                <a:ea typeface="ＭＳ Ｐゴシック" pitchFamily="34" charset="-128"/>
              </a:defRPr>
            </a:lvl8pPr>
            <a:lvl9pPr marL="3856105" indent="-226830" defTabSz="453659"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fld id="{225F5FD8-27B7-4454-96C7-614598DE92EE}" type="slidenum">
              <a:rPr lang="en-GB" smtClean="0">
                <a:solidFill>
                  <a:prstClr val="black"/>
                </a:solidFill>
              </a:rPr>
              <a:pPr eaLnBrk="1" hangingPunct="1">
                <a:defRPr/>
              </a:pPr>
              <a:t>14</a:t>
            </a:fld>
            <a:endParaRPr lang="en-GB" smtClean="0">
              <a:solidFill>
                <a:prstClr val="black"/>
              </a:solidFill>
            </a:endParaRPr>
          </a:p>
        </p:txBody>
      </p:sp>
    </p:spTree>
    <p:extLst>
      <p:ext uri="{BB962C8B-B14F-4D97-AF65-F5344CB8AC3E}">
        <p14:creationId xmlns:p14="http://schemas.microsoft.com/office/powerpoint/2010/main" val="4229021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Social</a:t>
            </a:r>
            <a:r>
              <a:rPr lang="en-GB" baseline="0" dirty="0" smtClean="0"/>
              <a:t> value- Marmot and the Social Value Act - example dementia friendly towns </a:t>
            </a:r>
          </a:p>
          <a:p>
            <a:r>
              <a:rPr lang="en-GB" baseline="0" dirty="0" smtClean="0"/>
              <a:t>Communities </a:t>
            </a:r>
            <a:r>
              <a:rPr lang="en-GB" baseline="0" dirty="0"/>
              <a:t> </a:t>
            </a:r>
            <a:r>
              <a:rPr lang="en-GB" baseline="0" dirty="0" smtClean="0"/>
              <a:t>- adaptation and resilience – adaptation plans </a:t>
            </a:r>
          </a:p>
          <a:p>
            <a:r>
              <a:rPr lang="en-GB" baseline="0" dirty="0" smtClean="0"/>
              <a:t>Care models – high quality low cost and low carbon –how? Integration, more focus on prevention and optimal use of technology –see 5YFV </a:t>
            </a:r>
          </a:p>
        </p:txBody>
      </p:sp>
      <p:sp>
        <p:nvSpPr>
          <p:cNvPr id="4" name="Slide Number Placeholder 3"/>
          <p:cNvSpPr>
            <a:spLocks noGrp="1"/>
          </p:cNvSpPr>
          <p:nvPr>
            <p:ph type="sldNum" sz="quarter" idx="10"/>
          </p:nvPr>
        </p:nvSpPr>
        <p:spPr/>
        <p:txBody>
          <a:bodyPr/>
          <a:lstStyle/>
          <a:p>
            <a:fld id="{09F07A74-F600-4E0E-950A-372AD89A1B3A}" type="slidenum">
              <a:rPr lang="en-GB" smtClean="0"/>
              <a:t>15</a:t>
            </a:fld>
            <a:endParaRPr lang="en-GB" dirty="0"/>
          </a:p>
        </p:txBody>
      </p:sp>
    </p:spTree>
    <p:extLst>
      <p:ext uri="{BB962C8B-B14F-4D97-AF65-F5344CB8AC3E}">
        <p14:creationId xmlns:p14="http://schemas.microsoft.com/office/powerpoint/2010/main" val="52800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Goal 1:</a:t>
            </a:r>
          </a:p>
          <a:p>
            <a:r>
              <a:rPr lang="en-GB" b="1" dirty="0"/>
              <a:t>A healthier environment</a:t>
            </a:r>
          </a:p>
          <a:p>
            <a:r>
              <a:rPr lang="en-GB" dirty="0"/>
              <a:t>A healthier environment can contribute to better outcomes for all. This involves</a:t>
            </a:r>
          </a:p>
          <a:p>
            <a:r>
              <a:rPr lang="en-GB" dirty="0"/>
              <a:t>valuing and enhancing our natural resources, whilst also reducing harmful</a:t>
            </a:r>
          </a:p>
          <a:p>
            <a:r>
              <a:rPr lang="en-GB" dirty="0"/>
              <a:t>pollution and significantly reducing carbon emissions. Contributing to the</a:t>
            </a:r>
          </a:p>
          <a:p>
            <a:r>
              <a:rPr lang="en-GB" dirty="0"/>
              <a:t>Climate Change Act target with a 34% reduction in carbon emissions by 2020 is</a:t>
            </a:r>
          </a:p>
          <a:p>
            <a:r>
              <a:rPr lang="en-GB" dirty="0"/>
              <a:t>a key measure of our ambition across the country.</a:t>
            </a:r>
          </a:p>
        </p:txBody>
      </p:sp>
      <p:sp>
        <p:nvSpPr>
          <p:cNvPr id="4" name="Slide Number Placeholder 3"/>
          <p:cNvSpPr>
            <a:spLocks noGrp="1"/>
          </p:cNvSpPr>
          <p:nvPr>
            <p:ph type="sldNum" sz="quarter" idx="10"/>
          </p:nvPr>
        </p:nvSpPr>
        <p:spPr/>
        <p:txBody>
          <a:bodyPr/>
          <a:lstStyle/>
          <a:p>
            <a:fld id="{09F07A74-F600-4E0E-950A-372AD89A1B3A}" type="slidenum">
              <a:rPr lang="en-GB" smtClean="0"/>
              <a:t>16</a:t>
            </a:fld>
            <a:endParaRPr lang="en-GB" dirty="0"/>
          </a:p>
        </p:txBody>
      </p:sp>
    </p:spTree>
    <p:extLst>
      <p:ext uri="{BB962C8B-B14F-4D97-AF65-F5344CB8AC3E}">
        <p14:creationId xmlns:p14="http://schemas.microsoft.com/office/powerpoint/2010/main" val="89136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F07A74-F600-4E0E-950A-372AD89A1B3A}" type="slidenum">
              <a:rPr lang="en-GB" smtClean="0"/>
              <a:t>17</a:t>
            </a:fld>
            <a:endParaRPr lang="en-GB" dirty="0"/>
          </a:p>
        </p:txBody>
      </p:sp>
    </p:spTree>
    <p:extLst>
      <p:ext uri="{BB962C8B-B14F-4D97-AF65-F5344CB8AC3E}">
        <p14:creationId xmlns:p14="http://schemas.microsoft.com/office/powerpoint/2010/main" val="28789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Goal 2:</a:t>
            </a:r>
          </a:p>
          <a:p>
            <a:r>
              <a:rPr lang="en-GB" b="1" dirty="0"/>
              <a:t>Communities and services are ready and resilient for changing times and</a:t>
            </a:r>
          </a:p>
          <a:p>
            <a:r>
              <a:rPr lang="en-GB" b="1" dirty="0"/>
              <a:t>climates</a:t>
            </a:r>
          </a:p>
          <a:p>
            <a:r>
              <a:rPr lang="en-GB" dirty="0"/>
              <a:t>When periods of heat, cold, flooding and other extreme events occur it is</a:t>
            </a:r>
          </a:p>
          <a:p>
            <a:r>
              <a:rPr lang="en-GB" dirty="0"/>
              <a:t>vulnerable people and communities that suffer the worst. Those communities</a:t>
            </a:r>
          </a:p>
          <a:p>
            <a:r>
              <a:rPr lang="en-GB" dirty="0"/>
              <a:t>and their services bear the responsibility of addressing the consequences of these</a:t>
            </a:r>
          </a:p>
          <a:p>
            <a:r>
              <a:rPr lang="en-GB" dirty="0"/>
              <a:t>events. Multi-agency planning and organisational collaboration, underpinned by</a:t>
            </a:r>
          </a:p>
          <a:p>
            <a:r>
              <a:rPr lang="en-GB" dirty="0"/>
              <a:t>local plans and assurance mechanisms, provide a better solution to these events</a:t>
            </a:r>
          </a:p>
          <a:p>
            <a:r>
              <a:rPr lang="en-GB" dirty="0"/>
              <a:t>than working independently, individually and ineffectively.</a:t>
            </a:r>
          </a:p>
        </p:txBody>
      </p:sp>
      <p:sp>
        <p:nvSpPr>
          <p:cNvPr id="4" name="Slide Number Placeholder 3"/>
          <p:cNvSpPr>
            <a:spLocks noGrp="1"/>
          </p:cNvSpPr>
          <p:nvPr>
            <p:ph type="sldNum" sz="quarter" idx="10"/>
          </p:nvPr>
        </p:nvSpPr>
        <p:spPr/>
        <p:txBody>
          <a:bodyPr/>
          <a:lstStyle/>
          <a:p>
            <a:fld id="{09F07A74-F600-4E0E-950A-372AD89A1B3A}" type="slidenum">
              <a:rPr lang="en-GB" smtClean="0"/>
              <a:t>18</a:t>
            </a:fld>
            <a:endParaRPr lang="en-GB" dirty="0"/>
          </a:p>
        </p:txBody>
      </p:sp>
    </p:spTree>
    <p:extLst>
      <p:ext uri="{BB962C8B-B14F-4D97-AF65-F5344CB8AC3E}">
        <p14:creationId xmlns:p14="http://schemas.microsoft.com/office/powerpoint/2010/main" val="334658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Goal 3:</a:t>
            </a:r>
          </a:p>
          <a:p>
            <a:r>
              <a:rPr lang="en-GB" b="1" dirty="0"/>
              <a:t>Every opportunity contributes to healthy lives, healthy communities and</a:t>
            </a:r>
          </a:p>
          <a:p>
            <a:r>
              <a:rPr lang="en-GB" b="1" dirty="0"/>
              <a:t>healthy environments</a:t>
            </a:r>
          </a:p>
          <a:p>
            <a:r>
              <a:rPr lang="en-GB" dirty="0"/>
              <a:t>Every contact and every decision taken across the health and care system can</a:t>
            </a:r>
          </a:p>
          <a:p>
            <a:r>
              <a:rPr lang="en-GB" dirty="0"/>
              <a:t>help build the immediate and longer term benefits of helping people to be well</a:t>
            </a:r>
          </a:p>
          <a:p>
            <a:r>
              <a:rPr lang="en-GB" dirty="0"/>
              <a:t>and reduce their care needs. There are multiple mechanisms that can support</a:t>
            </a:r>
          </a:p>
          <a:p>
            <a:r>
              <a:rPr lang="en-GB" dirty="0"/>
              <a:t>this approach from improved information, more integrated approaches and</a:t>
            </a:r>
          </a:p>
          <a:p>
            <a:r>
              <a:rPr lang="en-GB" dirty="0"/>
              <a:t>smarter more aligned incentives that help minimise preventable ill-health, health</a:t>
            </a:r>
          </a:p>
          <a:p>
            <a:r>
              <a:rPr lang="en-GB" dirty="0"/>
              <a:t>inequalities and unnecessary treatment. A sustainable system cannot be</a:t>
            </a:r>
          </a:p>
          <a:p>
            <a:r>
              <a:rPr lang="en-GB" dirty="0"/>
              <a:t>achieved without taking every opportunity to support communities and people</a:t>
            </a:r>
          </a:p>
          <a:p>
            <a:r>
              <a:rPr lang="en-GB" dirty="0"/>
              <a:t>to be independent and self-manage conditions and events.</a:t>
            </a:r>
          </a:p>
        </p:txBody>
      </p:sp>
      <p:sp>
        <p:nvSpPr>
          <p:cNvPr id="4" name="Slide Number Placeholder 3"/>
          <p:cNvSpPr>
            <a:spLocks noGrp="1"/>
          </p:cNvSpPr>
          <p:nvPr>
            <p:ph type="sldNum" sz="quarter" idx="10"/>
          </p:nvPr>
        </p:nvSpPr>
        <p:spPr/>
        <p:txBody>
          <a:bodyPr/>
          <a:lstStyle/>
          <a:p>
            <a:fld id="{09F07A74-F600-4E0E-950A-372AD89A1B3A}" type="slidenum">
              <a:rPr lang="en-GB" smtClean="0"/>
              <a:t>19</a:t>
            </a:fld>
            <a:endParaRPr lang="en-GB" dirty="0"/>
          </a:p>
        </p:txBody>
      </p:sp>
    </p:spTree>
    <p:extLst>
      <p:ext uri="{BB962C8B-B14F-4D97-AF65-F5344CB8AC3E}">
        <p14:creationId xmlns:p14="http://schemas.microsoft.com/office/powerpoint/2010/main" val="195927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F07A74-F600-4E0E-950A-372AD89A1B3A}" type="slidenum">
              <a:rPr lang="en-GB" smtClean="0"/>
              <a:t>20</a:t>
            </a:fld>
            <a:endParaRPr lang="en-GB" dirty="0"/>
          </a:p>
        </p:txBody>
      </p:sp>
    </p:spTree>
    <p:extLst>
      <p:ext uri="{BB962C8B-B14F-4D97-AF65-F5344CB8AC3E}">
        <p14:creationId xmlns:p14="http://schemas.microsoft.com/office/powerpoint/2010/main" val="56667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80E6430-1739-4E42-869D-510AFF12C628}" type="slidenum">
              <a:rPr lang="en-GB" smtClean="0"/>
              <a:pPr/>
              <a:t>3</a:t>
            </a:fld>
            <a:endParaRPr lang="en-GB"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smtClean="0"/>
              <a:t>Criteria to be able to deal w a world of low carbon , higher population, low or no oil, and improved technology</a:t>
            </a:r>
          </a:p>
        </p:txBody>
      </p:sp>
    </p:spTree>
    <p:extLst>
      <p:ext uri="{BB962C8B-B14F-4D97-AF65-F5344CB8AC3E}">
        <p14:creationId xmlns:p14="http://schemas.microsoft.com/office/powerpoint/2010/main" val="1310401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Reduced environmental impact: meet or exceed the target of a 34% reduction CO2e emissions by 2020. This would</a:t>
            </a:r>
          </a:p>
          <a:p>
            <a:r>
              <a:rPr lang="en-GB" dirty="0"/>
              <a:t>leave the system well placed to meet the 50% target by 2025.</a:t>
            </a:r>
          </a:p>
          <a:p>
            <a:r>
              <a:rPr lang="en-GB" dirty="0"/>
              <a:t>2. Prepared communities: organisations and local communities can be well prepared for the impacts of climate change and</a:t>
            </a:r>
          </a:p>
          <a:p>
            <a:r>
              <a:rPr lang="en-GB" dirty="0"/>
              <a:t>have plans in place to deal with events such as heatwaves, flooding and cold snaps. Progress will be highlighted in the</a:t>
            </a:r>
          </a:p>
          <a:p>
            <a:r>
              <a:rPr lang="en-GB" dirty="0"/>
              <a:t>Sustainable Development Unit report on adaptation for the health and care sector under the Adaptation Reporting</a:t>
            </a:r>
          </a:p>
          <a:p>
            <a:r>
              <a:rPr lang="en-GB" dirty="0"/>
              <a:t>Power16 as well as a series of actions set out in the National Adaptation Programme18 published in July 2013.</a:t>
            </a:r>
          </a:p>
          <a:p>
            <a:r>
              <a:rPr lang="en-GB" dirty="0"/>
              <a:t>3. Local community leadership: Health and Wellbeing Boards can develop strong and proactive Health and Wellbeing</a:t>
            </a:r>
          </a:p>
          <a:p>
            <a:r>
              <a:rPr lang="en-GB" dirty="0"/>
              <a:t>Strategies within new and existing services that integrate the principles of sustainable development to achieve public</a:t>
            </a:r>
          </a:p>
          <a:p>
            <a:r>
              <a:rPr lang="en-GB" dirty="0"/>
              <a:t>health and sustainable development outcomes and can be reviewed on a regular basis.</a:t>
            </a:r>
          </a:p>
          <a:p>
            <a:r>
              <a:rPr lang="en-GB" dirty="0"/>
              <a:t>4. Embedding sustainability: decision making processes can take account of sustainability in purchasing, investment,</a:t>
            </a:r>
          </a:p>
          <a:p>
            <a:r>
              <a:rPr lang="en-GB" dirty="0"/>
              <a:t>operational and strategic decisions, influencing the behaviour of those both inside and outside of the health and care</a:t>
            </a:r>
          </a:p>
          <a:p>
            <a:r>
              <a:rPr lang="en-GB" dirty="0"/>
              <a:t>system.</a:t>
            </a:r>
          </a:p>
          <a:p>
            <a:r>
              <a:rPr lang="en-GB" dirty="0"/>
              <a:t>5. Improved health outcomes: measurable progress is made against national NHS, Public Health and Social Care Outcomes</a:t>
            </a:r>
          </a:p>
          <a:p>
            <a:r>
              <a:rPr lang="en-GB" dirty="0"/>
              <a:t>Frameworks19.</a:t>
            </a:r>
          </a:p>
          <a:p>
            <a:r>
              <a:rPr lang="en-GB" dirty="0"/>
              <a:t>6. Recognition and replication: the public can be proud of our efforts made</a:t>
            </a:r>
          </a:p>
        </p:txBody>
      </p:sp>
      <p:sp>
        <p:nvSpPr>
          <p:cNvPr id="4" name="Slide Number Placeholder 3"/>
          <p:cNvSpPr>
            <a:spLocks noGrp="1"/>
          </p:cNvSpPr>
          <p:nvPr>
            <p:ph type="sldNum" sz="quarter" idx="10"/>
          </p:nvPr>
        </p:nvSpPr>
        <p:spPr/>
        <p:txBody>
          <a:bodyPr/>
          <a:lstStyle/>
          <a:p>
            <a:fld id="{09F07A74-F600-4E0E-950A-372AD89A1B3A}" type="slidenum">
              <a:rPr lang="en-GB" smtClean="0"/>
              <a:t>21</a:t>
            </a:fld>
            <a:endParaRPr lang="en-GB" dirty="0"/>
          </a:p>
        </p:txBody>
      </p:sp>
    </p:spTree>
    <p:extLst>
      <p:ext uri="{BB962C8B-B14F-4D97-AF65-F5344CB8AC3E}">
        <p14:creationId xmlns:p14="http://schemas.microsoft.com/office/powerpoint/2010/main" val="1266201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Happier</a:t>
            </a:r>
            <a:r>
              <a:rPr lang="en-GB" baseline="0" dirty="0" smtClean="0"/>
              <a:t> more motivated staff </a:t>
            </a:r>
            <a:endParaRPr lang="en-GB" dirty="0"/>
          </a:p>
        </p:txBody>
      </p:sp>
      <p:sp>
        <p:nvSpPr>
          <p:cNvPr id="4" name="Slide Number Placeholder 3"/>
          <p:cNvSpPr>
            <a:spLocks noGrp="1"/>
          </p:cNvSpPr>
          <p:nvPr>
            <p:ph type="sldNum" sz="quarter" idx="10"/>
          </p:nvPr>
        </p:nvSpPr>
        <p:spPr/>
        <p:txBody>
          <a:bodyPr/>
          <a:lstStyle/>
          <a:p>
            <a:fld id="{09F07A74-F600-4E0E-950A-372AD89A1B3A}" type="slidenum">
              <a:rPr lang="en-GB" smtClean="0"/>
              <a:t>22</a:t>
            </a:fld>
            <a:endParaRPr lang="en-GB" dirty="0"/>
          </a:p>
        </p:txBody>
      </p:sp>
    </p:spTree>
    <p:extLst>
      <p:ext uri="{BB962C8B-B14F-4D97-AF65-F5344CB8AC3E}">
        <p14:creationId xmlns:p14="http://schemas.microsoft.com/office/powerpoint/2010/main" val="134441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F07A74-F600-4E0E-950A-372AD89A1B3A}" type="slidenum">
              <a:rPr lang="en-GB" smtClean="0"/>
              <a:t>24</a:t>
            </a:fld>
            <a:endParaRPr lang="en-GB" dirty="0"/>
          </a:p>
        </p:txBody>
      </p:sp>
    </p:spTree>
    <p:extLst>
      <p:ext uri="{BB962C8B-B14F-4D97-AF65-F5344CB8AC3E}">
        <p14:creationId xmlns:p14="http://schemas.microsoft.com/office/powerpoint/2010/main" val="636739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892175" y="733425"/>
            <a:ext cx="4884738" cy="3665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p>
        </p:txBody>
      </p:sp>
      <p:sp>
        <p:nvSpPr>
          <p:cNvPr id="3584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2742" indent="-277978">
              <a:defRPr>
                <a:solidFill>
                  <a:schemeClr val="tx1"/>
                </a:solidFill>
                <a:latin typeface="Calibri" pitchFamily="34" charset="0"/>
              </a:defRPr>
            </a:lvl2pPr>
            <a:lvl3pPr marL="1111910" indent="-222382">
              <a:defRPr>
                <a:solidFill>
                  <a:schemeClr val="tx1"/>
                </a:solidFill>
                <a:latin typeface="Calibri" pitchFamily="34" charset="0"/>
              </a:defRPr>
            </a:lvl3pPr>
            <a:lvl4pPr marL="1556675" indent="-222382">
              <a:defRPr>
                <a:solidFill>
                  <a:schemeClr val="tx1"/>
                </a:solidFill>
                <a:latin typeface="Calibri" pitchFamily="34" charset="0"/>
              </a:defRPr>
            </a:lvl4pPr>
            <a:lvl5pPr marL="2001439" indent="-222382">
              <a:defRPr>
                <a:solidFill>
                  <a:schemeClr val="tx1"/>
                </a:solidFill>
                <a:latin typeface="Calibri" pitchFamily="34" charset="0"/>
              </a:defRPr>
            </a:lvl5pPr>
            <a:lvl6pPr marL="2446203" indent="-222382" fontAlgn="base">
              <a:spcBef>
                <a:spcPct val="0"/>
              </a:spcBef>
              <a:spcAft>
                <a:spcPct val="0"/>
              </a:spcAft>
              <a:defRPr>
                <a:solidFill>
                  <a:schemeClr val="tx1"/>
                </a:solidFill>
                <a:latin typeface="Calibri" pitchFamily="34" charset="0"/>
              </a:defRPr>
            </a:lvl6pPr>
            <a:lvl7pPr marL="2890967" indent="-222382" fontAlgn="base">
              <a:spcBef>
                <a:spcPct val="0"/>
              </a:spcBef>
              <a:spcAft>
                <a:spcPct val="0"/>
              </a:spcAft>
              <a:defRPr>
                <a:solidFill>
                  <a:schemeClr val="tx1"/>
                </a:solidFill>
                <a:latin typeface="Calibri" pitchFamily="34" charset="0"/>
              </a:defRPr>
            </a:lvl7pPr>
            <a:lvl8pPr marL="3335731" indent="-222382" fontAlgn="base">
              <a:spcBef>
                <a:spcPct val="0"/>
              </a:spcBef>
              <a:spcAft>
                <a:spcPct val="0"/>
              </a:spcAft>
              <a:defRPr>
                <a:solidFill>
                  <a:schemeClr val="tx1"/>
                </a:solidFill>
                <a:latin typeface="Calibri" pitchFamily="34" charset="0"/>
              </a:defRPr>
            </a:lvl8pPr>
            <a:lvl9pPr marL="3780495" indent="-22238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70C5992-C9A7-449F-9BD9-36DF8CDCB829}" type="slidenum">
              <a:rPr lang="en-GB" smtClean="0">
                <a:solidFill>
                  <a:prstClr val="black"/>
                </a:solidFill>
              </a:rPr>
              <a:pPr fontAlgn="base">
                <a:spcBef>
                  <a:spcPct val="0"/>
                </a:spcBef>
                <a:spcAft>
                  <a:spcPct val="0"/>
                </a:spcAft>
                <a:defRPr/>
              </a:pPr>
              <a:t>26</a:t>
            </a:fld>
            <a:endParaRPr lang="en-GB" smtClean="0">
              <a:solidFill>
                <a:prstClr val="black"/>
              </a:solidFill>
            </a:endParaRPr>
          </a:p>
        </p:txBody>
      </p:sp>
    </p:spTree>
    <p:extLst>
      <p:ext uri="{BB962C8B-B14F-4D97-AF65-F5344CB8AC3E}">
        <p14:creationId xmlns:p14="http://schemas.microsoft.com/office/powerpoint/2010/main" val="284298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918019" y="738880"/>
            <a:ext cx="4836126" cy="365412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ct val="0"/>
              </a:spcBef>
              <a:spcAft>
                <a:spcPts val="973"/>
              </a:spcAft>
            </a:pPr>
            <a:r>
              <a:rPr lang="en-GB" dirty="0" smtClean="0">
                <a:ea typeface="Calibri" pitchFamily="34" charset="0"/>
                <a:cs typeface="Times New Roman" pitchFamily="18" charset="0"/>
              </a:rPr>
              <a:t>You’ve had the overview from</a:t>
            </a:r>
            <a:r>
              <a:rPr lang="en-GB" baseline="0" dirty="0" smtClean="0">
                <a:ea typeface="Calibri" pitchFamily="34" charset="0"/>
                <a:cs typeface="Times New Roman" pitchFamily="18" charset="0"/>
              </a:rPr>
              <a:t> Caroline.  I like this summing up</a:t>
            </a:r>
            <a:endParaRPr lang="en-GB" dirty="0" smtClean="0">
              <a:ea typeface="Calibri" pitchFamily="34" charset="0"/>
              <a:cs typeface="Times New Roman" pitchFamily="18" charset="0"/>
            </a:endParaRPr>
          </a:p>
        </p:txBody>
      </p:sp>
    </p:spTree>
    <p:extLst>
      <p:ext uri="{BB962C8B-B14F-4D97-AF65-F5344CB8AC3E}">
        <p14:creationId xmlns:p14="http://schemas.microsoft.com/office/powerpoint/2010/main" val="1276421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ea typeface="ＭＳ Ｐゴシック" panose="020B0600070205080204" pitchFamily="34" charset="-128"/>
              </a:rPr>
              <a:t>Slide taken from: </a:t>
            </a:r>
            <a:r>
              <a:rPr lang="en-GB" dirty="0" smtClean="0">
                <a:solidFill>
                  <a:srgbClr val="837A73"/>
                </a:solidFill>
                <a:latin typeface="Arial"/>
                <a:ea typeface="Calibri"/>
                <a:cs typeface="Times New Roman"/>
              </a:rPr>
              <a:t>Mortimer F (2013)</a:t>
            </a:r>
            <a:endParaRPr lang="en-US" altLang="en-US" dirty="0" smtClean="0">
              <a:latin typeface="Arial" panose="020B0604020202020204" pitchFamily="34" charset="0"/>
              <a:ea typeface="ＭＳ Ｐゴシック" panose="020B0600070205080204" pitchFamily="34" charset="-128"/>
            </a:endParaRPr>
          </a:p>
        </p:txBody>
      </p:sp>
      <p:sp>
        <p:nvSpPr>
          <p:cNvPr id="399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2742" indent="-277978">
              <a:spcBef>
                <a:spcPct val="30000"/>
              </a:spcBef>
              <a:defRPr sz="1200">
                <a:solidFill>
                  <a:schemeClr val="tx1"/>
                </a:solidFill>
                <a:latin typeface="Arial" panose="020B0604020202020204" pitchFamily="34" charset="0"/>
              </a:defRPr>
            </a:lvl2pPr>
            <a:lvl3pPr marL="1111910" indent="-222382">
              <a:spcBef>
                <a:spcPct val="30000"/>
              </a:spcBef>
              <a:defRPr sz="1200">
                <a:solidFill>
                  <a:schemeClr val="tx1"/>
                </a:solidFill>
                <a:latin typeface="Arial" panose="020B0604020202020204" pitchFamily="34" charset="0"/>
              </a:defRPr>
            </a:lvl3pPr>
            <a:lvl4pPr marL="1556675" indent="-222382">
              <a:spcBef>
                <a:spcPct val="30000"/>
              </a:spcBef>
              <a:defRPr sz="1200">
                <a:solidFill>
                  <a:schemeClr val="tx1"/>
                </a:solidFill>
                <a:latin typeface="Arial" panose="020B0604020202020204" pitchFamily="34" charset="0"/>
              </a:defRPr>
            </a:lvl4pPr>
            <a:lvl5pPr marL="2001439" indent="-222382">
              <a:spcBef>
                <a:spcPct val="30000"/>
              </a:spcBef>
              <a:defRPr sz="1200">
                <a:solidFill>
                  <a:schemeClr val="tx1"/>
                </a:solidFill>
                <a:latin typeface="Arial" panose="020B0604020202020204" pitchFamily="34" charset="0"/>
              </a:defRPr>
            </a:lvl5pPr>
            <a:lvl6pPr marL="2446203" indent="-222382" eaLnBrk="0" fontAlgn="base" hangingPunct="0">
              <a:spcBef>
                <a:spcPct val="30000"/>
              </a:spcBef>
              <a:spcAft>
                <a:spcPct val="0"/>
              </a:spcAft>
              <a:defRPr sz="1200">
                <a:solidFill>
                  <a:schemeClr val="tx1"/>
                </a:solidFill>
                <a:latin typeface="Arial" panose="020B0604020202020204" pitchFamily="34" charset="0"/>
              </a:defRPr>
            </a:lvl6pPr>
            <a:lvl7pPr marL="2890967" indent="-222382" eaLnBrk="0" fontAlgn="base" hangingPunct="0">
              <a:spcBef>
                <a:spcPct val="30000"/>
              </a:spcBef>
              <a:spcAft>
                <a:spcPct val="0"/>
              </a:spcAft>
              <a:defRPr sz="1200">
                <a:solidFill>
                  <a:schemeClr val="tx1"/>
                </a:solidFill>
                <a:latin typeface="Arial" panose="020B0604020202020204" pitchFamily="34" charset="0"/>
              </a:defRPr>
            </a:lvl7pPr>
            <a:lvl8pPr marL="3335731" indent="-222382" eaLnBrk="0" fontAlgn="base" hangingPunct="0">
              <a:spcBef>
                <a:spcPct val="30000"/>
              </a:spcBef>
              <a:spcAft>
                <a:spcPct val="0"/>
              </a:spcAft>
              <a:defRPr sz="1200">
                <a:solidFill>
                  <a:schemeClr val="tx1"/>
                </a:solidFill>
                <a:latin typeface="Arial" panose="020B0604020202020204" pitchFamily="34" charset="0"/>
              </a:defRPr>
            </a:lvl8pPr>
            <a:lvl9pPr marL="3780495" indent="-22238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A7C9EE-1AF0-4D26-B96A-88D22FE9A90B}" type="slidenum">
              <a:rPr lang="en-US" altLang="en-US">
                <a:solidFill>
                  <a:srgbClr val="000000"/>
                </a:solidFill>
                <a:latin typeface="Calibri" panose="020F0502020204030204" pitchFamily="34" charset="0"/>
                <a:ea typeface="ＭＳ Ｐゴシック" panose="020B0600070205080204" pitchFamily="34" charset="-128"/>
              </a:rPr>
              <a:pPr>
                <a:spcBef>
                  <a:spcPct val="0"/>
                </a:spcBef>
              </a:pPr>
              <a:t>29</a:t>
            </a:fld>
            <a:endParaRPr lang="en-US" altLang="en-US">
              <a:solidFill>
                <a:srgbClr val="000000"/>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102138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tabLst>
                <a:tab pos="-174509" algn="l"/>
              </a:tabLst>
            </a:pPr>
            <a:endParaRPr lang="en-GB" dirty="0" smtClean="0">
              <a:ea typeface="Calibri" pitchFamily="34" charset="0"/>
              <a:cs typeface="Times New Roman" pitchFamily="18" charset="0"/>
            </a:endParaRPr>
          </a:p>
        </p:txBody>
      </p:sp>
      <p:sp>
        <p:nvSpPr>
          <p:cNvPr id="4" name="Slide Number Placeholder 3"/>
          <p:cNvSpPr>
            <a:spLocks noGrp="1"/>
          </p:cNvSpPr>
          <p:nvPr>
            <p:ph type="sldNum" sz="quarter" idx="5"/>
          </p:nvPr>
        </p:nvSpPr>
        <p:spPr/>
        <p:txBody>
          <a:bodyPr/>
          <a:lstStyle/>
          <a:p>
            <a:pPr>
              <a:defRPr/>
            </a:pPr>
            <a:fld id="{E705AE02-C29A-4CA3-92DE-9E316BA31B26}" type="slidenum">
              <a:rPr lang="en-GB" smtClean="0">
                <a:solidFill>
                  <a:prstClr val="black"/>
                </a:solidFill>
                <a:latin typeface="Calibri"/>
              </a:rPr>
              <a:pPr>
                <a:defRPr/>
              </a:pPr>
              <a:t>30</a:t>
            </a:fld>
            <a:endParaRPr lang="en-GB">
              <a:solidFill>
                <a:prstClr val="black"/>
              </a:solidFill>
              <a:latin typeface="Calibri"/>
            </a:endParaRPr>
          </a:p>
        </p:txBody>
      </p:sp>
    </p:spTree>
    <p:extLst>
      <p:ext uri="{BB962C8B-B14F-4D97-AF65-F5344CB8AC3E}">
        <p14:creationId xmlns:p14="http://schemas.microsoft.com/office/powerpoint/2010/main" val="2682072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793" y="732684"/>
            <a:ext cx="4851503" cy="3666515"/>
          </a:xfrm>
        </p:spPr>
      </p:sp>
      <p:sp>
        <p:nvSpPr>
          <p:cNvPr id="3" name="Notes Placeholder 2"/>
          <p:cNvSpPr>
            <a:spLocks noGrp="1"/>
          </p:cNvSpPr>
          <p:nvPr>
            <p:ph type="body" idx="1"/>
          </p:nvPr>
        </p:nvSpPr>
        <p:spPr/>
        <p:txBody>
          <a:bodyPr/>
          <a:lstStyle/>
          <a:p>
            <a:pPr eaLnBrk="1" hangingPunct="1">
              <a:spcBef>
                <a:spcPct val="0"/>
              </a:spcBef>
            </a:pPr>
            <a:r>
              <a:rPr lang="en-GB" dirty="0" smtClean="0"/>
              <a:t>Kind of debate.  If interested in hearing more.  Here’s one I prepared earlier.</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4A463A66-E59E-4EE9-AE92-2226C80D6060}" type="slidenum">
              <a:rPr lang="en-GB" smtClean="0">
                <a:solidFill>
                  <a:prstClr val="black"/>
                </a:solidFill>
                <a:latin typeface="Calibri"/>
              </a:rPr>
              <a:pPr>
                <a:defRPr/>
              </a:pPr>
              <a:t>31</a:t>
            </a:fld>
            <a:endParaRPr lang="en-GB">
              <a:solidFill>
                <a:prstClr val="black"/>
              </a:solidFill>
              <a:latin typeface="Calibri"/>
            </a:endParaRPr>
          </a:p>
        </p:txBody>
      </p:sp>
    </p:spTree>
    <p:extLst>
      <p:ext uri="{BB962C8B-B14F-4D97-AF65-F5344CB8AC3E}">
        <p14:creationId xmlns:p14="http://schemas.microsoft.com/office/powerpoint/2010/main" val="1700835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tabLst>
                <a:tab pos="-174509" algn="l"/>
              </a:tabLst>
            </a:pPr>
            <a:endParaRPr lang="en-GB" dirty="0" smtClean="0">
              <a:ea typeface="Calibri" pitchFamily="34" charset="0"/>
              <a:cs typeface="Times New Roman" pitchFamily="18" charset="0"/>
            </a:endParaRPr>
          </a:p>
        </p:txBody>
      </p:sp>
      <p:sp>
        <p:nvSpPr>
          <p:cNvPr id="4" name="Slide Number Placeholder 3"/>
          <p:cNvSpPr>
            <a:spLocks noGrp="1"/>
          </p:cNvSpPr>
          <p:nvPr>
            <p:ph type="sldNum" sz="quarter" idx="5"/>
          </p:nvPr>
        </p:nvSpPr>
        <p:spPr/>
        <p:txBody>
          <a:bodyPr/>
          <a:lstStyle/>
          <a:p>
            <a:pPr>
              <a:defRPr/>
            </a:pPr>
            <a:fld id="{3A0C50ED-EAF3-49A1-B4E3-D1D9998FC2F6}" type="slidenum">
              <a:rPr lang="en-GB" smtClean="0">
                <a:solidFill>
                  <a:prstClr val="black"/>
                </a:solidFill>
                <a:latin typeface="Calibri"/>
              </a:rPr>
              <a:pPr>
                <a:defRPr/>
              </a:pPr>
              <a:t>32</a:t>
            </a:fld>
            <a:endParaRPr lang="en-GB">
              <a:solidFill>
                <a:prstClr val="black"/>
              </a:solidFill>
              <a:latin typeface="Calibri"/>
            </a:endParaRPr>
          </a:p>
        </p:txBody>
      </p:sp>
    </p:spTree>
    <p:extLst>
      <p:ext uri="{BB962C8B-B14F-4D97-AF65-F5344CB8AC3E}">
        <p14:creationId xmlns:p14="http://schemas.microsoft.com/office/powerpoint/2010/main" val="2494639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Carrier bag use and consumption.</a:t>
            </a:r>
            <a:r>
              <a:rPr lang="en-GB" baseline="0" dirty="0" smtClean="0"/>
              <a:t>  Physical and mental health damaged as well as damage to pockets and health and environment.  Have all the choices.  </a:t>
            </a:r>
            <a:endParaRPr lang="en-GB" dirty="0" smtClean="0"/>
          </a:p>
        </p:txBody>
      </p:sp>
      <p:sp>
        <p:nvSpPr>
          <p:cNvPr id="4710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2742" indent="-277978">
              <a:defRPr>
                <a:solidFill>
                  <a:schemeClr val="tx1"/>
                </a:solidFill>
                <a:latin typeface="Calibri" pitchFamily="34" charset="0"/>
              </a:defRPr>
            </a:lvl2pPr>
            <a:lvl3pPr marL="1111910" indent="-222382">
              <a:defRPr>
                <a:solidFill>
                  <a:schemeClr val="tx1"/>
                </a:solidFill>
                <a:latin typeface="Calibri" pitchFamily="34" charset="0"/>
              </a:defRPr>
            </a:lvl3pPr>
            <a:lvl4pPr marL="1556675" indent="-222382">
              <a:defRPr>
                <a:solidFill>
                  <a:schemeClr val="tx1"/>
                </a:solidFill>
                <a:latin typeface="Calibri" pitchFamily="34" charset="0"/>
              </a:defRPr>
            </a:lvl4pPr>
            <a:lvl5pPr marL="2001439" indent="-222382">
              <a:defRPr>
                <a:solidFill>
                  <a:schemeClr val="tx1"/>
                </a:solidFill>
                <a:latin typeface="Calibri" pitchFamily="34" charset="0"/>
              </a:defRPr>
            </a:lvl5pPr>
            <a:lvl6pPr marL="2446203" indent="-222382" fontAlgn="base">
              <a:spcBef>
                <a:spcPct val="0"/>
              </a:spcBef>
              <a:spcAft>
                <a:spcPct val="0"/>
              </a:spcAft>
              <a:defRPr>
                <a:solidFill>
                  <a:schemeClr val="tx1"/>
                </a:solidFill>
                <a:latin typeface="Calibri" pitchFamily="34" charset="0"/>
              </a:defRPr>
            </a:lvl6pPr>
            <a:lvl7pPr marL="2890967" indent="-222382" fontAlgn="base">
              <a:spcBef>
                <a:spcPct val="0"/>
              </a:spcBef>
              <a:spcAft>
                <a:spcPct val="0"/>
              </a:spcAft>
              <a:defRPr>
                <a:solidFill>
                  <a:schemeClr val="tx1"/>
                </a:solidFill>
                <a:latin typeface="Calibri" pitchFamily="34" charset="0"/>
              </a:defRPr>
            </a:lvl7pPr>
            <a:lvl8pPr marL="3335731" indent="-222382" fontAlgn="base">
              <a:spcBef>
                <a:spcPct val="0"/>
              </a:spcBef>
              <a:spcAft>
                <a:spcPct val="0"/>
              </a:spcAft>
              <a:defRPr>
                <a:solidFill>
                  <a:schemeClr val="tx1"/>
                </a:solidFill>
                <a:latin typeface="Calibri" pitchFamily="34" charset="0"/>
              </a:defRPr>
            </a:lvl8pPr>
            <a:lvl9pPr marL="3780495" indent="-22238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683F87C-D29C-4056-AD5B-5EEF9A9486CE}" type="slidenum">
              <a:rPr lang="en-GB" smtClean="0">
                <a:solidFill>
                  <a:srgbClr val="000000"/>
                </a:solidFill>
              </a:rPr>
              <a:pPr fontAlgn="base">
                <a:spcBef>
                  <a:spcPct val="0"/>
                </a:spcBef>
                <a:spcAft>
                  <a:spcPct val="0"/>
                </a:spcAft>
                <a:defRPr/>
              </a:pPr>
              <a:t>33</a:t>
            </a:fld>
            <a:endParaRPr lang="en-GB" smtClean="0">
              <a:solidFill>
                <a:srgbClr val="000000"/>
              </a:solidFill>
            </a:endParaRPr>
          </a:p>
        </p:txBody>
      </p:sp>
    </p:spTree>
    <p:extLst>
      <p:ext uri="{BB962C8B-B14F-4D97-AF65-F5344CB8AC3E}">
        <p14:creationId xmlns:p14="http://schemas.microsoft.com/office/powerpoint/2010/main" val="2719309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2742" indent="-277978">
              <a:defRPr>
                <a:solidFill>
                  <a:schemeClr val="tx1"/>
                </a:solidFill>
                <a:latin typeface="Calibri" pitchFamily="34" charset="0"/>
              </a:defRPr>
            </a:lvl2pPr>
            <a:lvl3pPr marL="1111910" indent="-222382">
              <a:defRPr>
                <a:solidFill>
                  <a:schemeClr val="tx1"/>
                </a:solidFill>
                <a:latin typeface="Calibri" pitchFamily="34" charset="0"/>
              </a:defRPr>
            </a:lvl3pPr>
            <a:lvl4pPr marL="1556675" indent="-222382">
              <a:defRPr>
                <a:solidFill>
                  <a:schemeClr val="tx1"/>
                </a:solidFill>
                <a:latin typeface="Calibri" pitchFamily="34" charset="0"/>
              </a:defRPr>
            </a:lvl4pPr>
            <a:lvl5pPr marL="2001439" indent="-222382">
              <a:defRPr>
                <a:solidFill>
                  <a:schemeClr val="tx1"/>
                </a:solidFill>
                <a:latin typeface="Calibri" pitchFamily="34" charset="0"/>
              </a:defRPr>
            </a:lvl5pPr>
            <a:lvl6pPr marL="2446203" indent="-222382" fontAlgn="base">
              <a:spcBef>
                <a:spcPct val="0"/>
              </a:spcBef>
              <a:spcAft>
                <a:spcPct val="0"/>
              </a:spcAft>
              <a:defRPr>
                <a:solidFill>
                  <a:schemeClr val="tx1"/>
                </a:solidFill>
                <a:latin typeface="Calibri" pitchFamily="34" charset="0"/>
              </a:defRPr>
            </a:lvl6pPr>
            <a:lvl7pPr marL="2890967" indent="-222382" fontAlgn="base">
              <a:spcBef>
                <a:spcPct val="0"/>
              </a:spcBef>
              <a:spcAft>
                <a:spcPct val="0"/>
              </a:spcAft>
              <a:defRPr>
                <a:solidFill>
                  <a:schemeClr val="tx1"/>
                </a:solidFill>
                <a:latin typeface="Calibri" pitchFamily="34" charset="0"/>
              </a:defRPr>
            </a:lvl7pPr>
            <a:lvl8pPr marL="3335731" indent="-222382" fontAlgn="base">
              <a:spcBef>
                <a:spcPct val="0"/>
              </a:spcBef>
              <a:spcAft>
                <a:spcPct val="0"/>
              </a:spcAft>
              <a:defRPr>
                <a:solidFill>
                  <a:schemeClr val="tx1"/>
                </a:solidFill>
                <a:latin typeface="Calibri" pitchFamily="34" charset="0"/>
              </a:defRPr>
            </a:lvl8pPr>
            <a:lvl9pPr marL="3780495" indent="-22238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190556B-CAA4-4964-B667-D714E039C95A}" type="slidenum">
              <a:rPr lang="en-US" smtClean="0">
                <a:solidFill>
                  <a:srgbClr val="000000"/>
                </a:solidFill>
                <a:latin typeface="Arial" pitchFamily="34" charset="0"/>
                <a:ea typeface="ＭＳ Ｐゴシック" pitchFamily="34" charset="-128"/>
              </a:rPr>
              <a:pPr fontAlgn="base">
                <a:spcBef>
                  <a:spcPct val="0"/>
                </a:spcBef>
                <a:spcAft>
                  <a:spcPct val="0"/>
                </a:spcAft>
                <a:defRPr/>
              </a:pPr>
              <a:t>4</a:t>
            </a:fld>
            <a:endParaRPr lang="en-US" smtClean="0">
              <a:solidFill>
                <a:srgbClr val="000000"/>
              </a:solidFill>
              <a:latin typeface="Arial" pitchFamily="34" charset="0"/>
              <a:ea typeface="ＭＳ Ｐゴシック" pitchFamily="34" charset="-128"/>
            </a:endParaRPr>
          </a:p>
        </p:txBody>
      </p:sp>
      <p:sp>
        <p:nvSpPr>
          <p:cNvPr id="83971" name="Rectangle 2"/>
          <p:cNvSpPr>
            <a:spLocks noGrp="1" noRot="1" noChangeAspect="1" noChangeArrowheads="1" noTextEdit="1"/>
          </p:cNvSpPr>
          <p:nvPr>
            <p:ph type="sldImg"/>
          </p:nvPr>
        </p:nvSpPr>
        <p:spPr bwMode="auto">
          <a:xfrm>
            <a:off x="892175" y="733425"/>
            <a:ext cx="4884738" cy="3665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718115" y="4643944"/>
            <a:ext cx="5085236" cy="43991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GB" dirty="0" smtClean="0">
              <a:ea typeface="Calibri" pitchFamily="34" charset="0"/>
              <a:cs typeface="Times New Roman" pitchFamily="18" charset="0"/>
            </a:endParaRPr>
          </a:p>
        </p:txBody>
      </p:sp>
    </p:spTree>
    <p:extLst>
      <p:ext uri="{BB962C8B-B14F-4D97-AF65-F5344CB8AC3E}">
        <p14:creationId xmlns:p14="http://schemas.microsoft.com/office/powerpoint/2010/main" val="2141924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Can’t </a:t>
            </a:r>
          </a:p>
        </p:txBody>
      </p:sp>
      <p:sp>
        <p:nvSpPr>
          <p:cNvPr id="4710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2742" indent="-277978">
              <a:defRPr>
                <a:solidFill>
                  <a:schemeClr val="tx1"/>
                </a:solidFill>
                <a:latin typeface="Calibri" pitchFamily="34" charset="0"/>
              </a:defRPr>
            </a:lvl2pPr>
            <a:lvl3pPr marL="1111910" indent="-222382">
              <a:defRPr>
                <a:solidFill>
                  <a:schemeClr val="tx1"/>
                </a:solidFill>
                <a:latin typeface="Calibri" pitchFamily="34" charset="0"/>
              </a:defRPr>
            </a:lvl3pPr>
            <a:lvl4pPr marL="1556675" indent="-222382">
              <a:defRPr>
                <a:solidFill>
                  <a:schemeClr val="tx1"/>
                </a:solidFill>
                <a:latin typeface="Calibri" pitchFamily="34" charset="0"/>
              </a:defRPr>
            </a:lvl4pPr>
            <a:lvl5pPr marL="2001439" indent="-222382">
              <a:defRPr>
                <a:solidFill>
                  <a:schemeClr val="tx1"/>
                </a:solidFill>
                <a:latin typeface="Calibri" pitchFamily="34" charset="0"/>
              </a:defRPr>
            </a:lvl5pPr>
            <a:lvl6pPr marL="2446203" indent="-222382" fontAlgn="base">
              <a:spcBef>
                <a:spcPct val="0"/>
              </a:spcBef>
              <a:spcAft>
                <a:spcPct val="0"/>
              </a:spcAft>
              <a:defRPr>
                <a:solidFill>
                  <a:schemeClr val="tx1"/>
                </a:solidFill>
                <a:latin typeface="Calibri" pitchFamily="34" charset="0"/>
              </a:defRPr>
            </a:lvl6pPr>
            <a:lvl7pPr marL="2890967" indent="-222382" fontAlgn="base">
              <a:spcBef>
                <a:spcPct val="0"/>
              </a:spcBef>
              <a:spcAft>
                <a:spcPct val="0"/>
              </a:spcAft>
              <a:defRPr>
                <a:solidFill>
                  <a:schemeClr val="tx1"/>
                </a:solidFill>
                <a:latin typeface="Calibri" pitchFamily="34" charset="0"/>
              </a:defRPr>
            </a:lvl7pPr>
            <a:lvl8pPr marL="3335731" indent="-222382" fontAlgn="base">
              <a:spcBef>
                <a:spcPct val="0"/>
              </a:spcBef>
              <a:spcAft>
                <a:spcPct val="0"/>
              </a:spcAft>
              <a:defRPr>
                <a:solidFill>
                  <a:schemeClr val="tx1"/>
                </a:solidFill>
                <a:latin typeface="Calibri" pitchFamily="34" charset="0"/>
              </a:defRPr>
            </a:lvl8pPr>
            <a:lvl9pPr marL="3780495" indent="-22238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E37D972-C9A9-4100-A6CE-7DDAF8A2F7DA}" type="slidenum">
              <a:rPr lang="en-GB" smtClean="0">
                <a:solidFill>
                  <a:srgbClr val="000000"/>
                </a:solidFill>
              </a:rPr>
              <a:pPr fontAlgn="base">
                <a:spcBef>
                  <a:spcPct val="0"/>
                </a:spcBef>
                <a:spcAft>
                  <a:spcPct val="0"/>
                </a:spcAft>
                <a:defRPr/>
              </a:pPr>
              <a:t>34</a:t>
            </a:fld>
            <a:endParaRPr lang="en-GB" smtClean="0">
              <a:solidFill>
                <a:srgbClr val="000000"/>
              </a:solidFill>
            </a:endParaRPr>
          </a:p>
        </p:txBody>
      </p:sp>
    </p:spTree>
    <p:extLst>
      <p:ext uri="{BB962C8B-B14F-4D97-AF65-F5344CB8AC3E}">
        <p14:creationId xmlns:p14="http://schemas.microsoft.com/office/powerpoint/2010/main" val="2712337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tabLst>
                <a:tab pos="-174509" algn="l"/>
              </a:tabLst>
            </a:pPr>
            <a:endParaRPr lang="en-GB" dirty="0" smtClean="0">
              <a:ea typeface="Calibri" pitchFamily="34" charset="0"/>
              <a:cs typeface="Times New Roman" pitchFamily="18" charset="0"/>
            </a:endParaRPr>
          </a:p>
        </p:txBody>
      </p:sp>
      <p:sp>
        <p:nvSpPr>
          <p:cNvPr id="4813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2742" indent="-277978">
              <a:defRPr>
                <a:solidFill>
                  <a:schemeClr val="tx1"/>
                </a:solidFill>
                <a:latin typeface="Calibri" pitchFamily="34" charset="0"/>
              </a:defRPr>
            </a:lvl2pPr>
            <a:lvl3pPr marL="1111910" indent="-222382">
              <a:defRPr>
                <a:solidFill>
                  <a:schemeClr val="tx1"/>
                </a:solidFill>
                <a:latin typeface="Calibri" pitchFamily="34" charset="0"/>
              </a:defRPr>
            </a:lvl3pPr>
            <a:lvl4pPr marL="1556675" indent="-222382">
              <a:defRPr>
                <a:solidFill>
                  <a:schemeClr val="tx1"/>
                </a:solidFill>
                <a:latin typeface="Calibri" pitchFamily="34" charset="0"/>
              </a:defRPr>
            </a:lvl4pPr>
            <a:lvl5pPr marL="2001439" indent="-222382">
              <a:defRPr>
                <a:solidFill>
                  <a:schemeClr val="tx1"/>
                </a:solidFill>
                <a:latin typeface="Calibri" pitchFamily="34" charset="0"/>
              </a:defRPr>
            </a:lvl5pPr>
            <a:lvl6pPr marL="2446203" indent="-222382" fontAlgn="base">
              <a:spcBef>
                <a:spcPct val="0"/>
              </a:spcBef>
              <a:spcAft>
                <a:spcPct val="0"/>
              </a:spcAft>
              <a:defRPr>
                <a:solidFill>
                  <a:schemeClr val="tx1"/>
                </a:solidFill>
                <a:latin typeface="Calibri" pitchFamily="34" charset="0"/>
              </a:defRPr>
            </a:lvl6pPr>
            <a:lvl7pPr marL="2890967" indent="-222382" fontAlgn="base">
              <a:spcBef>
                <a:spcPct val="0"/>
              </a:spcBef>
              <a:spcAft>
                <a:spcPct val="0"/>
              </a:spcAft>
              <a:defRPr>
                <a:solidFill>
                  <a:schemeClr val="tx1"/>
                </a:solidFill>
                <a:latin typeface="Calibri" pitchFamily="34" charset="0"/>
              </a:defRPr>
            </a:lvl7pPr>
            <a:lvl8pPr marL="3335731" indent="-222382" fontAlgn="base">
              <a:spcBef>
                <a:spcPct val="0"/>
              </a:spcBef>
              <a:spcAft>
                <a:spcPct val="0"/>
              </a:spcAft>
              <a:defRPr>
                <a:solidFill>
                  <a:schemeClr val="tx1"/>
                </a:solidFill>
                <a:latin typeface="Calibri" pitchFamily="34" charset="0"/>
              </a:defRPr>
            </a:lvl8pPr>
            <a:lvl9pPr marL="3780495" indent="-22238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4F9E35E-7411-49C9-9688-E9DF0B31EBDE}" type="slidenum">
              <a:rPr lang="en-GB" smtClean="0">
                <a:solidFill>
                  <a:srgbClr val="000000"/>
                </a:solidFill>
              </a:rPr>
              <a:pPr fontAlgn="base">
                <a:spcBef>
                  <a:spcPct val="0"/>
                </a:spcBef>
                <a:spcAft>
                  <a:spcPct val="0"/>
                </a:spcAft>
                <a:defRPr/>
              </a:pPr>
              <a:t>35</a:t>
            </a:fld>
            <a:endParaRPr lang="en-GB" smtClean="0">
              <a:solidFill>
                <a:srgbClr val="000000"/>
              </a:solidFill>
            </a:endParaRPr>
          </a:p>
        </p:txBody>
      </p:sp>
    </p:spTree>
    <p:extLst>
      <p:ext uri="{BB962C8B-B14F-4D97-AF65-F5344CB8AC3E}">
        <p14:creationId xmlns:p14="http://schemas.microsoft.com/office/powerpoint/2010/main" val="3826750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tabLst>
                <a:tab pos="-174509" algn="l"/>
              </a:tabLst>
            </a:pPr>
            <a:endParaRPr lang="en-GB" dirty="0" smtClean="0">
              <a:ea typeface="Calibri" pitchFamily="34" charset="0"/>
              <a:cs typeface="Times New Roman" pitchFamily="18" charset="0"/>
            </a:endParaRPr>
          </a:p>
        </p:txBody>
      </p:sp>
      <p:sp>
        <p:nvSpPr>
          <p:cNvPr id="4" name="Slide Number Placeholder 3"/>
          <p:cNvSpPr>
            <a:spLocks noGrp="1"/>
          </p:cNvSpPr>
          <p:nvPr>
            <p:ph type="sldNum" sz="quarter" idx="5"/>
          </p:nvPr>
        </p:nvSpPr>
        <p:spPr/>
        <p:txBody>
          <a:bodyPr/>
          <a:lstStyle/>
          <a:p>
            <a:pPr>
              <a:defRPr/>
            </a:pPr>
            <a:fld id="{36AC55FB-8F21-4A05-BAC5-C524AAB9EA89}" type="slidenum">
              <a:rPr lang="en-GB" smtClean="0">
                <a:solidFill>
                  <a:prstClr val="black"/>
                </a:solidFill>
                <a:latin typeface="Calibri"/>
              </a:rPr>
              <a:pPr>
                <a:defRPr/>
              </a:pPr>
              <a:t>36</a:t>
            </a:fld>
            <a:endParaRPr lang="en-GB">
              <a:solidFill>
                <a:prstClr val="black"/>
              </a:solidFill>
              <a:latin typeface="Calibri"/>
            </a:endParaRPr>
          </a:p>
        </p:txBody>
      </p:sp>
    </p:spTree>
    <p:extLst>
      <p:ext uri="{BB962C8B-B14F-4D97-AF65-F5344CB8AC3E}">
        <p14:creationId xmlns:p14="http://schemas.microsoft.com/office/powerpoint/2010/main" val="2631199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63351" indent="-293597" eaLnBrk="0" hangingPunct="0">
              <a:defRPr>
                <a:solidFill>
                  <a:schemeClr val="tx1"/>
                </a:solidFill>
                <a:latin typeface="Arial" pitchFamily="34" charset="0"/>
              </a:defRPr>
            </a:lvl2pPr>
            <a:lvl3pPr marL="1174386" indent="-234878" eaLnBrk="0" hangingPunct="0">
              <a:defRPr>
                <a:solidFill>
                  <a:schemeClr val="tx1"/>
                </a:solidFill>
                <a:latin typeface="Arial" pitchFamily="34" charset="0"/>
              </a:defRPr>
            </a:lvl3pPr>
            <a:lvl4pPr marL="1644140" indent="-234878" eaLnBrk="0" hangingPunct="0">
              <a:defRPr>
                <a:solidFill>
                  <a:schemeClr val="tx1"/>
                </a:solidFill>
                <a:latin typeface="Arial" pitchFamily="34" charset="0"/>
              </a:defRPr>
            </a:lvl4pPr>
            <a:lvl5pPr marL="2113894" indent="-234878" eaLnBrk="0" hangingPunct="0">
              <a:defRPr>
                <a:solidFill>
                  <a:schemeClr val="tx1"/>
                </a:solidFill>
                <a:latin typeface="Arial" pitchFamily="34" charset="0"/>
              </a:defRPr>
            </a:lvl5pPr>
            <a:lvl6pPr marL="2583649" indent="-234878" eaLnBrk="0" fontAlgn="base" hangingPunct="0">
              <a:spcBef>
                <a:spcPct val="0"/>
              </a:spcBef>
              <a:spcAft>
                <a:spcPct val="0"/>
              </a:spcAft>
              <a:defRPr>
                <a:solidFill>
                  <a:schemeClr val="tx1"/>
                </a:solidFill>
                <a:latin typeface="Arial" pitchFamily="34" charset="0"/>
              </a:defRPr>
            </a:lvl6pPr>
            <a:lvl7pPr marL="3053402" indent="-234878" eaLnBrk="0" fontAlgn="base" hangingPunct="0">
              <a:spcBef>
                <a:spcPct val="0"/>
              </a:spcBef>
              <a:spcAft>
                <a:spcPct val="0"/>
              </a:spcAft>
              <a:defRPr>
                <a:solidFill>
                  <a:schemeClr val="tx1"/>
                </a:solidFill>
                <a:latin typeface="Arial" pitchFamily="34" charset="0"/>
              </a:defRPr>
            </a:lvl7pPr>
            <a:lvl8pPr marL="3523158" indent="-234878" eaLnBrk="0" fontAlgn="base" hangingPunct="0">
              <a:spcBef>
                <a:spcPct val="0"/>
              </a:spcBef>
              <a:spcAft>
                <a:spcPct val="0"/>
              </a:spcAft>
              <a:defRPr>
                <a:solidFill>
                  <a:schemeClr val="tx1"/>
                </a:solidFill>
                <a:latin typeface="Arial" pitchFamily="34" charset="0"/>
              </a:defRPr>
            </a:lvl8pPr>
            <a:lvl9pPr marL="3992912" indent="-234878" eaLnBrk="0" fontAlgn="base" hangingPunct="0">
              <a:spcBef>
                <a:spcPct val="0"/>
              </a:spcBef>
              <a:spcAft>
                <a:spcPct val="0"/>
              </a:spcAft>
              <a:defRPr>
                <a:solidFill>
                  <a:schemeClr val="tx1"/>
                </a:solidFill>
                <a:latin typeface="Arial" pitchFamily="34" charset="0"/>
              </a:defRPr>
            </a:lvl9pPr>
          </a:lstStyle>
          <a:p>
            <a:pPr eaLnBrk="1" hangingPunct="1">
              <a:defRPr/>
            </a:pPr>
            <a:fld id="{0394A7A2-CDB6-48BA-BA37-EB3863C9BCBD}" type="slidenum">
              <a:rPr lang="en-US" smtClean="0">
                <a:solidFill>
                  <a:prstClr val="black"/>
                </a:solidFill>
              </a:rPr>
              <a:pPr eaLnBrk="1" hangingPunct="1">
                <a:defRPr/>
              </a:pPr>
              <a:t>37</a:t>
            </a:fld>
            <a:endParaRPr lang="en-US" smtClean="0">
              <a:solidFill>
                <a:prstClr val="black"/>
              </a:solidFill>
            </a:endParaRPr>
          </a:p>
        </p:txBody>
      </p:sp>
      <p:sp>
        <p:nvSpPr>
          <p:cNvPr id="86019" name="Rectangle 2"/>
          <p:cNvSpPr>
            <a:spLocks noGrp="1" noRot="1" noChangeAspect="1" noChangeArrowheads="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z="1100" dirty="0">
              <a:latin typeface="Arial" pitchFamily="34" charset="0"/>
            </a:endParaRPr>
          </a:p>
        </p:txBody>
      </p:sp>
    </p:spTree>
    <p:extLst>
      <p:ext uri="{BB962C8B-B14F-4D97-AF65-F5344CB8AC3E}">
        <p14:creationId xmlns:p14="http://schemas.microsoft.com/office/powerpoint/2010/main" val="3475043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tabLst>
                <a:tab pos="-174509" algn="l"/>
              </a:tabLst>
            </a:pPr>
            <a:endParaRPr lang="en-GB" dirty="0" smtClean="0">
              <a:ea typeface="Calibri" pitchFamily="34" charset="0"/>
              <a:cs typeface="Times New Roman" pitchFamily="18" charset="0"/>
            </a:endParaRPr>
          </a:p>
        </p:txBody>
      </p:sp>
      <p:sp>
        <p:nvSpPr>
          <p:cNvPr id="4915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2742" indent="-277978">
              <a:defRPr>
                <a:solidFill>
                  <a:schemeClr val="tx1"/>
                </a:solidFill>
                <a:latin typeface="Calibri" pitchFamily="34" charset="0"/>
              </a:defRPr>
            </a:lvl2pPr>
            <a:lvl3pPr marL="1111910" indent="-222382">
              <a:defRPr>
                <a:solidFill>
                  <a:schemeClr val="tx1"/>
                </a:solidFill>
                <a:latin typeface="Calibri" pitchFamily="34" charset="0"/>
              </a:defRPr>
            </a:lvl3pPr>
            <a:lvl4pPr marL="1556675" indent="-222382">
              <a:defRPr>
                <a:solidFill>
                  <a:schemeClr val="tx1"/>
                </a:solidFill>
                <a:latin typeface="Calibri" pitchFamily="34" charset="0"/>
              </a:defRPr>
            </a:lvl4pPr>
            <a:lvl5pPr marL="2001439" indent="-222382">
              <a:defRPr>
                <a:solidFill>
                  <a:schemeClr val="tx1"/>
                </a:solidFill>
                <a:latin typeface="Calibri" pitchFamily="34" charset="0"/>
              </a:defRPr>
            </a:lvl5pPr>
            <a:lvl6pPr marL="2446203" indent="-222382" fontAlgn="base">
              <a:spcBef>
                <a:spcPct val="0"/>
              </a:spcBef>
              <a:spcAft>
                <a:spcPct val="0"/>
              </a:spcAft>
              <a:defRPr>
                <a:solidFill>
                  <a:schemeClr val="tx1"/>
                </a:solidFill>
                <a:latin typeface="Calibri" pitchFamily="34" charset="0"/>
              </a:defRPr>
            </a:lvl6pPr>
            <a:lvl7pPr marL="2890967" indent="-222382" fontAlgn="base">
              <a:spcBef>
                <a:spcPct val="0"/>
              </a:spcBef>
              <a:spcAft>
                <a:spcPct val="0"/>
              </a:spcAft>
              <a:defRPr>
                <a:solidFill>
                  <a:schemeClr val="tx1"/>
                </a:solidFill>
                <a:latin typeface="Calibri" pitchFamily="34" charset="0"/>
              </a:defRPr>
            </a:lvl7pPr>
            <a:lvl8pPr marL="3335731" indent="-222382" fontAlgn="base">
              <a:spcBef>
                <a:spcPct val="0"/>
              </a:spcBef>
              <a:spcAft>
                <a:spcPct val="0"/>
              </a:spcAft>
              <a:defRPr>
                <a:solidFill>
                  <a:schemeClr val="tx1"/>
                </a:solidFill>
                <a:latin typeface="Calibri" pitchFamily="34" charset="0"/>
              </a:defRPr>
            </a:lvl8pPr>
            <a:lvl9pPr marL="3780495" indent="-22238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BBC58C2-9215-4E0D-8E86-8C0D1343FD35}" type="slidenum">
              <a:rPr lang="en-GB" smtClean="0">
                <a:solidFill>
                  <a:srgbClr val="000000"/>
                </a:solidFill>
              </a:rPr>
              <a:pPr fontAlgn="base">
                <a:spcBef>
                  <a:spcPct val="0"/>
                </a:spcBef>
                <a:spcAft>
                  <a:spcPct val="0"/>
                </a:spcAft>
                <a:defRPr/>
              </a:pPr>
              <a:t>38</a:t>
            </a:fld>
            <a:endParaRPr lang="en-GB" smtClean="0">
              <a:solidFill>
                <a:srgbClr val="000000"/>
              </a:solidFill>
            </a:endParaRPr>
          </a:p>
        </p:txBody>
      </p:sp>
    </p:spTree>
    <p:extLst>
      <p:ext uri="{BB962C8B-B14F-4D97-AF65-F5344CB8AC3E}">
        <p14:creationId xmlns:p14="http://schemas.microsoft.com/office/powerpoint/2010/main" val="1898965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63432" indent="-293628" eaLnBrk="0" hangingPunct="0">
              <a:defRPr>
                <a:solidFill>
                  <a:schemeClr val="tx1"/>
                </a:solidFill>
                <a:latin typeface="Arial" pitchFamily="34" charset="0"/>
              </a:defRPr>
            </a:lvl2pPr>
            <a:lvl3pPr marL="1174511" indent="-234902" eaLnBrk="0" hangingPunct="0">
              <a:defRPr>
                <a:solidFill>
                  <a:schemeClr val="tx1"/>
                </a:solidFill>
                <a:latin typeface="Arial" pitchFamily="34" charset="0"/>
              </a:defRPr>
            </a:lvl3pPr>
            <a:lvl4pPr marL="1644315" indent="-234902" eaLnBrk="0" hangingPunct="0">
              <a:defRPr>
                <a:solidFill>
                  <a:schemeClr val="tx1"/>
                </a:solidFill>
                <a:latin typeface="Arial" pitchFamily="34" charset="0"/>
              </a:defRPr>
            </a:lvl4pPr>
            <a:lvl5pPr marL="2114120" indent="-234902" eaLnBrk="0" hangingPunct="0">
              <a:defRPr>
                <a:solidFill>
                  <a:schemeClr val="tx1"/>
                </a:solidFill>
                <a:latin typeface="Arial" pitchFamily="34" charset="0"/>
              </a:defRPr>
            </a:lvl5pPr>
            <a:lvl6pPr marL="2583924" indent="-234902" eaLnBrk="0" fontAlgn="base" hangingPunct="0">
              <a:spcBef>
                <a:spcPct val="0"/>
              </a:spcBef>
              <a:spcAft>
                <a:spcPct val="0"/>
              </a:spcAft>
              <a:defRPr>
                <a:solidFill>
                  <a:schemeClr val="tx1"/>
                </a:solidFill>
                <a:latin typeface="Arial" pitchFamily="34" charset="0"/>
              </a:defRPr>
            </a:lvl6pPr>
            <a:lvl7pPr marL="3053728" indent="-234902" eaLnBrk="0" fontAlgn="base" hangingPunct="0">
              <a:spcBef>
                <a:spcPct val="0"/>
              </a:spcBef>
              <a:spcAft>
                <a:spcPct val="0"/>
              </a:spcAft>
              <a:defRPr>
                <a:solidFill>
                  <a:schemeClr val="tx1"/>
                </a:solidFill>
                <a:latin typeface="Arial" pitchFamily="34" charset="0"/>
              </a:defRPr>
            </a:lvl7pPr>
            <a:lvl8pPr marL="3523533" indent="-234902" eaLnBrk="0" fontAlgn="base" hangingPunct="0">
              <a:spcBef>
                <a:spcPct val="0"/>
              </a:spcBef>
              <a:spcAft>
                <a:spcPct val="0"/>
              </a:spcAft>
              <a:defRPr>
                <a:solidFill>
                  <a:schemeClr val="tx1"/>
                </a:solidFill>
                <a:latin typeface="Arial" pitchFamily="34" charset="0"/>
              </a:defRPr>
            </a:lvl8pPr>
            <a:lvl9pPr marL="3993337" indent="-234902" eaLnBrk="0" fontAlgn="base" hangingPunct="0">
              <a:spcBef>
                <a:spcPct val="0"/>
              </a:spcBef>
              <a:spcAft>
                <a:spcPct val="0"/>
              </a:spcAft>
              <a:defRPr>
                <a:solidFill>
                  <a:schemeClr val="tx1"/>
                </a:solidFill>
                <a:latin typeface="Arial" pitchFamily="34" charset="0"/>
              </a:defRPr>
            </a:lvl9pPr>
          </a:lstStyle>
          <a:p>
            <a:pPr eaLnBrk="1" hangingPunct="1">
              <a:defRPr/>
            </a:pPr>
            <a:fld id="{43F35AD1-21D9-497B-ACCC-FBC6A3C39CA7}" type="slidenum">
              <a:rPr lang="en-US">
                <a:solidFill>
                  <a:prstClr val="black"/>
                </a:solidFill>
                <a:latin typeface="Times" pitchFamily="18" charset="0"/>
              </a:rPr>
              <a:pPr eaLnBrk="1" hangingPunct="1">
                <a:defRPr/>
              </a:pPr>
              <a:t>39</a:t>
            </a:fld>
            <a:endParaRPr lang="en-US">
              <a:solidFill>
                <a:prstClr val="black"/>
              </a:solidFill>
              <a:latin typeface="Times" pitchFamily="18" charset="0"/>
            </a:endParaRPr>
          </a:p>
        </p:txBody>
      </p:sp>
      <p:sp>
        <p:nvSpPr>
          <p:cNvPr id="102403" name="Rectangle 2"/>
          <p:cNvSpPr>
            <a:spLocks noGrp="1" noRot="1" noChangeAspect="1" noChangeArrowheads="1" noTextEdit="1"/>
          </p:cNvSpPr>
          <p:nvPr>
            <p:ph type="sldImg"/>
          </p:nvPr>
        </p:nvSpPr>
        <p:spPr bwMode="auto">
          <a:xfrm>
            <a:off x="908793" y="732684"/>
            <a:ext cx="4851503" cy="3666515"/>
          </a:xfrm>
          <a:solidFill>
            <a:srgbClr val="FFFFFF"/>
          </a:solidFill>
          <a:ln>
            <a:solidFill>
              <a:srgbClr val="000000"/>
            </a:solidFill>
            <a:miter lim="800000"/>
            <a:headEnd/>
            <a:tailEnd/>
          </a:ln>
        </p:spPr>
      </p:sp>
      <p:sp>
        <p:nvSpPr>
          <p:cNvPr id="1024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nSpc>
                <a:spcPct val="115000"/>
              </a:lnSpc>
              <a:tabLst>
                <a:tab pos="-174509" algn="l"/>
              </a:tabLst>
            </a:pPr>
            <a:endParaRPr lang="en-GB" dirty="0" smtClean="0">
              <a:ea typeface="Calibri" pitchFamily="34" charset="0"/>
              <a:cs typeface="Times New Roman" pitchFamily="18" charset="0"/>
            </a:endParaRPr>
          </a:p>
        </p:txBody>
      </p:sp>
    </p:spTree>
    <p:extLst>
      <p:ext uri="{BB962C8B-B14F-4D97-AF65-F5344CB8AC3E}">
        <p14:creationId xmlns:p14="http://schemas.microsoft.com/office/powerpoint/2010/main" val="805539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6" y="733426"/>
            <a:ext cx="4884738" cy="3665538"/>
          </a:xfrm>
        </p:spPr>
      </p:sp>
      <p:sp>
        <p:nvSpPr>
          <p:cNvPr id="3" name="Notes Placeholder 2"/>
          <p:cNvSpPr>
            <a:spLocks noGrp="1"/>
          </p:cNvSpPr>
          <p:nvPr>
            <p:ph type="body" idx="1"/>
          </p:nvPr>
        </p:nvSpPr>
        <p:spPr/>
        <p:txBody>
          <a:bodyPr/>
          <a:lstStyle/>
          <a:p>
            <a:pPr marL="171423" indent="-171423">
              <a:buFont typeface="Arial" panose="020B0604020202020204" pitchFamily="34" charset="0"/>
              <a:buChar char="•"/>
            </a:pPr>
            <a:r>
              <a:rPr lang="en-GB" dirty="0" smtClean="0"/>
              <a:t>Based on a strong consultation (Close to 1000 responses - 55% NHS Trusts – 35% of CCGs and CSUs</a:t>
            </a:r>
            <a:r>
              <a:rPr lang="en-GB" baseline="0" dirty="0" smtClean="0"/>
              <a:t> and 31% of all LAs)</a:t>
            </a:r>
            <a:r>
              <a:rPr lang="en-GB" dirty="0" smtClean="0"/>
              <a:t> that defined the areas of focus.</a:t>
            </a:r>
            <a:r>
              <a:rPr lang="en-GB" baseline="0" dirty="0" smtClean="0"/>
              <a:t> </a:t>
            </a:r>
          </a:p>
          <a:p>
            <a:pPr marL="171423" indent="-171423">
              <a:buFont typeface="Arial" panose="020B0604020202020204" pitchFamily="34" charset="0"/>
              <a:buChar char="•"/>
            </a:pPr>
            <a:r>
              <a:rPr lang="en-GB" baseline="0" dirty="0" smtClean="0"/>
              <a:t>5 modules launched in 2014. 3 additional ones for 2015 – hence todays focus on the deep dive. </a:t>
            </a:r>
          </a:p>
          <a:p>
            <a:pPr marL="171423" indent="-171423">
              <a:buFont typeface="Arial" panose="020B0604020202020204" pitchFamily="34" charset="0"/>
              <a:buChar char="•"/>
            </a:pPr>
            <a:r>
              <a:rPr lang="en-GB" baseline="0" dirty="0" smtClean="0"/>
              <a:t>Involves working right across the health and social care system – hence the development of networks for sustainability </a:t>
            </a:r>
          </a:p>
          <a:p>
            <a:endParaRPr lang="en-GB" dirty="0"/>
          </a:p>
        </p:txBody>
      </p:sp>
      <p:sp>
        <p:nvSpPr>
          <p:cNvPr id="4" name="Slide Number Placeholder 3"/>
          <p:cNvSpPr>
            <a:spLocks noGrp="1"/>
          </p:cNvSpPr>
          <p:nvPr>
            <p:ph type="sldNum" sz="quarter" idx="10"/>
          </p:nvPr>
        </p:nvSpPr>
        <p:spPr/>
        <p:txBody>
          <a:bodyPr/>
          <a:lstStyle/>
          <a:p>
            <a:fld id="{CFBF6AC7-7768-4F20-9DD5-5487C3695A2C}" type="slidenum">
              <a:rPr lang="en-GB" smtClean="0">
                <a:solidFill>
                  <a:prstClr val="black"/>
                </a:solidFill>
                <a:latin typeface="Calibri"/>
              </a:rPr>
              <a:pPr/>
              <a:t>40</a:t>
            </a:fld>
            <a:endParaRPr lang="en-GB" dirty="0">
              <a:solidFill>
                <a:prstClr val="black"/>
              </a:solidFill>
              <a:latin typeface="Calibri"/>
            </a:endParaRPr>
          </a:p>
        </p:txBody>
      </p:sp>
    </p:spTree>
    <p:extLst>
      <p:ext uri="{BB962C8B-B14F-4D97-AF65-F5344CB8AC3E}">
        <p14:creationId xmlns:p14="http://schemas.microsoft.com/office/powerpoint/2010/main" val="3464221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Social</a:t>
            </a:r>
            <a:r>
              <a:rPr lang="en-GB" baseline="0" dirty="0" smtClean="0"/>
              <a:t> value- Marmot and the Social Value Act - example dementia friendly towns </a:t>
            </a:r>
          </a:p>
          <a:p>
            <a:r>
              <a:rPr lang="en-GB" baseline="0" dirty="0" smtClean="0"/>
              <a:t>Communities </a:t>
            </a:r>
            <a:r>
              <a:rPr lang="en-GB" baseline="0" dirty="0"/>
              <a:t> </a:t>
            </a:r>
            <a:r>
              <a:rPr lang="en-GB" baseline="0" dirty="0" smtClean="0"/>
              <a:t>- adaptation and resilience – adaptation plans </a:t>
            </a:r>
          </a:p>
          <a:p>
            <a:r>
              <a:rPr lang="en-GB" baseline="0" dirty="0" smtClean="0"/>
              <a:t>Care models – high quality low cost and low carbon –how? Integration, more focus on prevention and optimal use of technology –see 5YFV </a:t>
            </a:r>
          </a:p>
        </p:txBody>
      </p:sp>
      <p:sp>
        <p:nvSpPr>
          <p:cNvPr id="4" name="Slide Number Placeholder 3"/>
          <p:cNvSpPr>
            <a:spLocks noGrp="1"/>
          </p:cNvSpPr>
          <p:nvPr>
            <p:ph type="sldNum" sz="quarter" idx="10"/>
          </p:nvPr>
        </p:nvSpPr>
        <p:spPr/>
        <p:txBody>
          <a:bodyPr/>
          <a:lstStyle/>
          <a:p>
            <a:fld id="{09F07A74-F600-4E0E-950A-372AD89A1B3A}" type="slidenum">
              <a:rPr lang="en-GB" smtClean="0">
                <a:solidFill>
                  <a:prstClr val="black"/>
                </a:solidFill>
                <a:latin typeface="Calibri"/>
              </a:rPr>
              <a:pPr/>
              <a:t>41</a:t>
            </a:fld>
            <a:endParaRPr lang="en-GB" dirty="0">
              <a:solidFill>
                <a:prstClr val="black"/>
              </a:solidFill>
              <a:latin typeface="Calibri"/>
            </a:endParaRPr>
          </a:p>
        </p:txBody>
      </p:sp>
    </p:spTree>
    <p:extLst>
      <p:ext uri="{BB962C8B-B14F-4D97-AF65-F5344CB8AC3E}">
        <p14:creationId xmlns:p14="http://schemas.microsoft.com/office/powerpoint/2010/main" val="528005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Hospital care being a tiny bit.  </a:t>
            </a:r>
            <a:endParaRPr lang="en-GB" dirty="0"/>
          </a:p>
        </p:txBody>
      </p:sp>
      <p:sp>
        <p:nvSpPr>
          <p:cNvPr id="4" name="Slide Number Placeholder 3"/>
          <p:cNvSpPr>
            <a:spLocks noGrp="1"/>
          </p:cNvSpPr>
          <p:nvPr>
            <p:ph type="sldNum" sz="quarter" idx="10"/>
          </p:nvPr>
        </p:nvSpPr>
        <p:spPr/>
        <p:txBody>
          <a:bodyPr/>
          <a:lstStyle/>
          <a:p>
            <a:fld id="{09F07A74-F600-4E0E-950A-372AD89A1B3A}" type="slidenum">
              <a:rPr lang="en-GB" smtClean="0">
                <a:solidFill>
                  <a:prstClr val="black"/>
                </a:solidFill>
                <a:latin typeface="Calibri"/>
              </a:rPr>
              <a:pPr/>
              <a:t>44</a:t>
            </a:fld>
            <a:endParaRPr lang="en-GB" dirty="0">
              <a:solidFill>
                <a:prstClr val="black"/>
              </a:solidFill>
              <a:latin typeface="Calibri"/>
            </a:endParaRPr>
          </a:p>
        </p:txBody>
      </p:sp>
    </p:spTree>
    <p:extLst>
      <p:ext uri="{BB962C8B-B14F-4D97-AF65-F5344CB8AC3E}">
        <p14:creationId xmlns:p14="http://schemas.microsoft.com/office/powerpoint/2010/main" val="1609444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Calibri" pitchFamily="34" charset="0"/>
              <a:cs typeface="Times New Roman" pitchFamily="18" charset="0"/>
            </a:endParaRPr>
          </a:p>
        </p:txBody>
      </p:sp>
      <p:sp>
        <p:nvSpPr>
          <p:cNvPr id="4" name="Slide Number Placeholder 3"/>
          <p:cNvSpPr>
            <a:spLocks noGrp="1"/>
          </p:cNvSpPr>
          <p:nvPr>
            <p:ph type="sldNum" sz="quarter" idx="5"/>
          </p:nvPr>
        </p:nvSpPr>
        <p:spPr/>
        <p:txBody>
          <a:bodyPr/>
          <a:lstStyle/>
          <a:p>
            <a:pPr>
              <a:defRPr/>
            </a:pPr>
            <a:fld id="{185457C7-9A6D-4161-AD5F-E0CD93D43E9A}" type="slidenum">
              <a:rPr lang="en-GB" smtClean="0">
                <a:solidFill>
                  <a:prstClr val="black"/>
                </a:solidFill>
                <a:latin typeface="Calibri"/>
              </a:rPr>
              <a:pPr>
                <a:defRPr/>
              </a:pPr>
              <a:t>47</a:t>
            </a:fld>
            <a:endParaRPr lang="en-GB">
              <a:solidFill>
                <a:prstClr val="black"/>
              </a:solidFill>
              <a:latin typeface="Calibri"/>
            </a:endParaRPr>
          </a:p>
        </p:txBody>
      </p:sp>
    </p:spTree>
    <p:extLst>
      <p:ext uri="{BB962C8B-B14F-4D97-AF65-F5344CB8AC3E}">
        <p14:creationId xmlns:p14="http://schemas.microsoft.com/office/powerpoint/2010/main" val="155511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Opinion</a:t>
            </a:r>
            <a:r>
              <a:rPr lang="en-GB" baseline="0" dirty="0" smtClean="0"/>
              <a:t> bubble reference – NEF 2013</a:t>
            </a:r>
            <a:endParaRPr lang="en-GB" dirty="0"/>
          </a:p>
        </p:txBody>
      </p:sp>
      <p:sp>
        <p:nvSpPr>
          <p:cNvPr id="4" name="Slide Number Placeholder 3"/>
          <p:cNvSpPr>
            <a:spLocks noGrp="1"/>
          </p:cNvSpPr>
          <p:nvPr>
            <p:ph type="sldNum" sz="quarter" idx="10"/>
          </p:nvPr>
        </p:nvSpPr>
        <p:spPr/>
        <p:txBody>
          <a:bodyPr/>
          <a:lstStyle/>
          <a:p>
            <a:fld id="{3007D528-2A2C-4982-8B99-B13ECB7F92BC}" type="slidenum">
              <a:rPr lang="en-GB" smtClean="0"/>
              <a:t>5</a:t>
            </a:fld>
            <a:endParaRPr lang="en-GB"/>
          </a:p>
        </p:txBody>
      </p:sp>
    </p:spTree>
    <p:extLst>
      <p:ext uri="{BB962C8B-B14F-4D97-AF65-F5344CB8AC3E}">
        <p14:creationId xmlns:p14="http://schemas.microsoft.com/office/powerpoint/2010/main" val="1038829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pPr>
              <a:defRPr/>
            </a:pPr>
            <a:fld id="{AB98A830-0028-4357-BDCF-A718257F8B7B}" type="slidenum">
              <a:rPr lang="en-GB" smtClean="0">
                <a:solidFill>
                  <a:prstClr val="black"/>
                </a:solidFill>
                <a:latin typeface="Calibri"/>
              </a:rPr>
              <a:pPr>
                <a:defRPr/>
              </a:pPr>
              <a:t>48</a:t>
            </a:fld>
            <a:endParaRPr lang="en-GB">
              <a:solidFill>
                <a:prstClr val="black"/>
              </a:solidFill>
              <a:latin typeface="Calibri"/>
            </a:endParaRPr>
          </a:p>
        </p:txBody>
      </p:sp>
    </p:spTree>
    <p:extLst>
      <p:ext uri="{BB962C8B-B14F-4D97-AF65-F5344CB8AC3E}">
        <p14:creationId xmlns:p14="http://schemas.microsoft.com/office/powerpoint/2010/main" val="1300289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94712B-18A5-41AA-B94F-D342024E3818}" type="slidenum">
              <a:rPr lang="en-GB" smtClean="0">
                <a:solidFill>
                  <a:prstClr val="black"/>
                </a:solidFill>
                <a:latin typeface="Calibri"/>
              </a:rPr>
              <a:pPr fontAlgn="base">
                <a:spcBef>
                  <a:spcPct val="0"/>
                </a:spcBef>
                <a:spcAft>
                  <a:spcPct val="0"/>
                </a:spcAft>
                <a:defRPr/>
              </a:pPr>
              <a:t>49</a:t>
            </a:fld>
            <a:endParaRPr lang="en-GB" smtClean="0">
              <a:solidFill>
                <a:prstClr val="black"/>
              </a:solidFill>
              <a:latin typeface="Calibri"/>
            </a:endParaRPr>
          </a:p>
        </p:txBody>
      </p:sp>
    </p:spTree>
    <p:extLst>
      <p:ext uri="{BB962C8B-B14F-4D97-AF65-F5344CB8AC3E}">
        <p14:creationId xmlns:p14="http://schemas.microsoft.com/office/powerpoint/2010/main" val="1015542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4E978299-AB55-4FD4-981C-67792C06843C}" type="slidenum">
              <a:rPr lang="en-GB" smtClean="0">
                <a:solidFill>
                  <a:prstClr val="black"/>
                </a:solidFill>
                <a:latin typeface="Calibri"/>
              </a:rPr>
              <a:pPr>
                <a:defRPr/>
              </a:pPr>
              <a:t>50</a:t>
            </a:fld>
            <a:endParaRPr lang="en-GB">
              <a:solidFill>
                <a:prstClr val="black"/>
              </a:solidFill>
              <a:latin typeface="Calibri"/>
            </a:endParaRPr>
          </a:p>
        </p:txBody>
      </p:sp>
    </p:spTree>
    <p:extLst>
      <p:ext uri="{BB962C8B-B14F-4D97-AF65-F5344CB8AC3E}">
        <p14:creationId xmlns:p14="http://schemas.microsoft.com/office/powerpoint/2010/main" val="1077418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7394E0D8-BC92-49C0-80E3-CEFD80E7170F}" type="slidenum">
              <a:rPr lang="en-GB" smtClean="0">
                <a:solidFill>
                  <a:prstClr val="black"/>
                </a:solidFill>
                <a:latin typeface="Calibri"/>
              </a:rPr>
              <a:pPr>
                <a:defRPr/>
              </a:pPr>
              <a:t>51</a:t>
            </a:fld>
            <a:endParaRPr lang="en-GB">
              <a:solidFill>
                <a:prstClr val="black"/>
              </a:solidFill>
              <a:latin typeface="Calibri"/>
            </a:endParaRPr>
          </a:p>
        </p:txBody>
      </p:sp>
    </p:spTree>
    <p:extLst>
      <p:ext uri="{BB962C8B-B14F-4D97-AF65-F5344CB8AC3E}">
        <p14:creationId xmlns:p14="http://schemas.microsoft.com/office/powerpoint/2010/main" val="2726860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892175" y="733425"/>
            <a:ext cx="4884738" cy="3665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74811CED-03BE-460A-A279-21D2F144344E}" type="slidenum">
              <a:rPr lang="en-GB" smtClean="0">
                <a:solidFill>
                  <a:prstClr val="black"/>
                </a:solidFill>
                <a:latin typeface="Calibri"/>
              </a:rPr>
              <a:pPr>
                <a:defRPr/>
              </a:pPr>
              <a:t>55</a:t>
            </a:fld>
            <a:endParaRPr lang="en-GB">
              <a:solidFill>
                <a:prstClr val="black"/>
              </a:solidFill>
              <a:latin typeface="Calibri"/>
            </a:endParaRPr>
          </a:p>
        </p:txBody>
      </p:sp>
    </p:spTree>
    <p:extLst>
      <p:ext uri="{BB962C8B-B14F-4D97-AF65-F5344CB8AC3E}">
        <p14:creationId xmlns:p14="http://schemas.microsoft.com/office/powerpoint/2010/main" val="2198946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908793" y="732684"/>
            <a:ext cx="4851503" cy="366651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5632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2742" indent="-277978">
              <a:defRPr>
                <a:solidFill>
                  <a:schemeClr val="tx1"/>
                </a:solidFill>
                <a:latin typeface="Calibri" pitchFamily="34" charset="0"/>
              </a:defRPr>
            </a:lvl2pPr>
            <a:lvl3pPr marL="1111910" indent="-222382">
              <a:defRPr>
                <a:solidFill>
                  <a:schemeClr val="tx1"/>
                </a:solidFill>
                <a:latin typeface="Calibri" pitchFamily="34" charset="0"/>
              </a:defRPr>
            </a:lvl3pPr>
            <a:lvl4pPr marL="1556675" indent="-222382">
              <a:defRPr>
                <a:solidFill>
                  <a:schemeClr val="tx1"/>
                </a:solidFill>
                <a:latin typeface="Calibri" pitchFamily="34" charset="0"/>
              </a:defRPr>
            </a:lvl4pPr>
            <a:lvl5pPr marL="2001439" indent="-222382">
              <a:defRPr>
                <a:solidFill>
                  <a:schemeClr val="tx1"/>
                </a:solidFill>
                <a:latin typeface="Calibri" pitchFamily="34" charset="0"/>
              </a:defRPr>
            </a:lvl5pPr>
            <a:lvl6pPr marL="2446203" indent="-222382" fontAlgn="base">
              <a:spcBef>
                <a:spcPct val="0"/>
              </a:spcBef>
              <a:spcAft>
                <a:spcPct val="0"/>
              </a:spcAft>
              <a:defRPr>
                <a:solidFill>
                  <a:schemeClr val="tx1"/>
                </a:solidFill>
                <a:latin typeface="Calibri" pitchFamily="34" charset="0"/>
              </a:defRPr>
            </a:lvl6pPr>
            <a:lvl7pPr marL="2890967" indent="-222382" fontAlgn="base">
              <a:spcBef>
                <a:spcPct val="0"/>
              </a:spcBef>
              <a:spcAft>
                <a:spcPct val="0"/>
              </a:spcAft>
              <a:defRPr>
                <a:solidFill>
                  <a:schemeClr val="tx1"/>
                </a:solidFill>
                <a:latin typeface="Calibri" pitchFamily="34" charset="0"/>
              </a:defRPr>
            </a:lvl7pPr>
            <a:lvl8pPr marL="3335731" indent="-222382" fontAlgn="base">
              <a:spcBef>
                <a:spcPct val="0"/>
              </a:spcBef>
              <a:spcAft>
                <a:spcPct val="0"/>
              </a:spcAft>
              <a:defRPr>
                <a:solidFill>
                  <a:schemeClr val="tx1"/>
                </a:solidFill>
                <a:latin typeface="Calibri" pitchFamily="34" charset="0"/>
              </a:defRPr>
            </a:lvl8pPr>
            <a:lvl9pPr marL="3780495" indent="-22238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6118091-9363-493C-9FED-2ED9E4AF4F38}" type="slidenum">
              <a:rPr lang="en-GB" smtClean="0">
                <a:solidFill>
                  <a:prstClr val="black"/>
                </a:solidFill>
              </a:rPr>
              <a:pPr fontAlgn="base">
                <a:spcBef>
                  <a:spcPct val="0"/>
                </a:spcBef>
                <a:spcAft>
                  <a:spcPct val="0"/>
                </a:spcAft>
                <a:defRPr/>
              </a:pPr>
              <a:t>56</a:t>
            </a:fld>
            <a:endParaRPr lang="en-GB" smtClean="0">
              <a:solidFill>
                <a:prstClr val="black"/>
              </a:solidFill>
            </a:endParaRPr>
          </a:p>
        </p:txBody>
      </p:sp>
    </p:spTree>
    <p:extLst>
      <p:ext uri="{BB962C8B-B14F-4D97-AF65-F5344CB8AC3E}">
        <p14:creationId xmlns:p14="http://schemas.microsoft.com/office/powerpoint/2010/main" val="1715621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892175" y="733425"/>
            <a:ext cx="4884738" cy="3665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513DD5C3-0E03-4BE7-927B-5F2AB48250ED}" type="slidenum">
              <a:rPr lang="en-GB">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2770776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Barton and Grant</a:t>
            </a:r>
            <a:r>
              <a:rPr lang="en-GB" baseline="0" dirty="0" smtClean="0"/>
              <a:t> </a:t>
            </a:r>
            <a:r>
              <a:rPr lang="en-GB" dirty="0" smtClean="0"/>
              <a:t>conceptual model highlights</a:t>
            </a:r>
            <a:r>
              <a:rPr lang="en-GB" baseline="0" dirty="0" smtClean="0"/>
              <a:t> the importance of the wider determinants on health</a:t>
            </a:r>
          </a:p>
          <a:p>
            <a:r>
              <a:rPr lang="en-GB" dirty="0" smtClean="0"/>
              <a:t>Source: Barton H, Grant M (2006). A health map for the local human habitat. Journal for the Royal Society for the Promotion of Health, 126 (6). 252-253</a:t>
            </a:r>
            <a:endParaRPr lang="en-GB" dirty="0"/>
          </a:p>
        </p:txBody>
      </p:sp>
      <p:sp>
        <p:nvSpPr>
          <p:cNvPr id="4" name="Slide Number Placeholder 3"/>
          <p:cNvSpPr>
            <a:spLocks noGrp="1"/>
          </p:cNvSpPr>
          <p:nvPr>
            <p:ph type="sldNum" sz="quarter" idx="10"/>
          </p:nvPr>
        </p:nvSpPr>
        <p:spPr/>
        <p:txBody>
          <a:bodyPr/>
          <a:lstStyle/>
          <a:p>
            <a:pPr>
              <a:defRPr/>
            </a:pPr>
            <a:fld id="{60ACAF60-504B-45A3-BDB1-1B7938EC939B}" type="slidenum">
              <a:rPr lang="en-US" smtClean="0"/>
              <a:pPr>
                <a:defRPr/>
              </a:pPr>
              <a:t>7</a:t>
            </a:fld>
            <a:endParaRPr lang="en-US" dirty="0"/>
          </a:p>
        </p:txBody>
      </p:sp>
    </p:spTree>
    <p:extLst>
      <p:ext uri="{BB962C8B-B14F-4D97-AF65-F5344CB8AC3E}">
        <p14:creationId xmlns:p14="http://schemas.microsoft.com/office/powerpoint/2010/main" val="152843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07D528-2A2C-4982-8B99-B13ECB7F92BC}" type="slidenum">
              <a:rPr lang="en-GB" smtClean="0"/>
              <a:t>8</a:t>
            </a:fld>
            <a:endParaRPr lang="en-GB"/>
          </a:p>
        </p:txBody>
      </p:sp>
    </p:spTree>
    <p:extLst>
      <p:ext uri="{BB962C8B-B14F-4D97-AF65-F5344CB8AC3E}">
        <p14:creationId xmlns:p14="http://schemas.microsoft.com/office/powerpoint/2010/main" val="382641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 Global Burden of disease</a:t>
            </a:r>
            <a:endParaRPr lang="en-GB" dirty="0"/>
          </a:p>
        </p:txBody>
      </p:sp>
      <p:sp>
        <p:nvSpPr>
          <p:cNvPr id="4" name="Slide Number Placeholder 3"/>
          <p:cNvSpPr>
            <a:spLocks noGrp="1"/>
          </p:cNvSpPr>
          <p:nvPr>
            <p:ph type="sldNum" sz="quarter" idx="10"/>
          </p:nvPr>
        </p:nvSpPr>
        <p:spPr/>
        <p:txBody>
          <a:bodyPr/>
          <a:lstStyle/>
          <a:p>
            <a:fld id="{3007D528-2A2C-4982-8B99-B13ECB7F92BC}" type="slidenum">
              <a:rPr lang="en-GB" smtClean="0"/>
              <a:t>9</a:t>
            </a:fld>
            <a:endParaRPr lang="en-GB"/>
          </a:p>
        </p:txBody>
      </p:sp>
    </p:spTree>
    <p:extLst>
      <p:ext uri="{BB962C8B-B14F-4D97-AF65-F5344CB8AC3E}">
        <p14:creationId xmlns:p14="http://schemas.microsoft.com/office/powerpoint/2010/main" val="382641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a:t>
            </a:r>
            <a:r>
              <a:rPr lang="en-GB" baseline="0" dirty="0" smtClean="0"/>
              <a:t> – Global Burden of disease, DWP administrative data</a:t>
            </a:r>
          </a:p>
          <a:p>
            <a:r>
              <a:rPr lang="en-GB" baseline="0" dirty="0" smtClean="0"/>
              <a:t>Why is our mental health deteriorating? </a:t>
            </a:r>
            <a:endParaRPr lang="en-GB" dirty="0"/>
          </a:p>
        </p:txBody>
      </p:sp>
      <p:sp>
        <p:nvSpPr>
          <p:cNvPr id="4" name="Slide Number Placeholder 3"/>
          <p:cNvSpPr>
            <a:spLocks noGrp="1"/>
          </p:cNvSpPr>
          <p:nvPr>
            <p:ph type="sldNum" sz="quarter" idx="10"/>
          </p:nvPr>
        </p:nvSpPr>
        <p:spPr/>
        <p:txBody>
          <a:bodyPr/>
          <a:lstStyle/>
          <a:p>
            <a:fld id="{3007D528-2A2C-4982-8B99-B13ECB7F92BC}" type="slidenum">
              <a:rPr lang="en-GB" smtClean="0"/>
              <a:t>10</a:t>
            </a:fld>
            <a:endParaRPr lang="en-GB"/>
          </a:p>
        </p:txBody>
      </p:sp>
    </p:spTree>
    <p:extLst>
      <p:ext uri="{BB962C8B-B14F-4D97-AF65-F5344CB8AC3E}">
        <p14:creationId xmlns:p14="http://schemas.microsoft.com/office/powerpoint/2010/main" val="382641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12749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2264334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426028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2700338" y="6237288"/>
            <a:ext cx="1511300" cy="47625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34340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2700338" y="6237288"/>
            <a:ext cx="1511300" cy="47625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2220476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1285875" y="5572125"/>
            <a:ext cx="2133600" cy="476250"/>
          </a:xfrm>
          <a:prstGeom prst="rect">
            <a:avLst/>
          </a:prstGeom>
        </p:spPr>
        <p:txBody>
          <a:bodyPr/>
          <a:lstStyle>
            <a:lvl1pPr>
              <a:defRPr/>
            </a:lvl1pPr>
          </a:lstStyle>
          <a:p>
            <a:pPr>
              <a:defRPr/>
            </a:pPr>
            <a:endParaRPr lang="en-GB" dirty="0">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cs typeface="Arial"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atin typeface="Arial" pitchFamily="34" charset="0"/>
                <a:cs typeface="Arial" pitchFamily="34" charset="0"/>
              </a:defRPr>
            </a:lvl1pPr>
          </a:lstStyle>
          <a:p>
            <a:pPr>
              <a:defRPr/>
            </a:pPr>
            <a:fld id="{008103CF-6677-4C4E-B2F9-2C0E57D1354B}"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4817873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19197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3388620"/>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67079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1971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36579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3654217700"/>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4080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02179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74818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92311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3313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18534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2700338" y="6237288"/>
            <a:ext cx="1511300" cy="476250"/>
          </a:xfrm>
          <a:prstGeom prst="rect">
            <a:avLst/>
          </a:prstGeom>
          <a:ln/>
        </p:spPr>
        <p:txBody>
          <a:bodyPr/>
          <a:lstStyle>
            <a:lvl1pPr>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3727396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Placeholder 1"/>
          <p:cNvSpPr txBox="1">
            <a:spLocks/>
          </p:cNvSpPr>
          <p:nvPr userDrawn="1"/>
        </p:nvSpPr>
        <p:spPr>
          <a:xfrm>
            <a:off x="100016" y="6165852"/>
            <a:ext cx="7704137" cy="639763"/>
          </a:xfrm>
          <a:prstGeom prst="rect">
            <a:avLst/>
          </a:prstGeom>
        </p:spPr>
        <p:txBody>
          <a:bodyPr anchor="ctr"/>
          <a:lstStyle>
            <a:lvl1pPr algn="l" defTabSz="914400" rtl="0" eaLnBrk="1" latinLnBrk="0" hangingPunct="1">
              <a:spcBef>
                <a:spcPct val="0"/>
              </a:spcBef>
              <a:buNone/>
              <a:defRPr sz="3200" kern="1200" baseline="0">
                <a:solidFill>
                  <a:srgbClr val="7FAC4A"/>
                </a:solidFill>
                <a:latin typeface="Times New Roman" pitchFamily="18" charset="0"/>
                <a:ea typeface="+mj-ea"/>
                <a:cs typeface="Times New Roman" pitchFamily="18" charset="0"/>
              </a:defRPr>
            </a:lvl1pPr>
          </a:lstStyle>
          <a:p>
            <a:pPr>
              <a:defRPr/>
            </a:pPr>
            <a:r>
              <a:rPr lang="en-US" sz="2800" dirty="0" smtClean="0">
                <a:solidFill>
                  <a:srgbClr val="837A73"/>
                </a:solidFill>
              </a:rPr>
              <a:t>CENTRE</a:t>
            </a:r>
            <a:r>
              <a:rPr lang="en-US" sz="2800" dirty="0" smtClean="0"/>
              <a:t> </a:t>
            </a:r>
            <a:r>
              <a:rPr lang="en-US" sz="2800" i="1" dirty="0" smtClean="0">
                <a:solidFill>
                  <a:srgbClr val="837A73"/>
                </a:solidFill>
              </a:rPr>
              <a:t>for </a:t>
            </a:r>
            <a:r>
              <a:rPr lang="en-US" sz="2800" dirty="0" smtClean="0"/>
              <a:t>SUSTAINABLE </a:t>
            </a:r>
            <a:r>
              <a:rPr lang="en-US" sz="2800" dirty="0" smtClean="0">
                <a:solidFill>
                  <a:srgbClr val="837A73"/>
                </a:solidFill>
              </a:rPr>
              <a:t>HEALTHCARE</a:t>
            </a:r>
            <a:endParaRPr lang="en-GB" sz="2800" dirty="0">
              <a:solidFill>
                <a:srgbClr val="837A73"/>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
            <a:ext cx="417036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493" y="3212978"/>
            <a:ext cx="8937003" cy="1470025"/>
          </a:xfrm>
        </p:spPr>
        <p:txBody>
          <a:bodyPr/>
          <a:lstStyle>
            <a:lvl1pPr algn="l">
              <a:defRPr/>
            </a:lvl1pPr>
          </a:lstStyle>
          <a:p>
            <a:r>
              <a:rPr lang="en-US" smtClean="0"/>
              <a:t>Click to edit Master title style</a:t>
            </a:r>
            <a:endParaRPr lang="en-GB" dirty="0"/>
          </a:p>
        </p:txBody>
      </p:sp>
      <p:sp>
        <p:nvSpPr>
          <p:cNvPr id="3" name="Subtitle 2"/>
          <p:cNvSpPr>
            <a:spLocks noGrp="1"/>
          </p:cNvSpPr>
          <p:nvPr>
            <p:ph type="subTitle" idx="1"/>
          </p:nvPr>
        </p:nvSpPr>
        <p:spPr>
          <a:xfrm>
            <a:off x="99493" y="4797152"/>
            <a:ext cx="8937003" cy="622920"/>
          </a:xfrm>
        </p:spPr>
        <p:txBody>
          <a:bodyPr>
            <a:normAutofit/>
          </a:bodyPr>
          <a:lstStyle>
            <a:lvl1pPr marL="0" indent="0" algn="l">
              <a:buNone/>
              <a:defRPr sz="2800">
                <a:solidFill>
                  <a:srgbClr val="BEB3A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4132895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no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303" t="28789" r="77081" b="-320"/>
          <a:stretch>
            <a:fillRect/>
          </a:stretch>
        </p:blipFill>
        <p:spPr bwMode="auto">
          <a:xfrm>
            <a:off x="7200902" y="2"/>
            <a:ext cx="19431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userDrawn="1"/>
        </p:nvGrpSpPr>
        <p:grpSpPr bwMode="auto">
          <a:xfrm>
            <a:off x="7524751" y="5876925"/>
            <a:ext cx="1657351" cy="812800"/>
            <a:chOff x="7524328" y="5782448"/>
            <a:chExt cx="1658145" cy="812522"/>
          </a:xfrm>
        </p:grpSpPr>
        <p:cxnSp>
          <p:nvCxnSpPr>
            <p:cNvPr id="6" name="Straight Connector 5"/>
            <p:cNvCxnSpPr/>
            <p:nvPr userDrawn="1"/>
          </p:nvCxnSpPr>
          <p:spPr>
            <a:xfrm>
              <a:off x="7614859" y="5787209"/>
              <a:ext cx="1367493"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sp>
          <p:nvSpPr>
            <p:cNvPr id="7" name="Title Placeholder 1"/>
            <p:cNvSpPr txBox="1">
              <a:spLocks/>
            </p:cNvSpPr>
            <p:nvPr userDrawn="1"/>
          </p:nvSpPr>
          <p:spPr>
            <a:xfrm>
              <a:off x="7524328" y="5782448"/>
              <a:ext cx="1658145" cy="803000"/>
            </a:xfrm>
            <a:prstGeom prst="rect">
              <a:avLst/>
            </a:prstGeom>
          </p:spPr>
          <p:txBody>
            <a:bodyPr anchor="ctr"/>
            <a:lstStyle>
              <a:lvl1pPr algn="l" defTabSz="914400" rtl="0" eaLnBrk="1" latinLnBrk="0" hangingPunct="1">
                <a:spcBef>
                  <a:spcPct val="0"/>
                </a:spcBef>
                <a:buNone/>
                <a:defRPr sz="3200" kern="1200" baseline="0">
                  <a:solidFill>
                    <a:srgbClr val="7FAC4A"/>
                  </a:solidFill>
                  <a:latin typeface="Times New Roman" pitchFamily="18" charset="0"/>
                  <a:ea typeface="+mj-ea"/>
                  <a:cs typeface="Times New Roman" pitchFamily="18" charset="0"/>
                </a:defRPr>
              </a:lvl1pPr>
            </a:lstStyle>
            <a:p>
              <a:pPr>
                <a:defRPr/>
              </a:pPr>
              <a:r>
                <a:rPr lang="en-US" sz="1600" dirty="0" smtClean="0">
                  <a:solidFill>
                    <a:srgbClr val="837A73"/>
                  </a:solidFill>
                </a:rPr>
                <a:t>CENTRE</a:t>
              </a:r>
              <a:r>
                <a:rPr lang="en-US" sz="1600" dirty="0" smtClean="0"/>
                <a:t> </a:t>
              </a:r>
              <a:r>
                <a:rPr lang="en-US" sz="1600" i="1" dirty="0" smtClean="0">
                  <a:solidFill>
                    <a:srgbClr val="837A73"/>
                  </a:solidFill>
                </a:rPr>
                <a:t>for</a:t>
              </a:r>
            </a:p>
            <a:p>
              <a:pPr>
                <a:defRPr/>
              </a:pPr>
              <a:r>
                <a:rPr lang="en-US" sz="1600" dirty="0" smtClean="0"/>
                <a:t>SUSTAINABLE</a:t>
              </a:r>
            </a:p>
            <a:p>
              <a:pPr>
                <a:defRPr/>
              </a:pPr>
              <a:r>
                <a:rPr lang="en-US" sz="1600" dirty="0" smtClean="0">
                  <a:solidFill>
                    <a:srgbClr val="837A73"/>
                  </a:solidFill>
                </a:rPr>
                <a:t>HEALTHCARE</a:t>
              </a:r>
              <a:endParaRPr lang="en-GB" sz="1600" dirty="0">
                <a:solidFill>
                  <a:srgbClr val="837A73"/>
                </a:solidFill>
              </a:endParaRPr>
            </a:p>
          </p:txBody>
        </p:sp>
        <p:cxnSp>
          <p:nvCxnSpPr>
            <p:cNvPr id="8" name="Straight Connector 7"/>
            <p:cNvCxnSpPr/>
            <p:nvPr userDrawn="1"/>
          </p:nvCxnSpPr>
          <p:spPr>
            <a:xfrm>
              <a:off x="7606918" y="6594970"/>
              <a:ext cx="1367494"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07504" y="3514999"/>
            <a:ext cx="8245896" cy="1498178"/>
          </a:xfrm>
        </p:spPr>
        <p:txBody>
          <a:bodyPr/>
          <a:lstStyle>
            <a:lvl1pPr algn="l">
              <a:defRPr baseline="0"/>
            </a:lvl1pPr>
          </a:lstStyle>
          <a:p>
            <a:r>
              <a:rPr lang="en-US" smtClean="0"/>
              <a:t>Click to edit Master title style</a:t>
            </a:r>
            <a:endParaRPr lang="en-GB" dirty="0"/>
          </a:p>
        </p:txBody>
      </p:sp>
      <p:sp>
        <p:nvSpPr>
          <p:cNvPr id="12" name="Subtitle 2"/>
          <p:cNvSpPr>
            <a:spLocks noGrp="1"/>
          </p:cNvSpPr>
          <p:nvPr>
            <p:ph type="subTitle" idx="1"/>
          </p:nvPr>
        </p:nvSpPr>
        <p:spPr>
          <a:xfrm>
            <a:off x="99493" y="4966320"/>
            <a:ext cx="6400800" cy="1487016"/>
          </a:xfrm>
        </p:spPr>
        <p:txBody>
          <a:bodyPr>
            <a:normAutofit/>
          </a:bodyPr>
          <a:lstStyle>
            <a:lvl1pPr marL="0" indent="0" algn="l">
              <a:buNone/>
              <a:defRPr sz="2800">
                <a:solidFill>
                  <a:srgbClr val="BEB3A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644045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303" t="28789" r="77081" b="-320"/>
          <a:stretch>
            <a:fillRect/>
          </a:stretch>
        </p:blipFill>
        <p:spPr bwMode="auto">
          <a:xfrm>
            <a:off x="7200902" y="2"/>
            <a:ext cx="19431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6988"/>
            <a:ext cx="9144000" cy="68849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alibri"/>
            </a:endParaRPr>
          </a:p>
        </p:txBody>
      </p:sp>
      <p:grpSp>
        <p:nvGrpSpPr>
          <p:cNvPr id="6" name="Group 8"/>
          <p:cNvGrpSpPr>
            <a:grpSpLocks/>
          </p:cNvGrpSpPr>
          <p:nvPr userDrawn="1"/>
        </p:nvGrpSpPr>
        <p:grpSpPr bwMode="auto">
          <a:xfrm>
            <a:off x="7524751" y="5876925"/>
            <a:ext cx="1657351" cy="812800"/>
            <a:chOff x="7524328" y="5782448"/>
            <a:chExt cx="1658145" cy="812522"/>
          </a:xfrm>
        </p:grpSpPr>
        <p:cxnSp>
          <p:nvCxnSpPr>
            <p:cNvPr id="7" name="Straight Connector 6"/>
            <p:cNvCxnSpPr/>
            <p:nvPr userDrawn="1"/>
          </p:nvCxnSpPr>
          <p:spPr>
            <a:xfrm>
              <a:off x="7614859" y="5787209"/>
              <a:ext cx="1367493"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sp>
          <p:nvSpPr>
            <p:cNvPr id="8" name="Title Placeholder 1"/>
            <p:cNvSpPr txBox="1">
              <a:spLocks/>
            </p:cNvSpPr>
            <p:nvPr userDrawn="1"/>
          </p:nvSpPr>
          <p:spPr>
            <a:xfrm>
              <a:off x="7524328" y="5782448"/>
              <a:ext cx="1658145" cy="803000"/>
            </a:xfrm>
            <a:prstGeom prst="rect">
              <a:avLst/>
            </a:prstGeom>
          </p:spPr>
          <p:txBody>
            <a:bodyPr anchor="ctr"/>
            <a:lstStyle>
              <a:lvl1pPr algn="l" defTabSz="914400" rtl="0" eaLnBrk="1" latinLnBrk="0" hangingPunct="1">
                <a:spcBef>
                  <a:spcPct val="0"/>
                </a:spcBef>
                <a:buNone/>
                <a:defRPr sz="3200" kern="1200" baseline="0">
                  <a:solidFill>
                    <a:srgbClr val="7FAC4A"/>
                  </a:solidFill>
                  <a:latin typeface="Times New Roman" pitchFamily="18" charset="0"/>
                  <a:ea typeface="+mj-ea"/>
                  <a:cs typeface="Times New Roman" pitchFamily="18" charset="0"/>
                </a:defRPr>
              </a:lvl1pPr>
            </a:lstStyle>
            <a:p>
              <a:pPr>
                <a:defRPr/>
              </a:pPr>
              <a:r>
                <a:rPr lang="en-US" sz="1600" dirty="0" smtClean="0">
                  <a:solidFill>
                    <a:srgbClr val="837A73"/>
                  </a:solidFill>
                </a:rPr>
                <a:t>CENTRE</a:t>
              </a:r>
              <a:r>
                <a:rPr lang="en-US" sz="1600" dirty="0" smtClean="0"/>
                <a:t> </a:t>
              </a:r>
              <a:r>
                <a:rPr lang="en-US" sz="1600" i="1" dirty="0" smtClean="0">
                  <a:solidFill>
                    <a:srgbClr val="837A73"/>
                  </a:solidFill>
                </a:rPr>
                <a:t>for</a:t>
              </a:r>
            </a:p>
            <a:p>
              <a:pPr>
                <a:defRPr/>
              </a:pPr>
              <a:r>
                <a:rPr lang="en-US" sz="1600" dirty="0" smtClean="0"/>
                <a:t>SUSTAINABLE</a:t>
              </a:r>
            </a:p>
            <a:p>
              <a:pPr>
                <a:defRPr/>
              </a:pPr>
              <a:r>
                <a:rPr lang="en-US" sz="1600" dirty="0" smtClean="0">
                  <a:solidFill>
                    <a:srgbClr val="837A73"/>
                  </a:solidFill>
                </a:rPr>
                <a:t>HEALTHCARE</a:t>
              </a:r>
              <a:endParaRPr lang="en-GB" sz="1600" dirty="0">
                <a:solidFill>
                  <a:srgbClr val="837A73"/>
                </a:solidFill>
              </a:endParaRPr>
            </a:p>
          </p:txBody>
        </p:sp>
        <p:cxnSp>
          <p:nvCxnSpPr>
            <p:cNvPr id="9" name="Straight Connector 8"/>
            <p:cNvCxnSpPr/>
            <p:nvPr userDrawn="1"/>
          </p:nvCxnSpPr>
          <p:spPr>
            <a:xfrm>
              <a:off x="7606918" y="6594970"/>
              <a:ext cx="1367494"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07504" y="188641"/>
            <a:ext cx="8579296" cy="1498178"/>
          </a:xfrm>
        </p:spPr>
        <p:txBody>
          <a:bodyPr/>
          <a:lstStyle>
            <a:lvl1pPr algn="l">
              <a:defRPr baseline="0"/>
            </a:lvl1pPr>
          </a:lstStyle>
          <a:p>
            <a:r>
              <a:rPr lang="en-US" smtClean="0"/>
              <a:t>Click to edit Master title style</a:t>
            </a:r>
            <a:endParaRPr lang="en-GB" dirty="0"/>
          </a:p>
        </p:txBody>
      </p:sp>
      <p:sp>
        <p:nvSpPr>
          <p:cNvPr id="3" name="Content Placeholder 2"/>
          <p:cNvSpPr>
            <a:spLocks noGrp="1"/>
          </p:cNvSpPr>
          <p:nvPr>
            <p:ph idx="1"/>
          </p:nvPr>
        </p:nvSpPr>
        <p:spPr>
          <a:xfrm>
            <a:off x="163021" y="1916833"/>
            <a:ext cx="7217291" cy="4752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6302738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1806550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303" t="28789" r="77081" b="-320"/>
          <a:stretch>
            <a:fillRect/>
          </a:stretch>
        </p:blipFill>
        <p:spPr bwMode="auto">
          <a:xfrm>
            <a:off x="7200902" y="2"/>
            <a:ext cx="19431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26988"/>
            <a:ext cx="9144000" cy="68849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alibri"/>
            </a:endParaRPr>
          </a:p>
        </p:txBody>
      </p:sp>
      <p:grpSp>
        <p:nvGrpSpPr>
          <p:cNvPr id="6" name="Group 8"/>
          <p:cNvGrpSpPr>
            <a:grpSpLocks/>
          </p:cNvGrpSpPr>
          <p:nvPr userDrawn="1"/>
        </p:nvGrpSpPr>
        <p:grpSpPr bwMode="auto">
          <a:xfrm>
            <a:off x="7524751" y="5876925"/>
            <a:ext cx="1657351" cy="812800"/>
            <a:chOff x="7524328" y="5782448"/>
            <a:chExt cx="1658145" cy="812522"/>
          </a:xfrm>
        </p:grpSpPr>
        <p:cxnSp>
          <p:nvCxnSpPr>
            <p:cNvPr id="7" name="Straight Connector 6"/>
            <p:cNvCxnSpPr/>
            <p:nvPr userDrawn="1"/>
          </p:nvCxnSpPr>
          <p:spPr>
            <a:xfrm>
              <a:off x="7614859" y="5787209"/>
              <a:ext cx="1367493"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sp>
          <p:nvSpPr>
            <p:cNvPr id="8" name="Title Placeholder 1"/>
            <p:cNvSpPr txBox="1">
              <a:spLocks/>
            </p:cNvSpPr>
            <p:nvPr userDrawn="1"/>
          </p:nvSpPr>
          <p:spPr>
            <a:xfrm>
              <a:off x="7524328" y="5782448"/>
              <a:ext cx="1658145" cy="803000"/>
            </a:xfrm>
            <a:prstGeom prst="rect">
              <a:avLst/>
            </a:prstGeom>
          </p:spPr>
          <p:txBody>
            <a:bodyPr anchor="ctr"/>
            <a:lstStyle>
              <a:lvl1pPr algn="l" defTabSz="914400" rtl="0" eaLnBrk="1" latinLnBrk="0" hangingPunct="1">
                <a:spcBef>
                  <a:spcPct val="0"/>
                </a:spcBef>
                <a:buNone/>
                <a:defRPr sz="3200" kern="1200" baseline="0">
                  <a:solidFill>
                    <a:srgbClr val="7FAC4A"/>
                  </a:solidFill>
                  <a:latin typeface="Times New Roman" pitchFamily="18" charset="0"/>
                  <a:ea typeface="+mj-ea"/>
                  <a:cs typeface="Times New Roman" pitchFamily="18" charset="0"/>
                </a:defRPr>
              </a:lvl1pPr>
            </a:lstStyle>
            <a:p>
              <a:pPr>
                <a:defRPr/>
              </a:pPr>
              <a:r>
                <a:rPr lang="en-US" sz="1600" dirty="0" smtClean="0">
                  <a:solidFill>
                    <a:srgbClr val="837A73"/>
                  </a:solidFill>
                </a:rPr>
                <a:t>CENTRE</a:t>
              </a:r>
              <a:r>
                <a:rPr lang="en-US" sz="1600" dirty="0" smtClean="0"/>
                <a:t> </a:t>
              </a:r>
              <a:r>
                <a:rPr lang="en-US" sz="1600" i="1" dirty="0" smtClean="0">
                  <a:solidFill>
                    <a:srgbClr val="837A73"/>
                  </a:solidFill>
                </a:rPr>
                <a:t>for</a:t>
              </a:r>
            </a:p>
            <a:p>
              <a:pPr>
                <a:defRPr/>
              </a:pPr>
              <a:r>
                <a:rPr lang="en-US" sz="1600" dirty="0" smtClean="0"/>
                <a:t>SUSTAINABLE</a:t>
              </a:r>
            </a:p>
            <a:p>
              <a:pPr>
                <a:defRPr/>
              </a:pPr>
              <a:r>
                <a:rPr lang="en-US" sz="1600" dirty="0" smtClean="0">
                  <a:solidFill>
                    <a:srgbClr val="837A73"/>
                  </a:solidFill>
                </a:rPr>
                <a:t>HEALTHCARE</a:t>
              </a:r>
              <a:endParaRPr lang="en-GB" sz="1600" dirty="0">
                <a:solidFill>
                  <a:srgbClr val="837A73"/>
                </a:solidFill>
              </a:endParaRPr>
            </a:p>
          </p:txBody>
        </p:sp>
        <p:cxnSp>
          <p:nvCxnSpPr>
            <p:cNvPr id="9" name="Straight Connector 8"/>
            <p:cNvCxnSpPr/>
            <p:nvPr userDrawn="1"/>
          </p:nvCxnSpPr>
          <p:spPr>
            <a:xfrm>
              <a:off x="7606918" y="6594970"/>
              <a:ext cx="1367494"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163021" y="188642"/>
            <a:ext cx="7217291" cy="648072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78154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bleed picture">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7524751" y="5876925"/>
            <a:ext cx="1657351" cy="812800"/>
            <a:chOff x="7524328" y="5782448"/>
            <a:chExt cx="1658145" cy="812522"/>
          </a:xfrm>
        </p:grpSpPr>
        <p:cxnSp>
          <p:nvCxnSpPr>
            <p:cNvPr id="6" name="Straight Connector 5"/>
            <p:cNvCxnSpPr/>
            <p:nvPr userDrawn="1"/>
          </p:nvCxnSpPr>
          <p:spPr>
            <a:xfrm>
              <a:off x="7614859" y="5787209"/>
              <a:ext cx="1367493"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sp>
          <p:nvSpPr>
            <p:cNvPr id="7" name="Title Placeholder 1"/>
            <p:cNvSpPr txBox="1">
              <a:spLocks/>
            </p:cNvSpPr>
            <p:nvPr userDrawn="1"/>
          </p:nvSpPr>
          <p:spPr>
            <a:xfrm>
              <a:off x="7524328" y="5782448"/>
              <a:ext cx="1658145" cy="803000"/>
            </a:xfrm>
            <a:prstGeom prst="rect">
              <a:avLst/>
            </a:prstGeom>
          </p:spPr>
          <p:txBody>
            <a:bodyPr anchor="ctr"/>
            <a:lstStyle>
              <a:lvl1pPr algn="l" defTabSz="914400" rtl="0" eaLnBrk="1" latinLnBrk="0" hangingPunct="1">
                <a:spcBef>
                  <a:spcPct val="0"/>
                </a:spcBef>
                <a:buNone/>
                <a:defRPr sz="3200" kern="1200" baseline="0">
                  <a:solidFill>
                    <a:srgbClr val="7FAC4A"/>
                  </a:solidFill>
                  <a:latin typeface="Times New Roman" pitchFamily="18" charset="0"/>
                  <a:ea typeface="+mj-ea"/>
                  <a:cs typeface="Times New Roman" pitchFamily="18" charset="0"/>
                </a:defRPr>
              </a:lvl1pPr>
            </a:lstStyle>
            <a:p>
              <a:pPr>
                <a:defRPr/>
              </a:pPr>
              <a:r>
                <a:rPr lang="en-US" sz="1600" dirty="0" smtClean="0">
                  <a:solidFill>
                    <a:srgbClr val="837A73"/>
                  </a:solidFill>
                </a:rPr>
                <a:t>CENTRE</a:t>
              </a:r>
              <a:r>
                <a:rPr lang="en-US" sz="1600" dirty="0" smtClean="0"/>
                <a:t> </a:t>
              </a:r>
              <a:r>
                <a:rPr lang="en-US" sz="1600" i="1" dirty="0" smtClean="0">
                  <a:solidFill>
                    <a:srgbClr val="837A73"/>
                  </a:solidFill>
                </a:rPr>
                <a:t>for</a:t>
              </a:r>
            </a:p>
            <a:p>
              <a:pPr>
                <a:defRPr/>
              </a:pPr>
              <a:r>
                <a:rPr lang="en-US" sz="1600" dirty="0" smtClean="0"/>
                <a:t>SUSTAINABLE</a:t>
              </a:r>
            </a:p>
            <a:p>
              <a:pPr>
                <a:defRPr/>
              </a:pPr>
              <a:r>
                <a:rPr lang="en-US" sz="1600" dirty="0" smtClean="0">
                  <a:solidFill>
                    <a:srgbClr val="837A73"/>
                  </a:solidFill>
                </a:rPr>
                <a:t>HEALTHCARE</a:t>
              </a:r>
              <a:endParaRPr lang="en-GB" sz="1600" dirty="0">
                <a:solidFill>
                  <a:srgbClr val="837A73"/>
                </a:solidFill>
              </a:endParaRPr>
            </a:p>
          </p:txBody>
        </p:sp>
        <p:cxnSp>
          <p:nvCxnSpPr>
            <p:cNvPr id="8" name="Straight Connector 7"/>
            <p:cNvCxnSpPr/>
            <p:nvPr userDrawn="1"/>
          </p:nvCxnSpPr>
          <p:spPr>
            <a:xfrm>
              <a:off x="7606918" y="6594970"/>
              <a:ext cx="1367494"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grpSp>
      <p:sp>
        <p:nvSpPr>
          <p:cNvPr id="4" name="Picture Placeholder 3"/>
          <p:cNvSpPr>
            <a:spLocks noGrp="1"/>
          </p:cNvSpPr>
          <p:nvPr>
            <p:ph type="pic" sz="quarter" idx="13"/>
          </p:nvPr>
        </p:nvSpPr>
        <p:spPr>
          <a:xfrm>
            <a:off x="0" y="0"/>
            <a:ext cx="9144000" cy="5517232"/>
          </a:xfrm>
        </p:spPr>
        <p:txBody>
          <a:bodyPr rtlCol="0">
            <a:normAutofit/>
          </a:bodyPr>
          <a:lstStyle/>
          <a:p>
            <a:pPr lvl="0"/>
            <a:endParaRPr lang="en-GB" noProof="0" dirty="0"/>
          </a:p>
        </p:txBody>
      </p:sp>
      <p:sp>
        <p:nvSpPr>
          <p:cNvPr id="12" name="Subtitle 2"/>
          <p:cNvSpPr>
            <a:spLocks noGrp="1"/>
          </p:cNvSpPr>
          <p:nvPr>
            <p:ph type="subTitle" idx="1"/>
          </p:nvPr>
        </p:nvSpPr>
        <p:spPr>
          <a:xfrm>
            <a:off x="122019" y="5805265"/>
            <a:ext cx="7272808" cy="899450"/>
          </a:xfrm>
        </p:spPr>
        <p:txBody>
          <a:bodyPr>
            <a:normAutofit/>
          </a:bodyPr>
          <a:lstStyle>
            <a:lvl1pPr marL="0" indent="0" algn="l">
              <a:buNone/>
              <a:defRPr sz="2800" baseline="0">
                <a:solidFill>
                  <a:srgbClr val="BEB3A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3865148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rtlCol="0">
            <a:normAutofit/>
          </a:bodyPr>
          <a:lstStyle/>
          <a:p>
            <a:pPr lvl="0"/>
            <a:endParaRPr lang="en-GB" noProof="0"/>
          </a:p>
        </p:txBody>
      </p:sp>
      <p:sp>
        <p:nvSpPr>
          <p:cNvPr id="2" name="Title 1"/>
          <p:cNvSpPr>
            <a:spLocks noGrp="1"/>
          </p:cNvSpPr>
          <p:nvPr>
            <p:ph type="title"/>
          </p:nvPr>
        </p:nvSpPr>
        <p:spPr>
          <a:xfrm>
            <a:off x="457200" y="1340769"/>
            <a:ext cx="8229600" cy="1786210"/>
          </a:xfrm>
        </p:spPr>
        <p:txBody>
          <a:bodyPr/>
          <a:lstStyle>
            <a:lvl1pPr>
              <a:defRPr baseline="0"/>
            </a:lvl1pPr>
          </a:lstStyle>
          <a:p>
            <a:r>
              <a:rPr lang="en-US" smtClean="0"/>
              <a:t>Click to edit Master title style</a:t>
            </a:r>
            <a:endParaRPr lang="en-GB" dirty="0"/>
          </a:p>
        </p:txBody>
      </p:sp>
      <p:sp>
        <p:nvSpPr>
          <p:cNvPr id="10" name="Subtitle 2"/>
          <p:cNvSpPr>
            <a:spLocks noGrp="1"/>
          </p:cNvSpPr>
          <p:nvPr>
            <p:ph type="subTitle" idx="1"/>
          </p:nvPr>
        </p:nvSpPr>
        <p:spPr>
          <a:xfrm>
            <a:off x="467544" y="3742184"/>
            <a:ext cx="6400800" cy="1919064"/>
          </a:xfrm>
        </p:spPr>
        <p:txBody>
          <a:bodyPr>
            <a:normAutofit/>
          </a:bodyPr>
          <a:lstStyle>
            <a:lvl1pPr marL="0" indent="0" algn="l">
              <a:buNone/>
              <a:defRPr sz="2800" baseline="0">
                <a:solidFill>
                  <a:srgbClr val="BEB3A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1957713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SH Logo">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5" y="620714"/>
            <a:ext cx="915987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95673" y="5373216"/>
            <a:ext cx="8937003" cy="622920"/>
          </a:xfrm>
        </p:spPr>
        <p:txBody>
          <a:bodyPr>
            <a:normAutofit/>
          </a:bodyPr>
          <a:lstStyle>
            <a:lvl1pPr marL="0" indent="0" algn="ctr">
              <a:buNone/>
              <a:defRPr sz="2800" baseline="0">
                <a:solidFill>
                  <a:srgbClr val="BEB3A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3293167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t" anchorCtr="0" compatLnSpc="1">
            <a:prstTxWarp prst="textNoShape">
              <a:avLst/>
            </a:prstTxWarp>
          </a:bodyPr>
          <a:lstStyle>
            <a:lvl1pPr fontAlgn="base">
              <a:spcBef>
                <a:spcPct val="0"/>
              </a:spcBef>
              <a:spcAft>
                <a:spcPct val="0"/>
              </a:spcAft>
              <a:defRPr>
                <a:solidFill>
                  <a:srgbClr val="64A242"/>
                </a:solidFill>
                <a:ea typeface="ＭＳ Ｐゴシック" pitchFamily="80" charset="-128"/>
                <a:cs typeface="Arial" charset="0"/>
              </a:defRPr>
            </a:lvl1pPr>
          </a:lstStyle>
          <a:p>
            <a:pPr>
              <a:defRPr/>
            </a:pPr>
            <a:fld id="{1552B5BC-2428-4A95-8FE9-C586334963F1}" type="datetime1">
              <a:rPr lang="en-GB">
                <a:latin typeface="Calibri"/>
              </a:rPr>
              <a:pPr>
                <a:defRPr/>
              </a:pPr>
              <a:t>02/11/2015</a:t>
            </a:fld>
            <a:endParaRPr lang="en-GB">
              <a:latin typeface="Calibri"/>
            </a:endParaRPr>
          </a:p>
        </p:txBody>
      </p:sp>
      <p:sp>
        <p:nvSpPr>
          <p:cNvPr id="3" name="Footer Placeholder 2"/>
          <p:cNvSpPr>
            <a:spLocks noGrp="1"/>
          </p:cNvSpPr>
          <p:nvPr>
            <p:ph type="ftr" sz="quarter" idx="11"/>
          </p:nvPr>
        </p:nvSpPr>
        <p:spPr>
          <a:xfrm>
            <a:off x="4343400" y="4872040"/>
            <a:ext cx="3810000" cy="365125"/>
          </a:xfrm>
        </p:spPr>
        <p:txBody>
          <a:bodyPr wrap="square" numCol="1" anchor="t" anchorCtr="0" compatLnSpc="1">
            <a:prstTxWarp prst="textNoShape">
              <a:avLst/>
            </a:prstTxWarp>
          </a:bodyPr>
          <a:lstStyle>
            <a:lvl1pPr fontAlgn="base">
              <a:spcBef>
                <a:spcPct val="0"/>
              </a:spcBef>
              <a:spcAft>
                <a:spcPct val="0"/>
              </a:spcAft>
              <a:defRPr>
                <a:solidFill>
                  <a:srgbClr val="64A242"/>
                </a:solidFill>
                <a:ea typeface="ＭＳ Ｐゴシック" pitchFamily="80" charset="-128"/>
                <a:cs typeface="Arial" charset="0"/>
              </a:defRPr>
            </a:lvl1pPr>
          </a:lstStyle>
          <a:p>
            <a:pPr>
              <a:defRPr/>
            </a:pPr>
            <a:endParaRPr lang="en-US">
              <a:latin typeface="Calibri"/>
            </a:endParaRPr>
          </a:p>
        </p:txBody>
      </p:sp>
      <p:sp>
        <p:nvSpPr>
          <p:cNvPr id="4" name="Slide Number Placeholder 3"/>
          <p:cNvSpPr>
            <a:spLocks noGrp="1"/>
          </p:cNvSpPr>
          <p:nvPr>
            <p:ph type="sldNum" sz="quarter" idx="12"/>
          </p:nvPr>
        </p:nvSpPr>
        <p:spPr/>
        <p:txBody>
          <a:bodyPr wrap="square" numCol="1" anchor="t" anchorCtr="0" compatLnSpc="1">
            <a:prstTxWarp prst="textNoShape">
              <a:avLst/>
            </a:prstTxWarp>
          </a:bodyPr>
          <a:lstStyle>
            <a:lvl1pPr fontAlgn="base">
              <a:spcBef>
                <a:spcPct val="0"/>
              </a:spcBef>
              <a:spcAft>
                <a:spcPct val="0"/>
              </a:spcAft>
              <a:defRPr>
                <a:solidFill>
                  <a:srgbClr val="64A242"/>
                </a:solidFill>
                <a:ea typeface="ＭＳ Ｐゴシック" pitchFamily="80" charset="-128"/>
                <a:cs typeface="Arial" charset="0"/>
              </a:defRPr>
            </a:lvl1pPr>
          </a:lstStyle>
          <a:p>
            <a:pPr>
              <a:defRPr/>
            </a:pPr>
            <a:fld id="{A6B82FA2-5651-4F06-8E93-7CF53B6A04BC}" type="slidenum">
              <a:rPr lang="en-GB">
                <a:latin typeface="Calibri"/>
              </a:rPr>
              <a:pPr>
                <a:defRPr/>
              </a:pPr>
              <a:t>‹#›</a:t>
            </a:fld>
            <a:endParaRPr lang="en-GB">
              <a:latin typeface="Calibri"/>
            </a:endParaRPr>
          </a:p>
        </p:txBody>
      </p:sp>
    </p:spTree>
    <p:extLst>
      <p:ext uri="{BB962C8B-B14F-4D97-AF65-F5344CB8AC3E}">
        <p14:creationId xmlns:p14="http://schemas.microsoft.com/office/powerpoint/2010/main" val="2554943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wrap="square" numCol="1" anchor="t" anchorCtr="0" compatLnSpc="1">
            <a:prstTxWarp prst="textNoShape">
              <a:avLst/>
            </a:prstTxWarp>
          </a:bodyPr>
          <a:lstStyle>
            <a:lvl1pPr>
              <a:defRPr>
                <a:solidFill>
                  <a:srgbClr val="64A242"/>
                </a:solidFill>
                <a:ea typeface="ＭＳ Ｐゴシック" pitchFamily="80" charset="-128"/>
                <a:cs typeface="Arial" charset="0"/>
              </a:defRPr>
            </a:lvl1pPr>
          </a:lstStyle>
          <a:p>
            <a:pPr>
              <a:defRPr/>
            </a:pPr>
            <a:fld id="{27C8BFF6-15E3-4422-8579-2884F9E8CD89}" type="datetime1">
              <a:rPr lang="en-GB">
                <a:latin typeface="Calibri"/>
              </a:rPr>
              <a:pPr>
                <a:defRPr/>
              </a:pPr>
              <a:t>02/11/2015</a:t>
            </a:fld>
            <a:endParaRPr lang="en-GB">
              <a:latin typeface="Calibri"/>
            </a:endParaRPr>
          </a:p>
        </p:txBody>
      </p:sp>
      <p:sp>
        <p:nvSpPr>
          <p:cNvPr id="6" name="Footer Placeholder 5"/>
          <p:cNvSpPr>
            <a:spLocks noGrp="1"/>
          </p:cNvSpPr>
          <p:nvPr>
            <p:ph type="ftr" sz="quarter" idx="11"/>
          </p:nvPr>
        </p:nvSpPr>
        <p:spPr>
          <a:xfrm>
            <a:off x="4343400" y="4872040"/>
            <a:ext cx="3810000" cy="365125"/>
          </a:xfrm>
        </p:spPr>
        <p:txBody>
          <a:bodyPr wrap="square" numCol="1" anchor="t" anchorCtr="0" compatLnSpc="1">
            <a:prstTxWarp prst="textNoShape">
              <a:avLst/>
            </a:prstTxWarp>
          </a:bodyPr>
          <a:lstStyle>
            <a:lvl1pPr>
              <a:defRPr>
                <a:solidFill>
                  <a:srgbClr val="64A242"/>
                </a:solidFill>
                <a:ea typeface="ＭＳ Ｐゴシック" pitchFamily="80" charset="-128"/>
                <a:cs typeface="Arial" charset="0"/>
              </a:defRPr>
            </a:lvl1pPr>
          </a:lstStyle>
          <a:p>
            <a:pPr>
              <a:defRPr/>
            </a:pPr>
            <a:endParaRPr lang="en-US">
              <a:latin typeface="Calibri"/>
            </a:endParaRPr>
          </a:p>
        </p:txBody>
      </p:sp>
      <p:sp>
        <p:nvSpPr>
          <p:cNvPr id="7" name="Slide Number Placeholder 6"/>
          <p:cNvSpPr>
            <a:spLocks noGrp="1"/>
          </p:cNvSpPr>
          <p:nvPr>
            <p:ph type="sldNum" sz="quarter" idx="12"/>
          </p:nvPr>
        </p:nvSpPr>
        <p:spPr/>
        <p:txBody>
          <a:bodyPr wrap="square" numCol="1" anchor="t" anchorCtr="0" compatLnSpc="1">
            <a:prstTxWarp prst="textNoShape">
              <a:avLst/>
            </a:prstTxWarp>
          </a:bodyPr>
          <a:lstStyle>
            <a:lvl1pPr>
              <a:defRPr>
                <a:solidFill>
                  <a:srgbClr val="64A242"/>
                </a:solidFill>
                <a:ea typeface="ＭＳ Ｐゴシック" pitchFamily="80" charset="-128"/>
                <a:cs typeface="Arial" charset="0"/>
              </a:defRPr>
            </a:lvl1pPr>
          </a:lstStyle>
          <a:p>
            <a:pPr>
              <a:defRPr/>
            </a:pPr>
            <a:fld id="{02529177-6287-47E9-A742-30597F275357}" type="slidenum">
              <a:rPr lang="en-GB">
                <a:latin typeface="Calibri"/>
              </a:rPr>
              <a:pPr>
                <a:defRPr/>
              </a:pPr>
              <a:t>‹#›</a:t>
            </a:fld>
            <a:endParaRPr lang="en-GB">
              <a:latin typeface="Calibri"/>
            </a:endParaRPr>
          </a:p>
        </p:txBody>
      </p:sp>
    </p:spTree>
    <p:extLst>
      <p:ext uri="{BB962C8B-B14F-4D97-AF65-F5344CB8AC3E}">
        <p14:creationId xmlns:p14="http://schemas.microsoft.com/office/powerpoint/2010/main" val="2163627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3"/>
          <p:cNvSpPr>
            <a:spLocks noGrp="1"/>
          </p:cNvSpPr>
          <p:nvPr>
            <p:ph type="dt" sz="half" idx="10"/>
          </p:nvPr>
        </p:nvSpPr>
        <p:spPr/>
        <p:txBody>
          <a:bodyPr/>
          <a:lstStyle>
            <a:lvl1pPr>
              <a:defRPr>
                <a:ea typeface="+mn-ea"/>
              </a:defRPr>
            </a:lvl1pPr>
          </a:lstStyle>
          <a:p>
            <a:pPr>
              <a:defRPr/>
            </a:pPr>
            <a:fld id="{E19B8CC4-E219-4BC6-8D56-BBE0794149E0}" type="datetime1">
              <a:rPr lang="en-US" altLang="en-US">
                <a:solidFill>
                  <a:prstClr val="black">
                    <a:tint val="75000"/>
                  </a:prstClr>
                </a:solidFill>
                <a:latin typeface="Calibri"/>
              </a:rPr>
              <a:pPr>
                <a:defRPr/>
              </a:pPr>
              <a:t>02/11/2015</a:t>
            </a:fld>
            <a:endParaRPr lang="en-US" alt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smtClean="0"/>
            </a:lvl1pPr>
          </a:lstStyle>
          <a:p>
            <a:pPr>
              <a:defRPr/>
            </a:pPr>
            <a:fld id="{82B0747C-C38B-46C6-B3D7-3BED7EC6BD0A}" type="slidenum">
              <a:rPr lang="en-US" altLang="en-US">
                <a:solidFill>
                  <a:prstClr val="black">
                    <a:tint val="75000"/>
                  </a:prstClr>
                </a:solidFill>
                <a:latin typeface="Calibri"/>
              </a:rPr>
              <a:pPr>
                <a:defRPr/>
              </a:pPr>
              <a:t>‹#›</a:t>
            </a:fld>
            <a:endParaRPr lang="en-US" altLang="en-US">
              <a:solidFill>
                <a:prstClr val="black">
                  <a:tint val="75000"/>
                </a:prstClr>
              </a:solidFill>
              <a:latin typeface="Calibri"/>
            </a:endParaRPr>
          </a:p>
        </p:txBody>
      </p:sp>
    </p:spTree>
    <p:extLst>
      <p:ext uri="{BB962C8B-B14F-4D97-AF65-F5344CB8AC3E}">
        <p14:creationId xmlns:p14="http://schemas.microsoft.com/office/powerpoint/2010/main" val="2349411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3BCDE2F4-D4BD-425F-89E3-7D099F8B1C28}" type="datetimeFigureOut">
              <a:rPr lang="en-US">
                <a:latin typeface="Calibri"/>
              </a:rPr>
              <a:pPr>
                <a:defRPr/>
              </a:pPr>
              <a:t>02/11/2015</a:t>
            </a:fld>
            <a:endParaRPr lang="en-US">
              <a:latin typeface="Calibri"/>
            </a:endParaRPr>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8FDA4B20-C8A1-42AE-AF73-16728A0EBB1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66077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3CE5C271-3DEB-4490-B0B2-C6B425E25450}" type="datetimeFigureOut">
              <a:rPr lang="en-US">
                <a:latin typeface="Calibri"/>
              </a:rPr>
              <a:pPr>
                <a:defRPr/>
              </a:pPr>
              <a:t>02/11/2015</a:t>
            </a:fld>
            <a:endParaRPr lang="en-US">
              <a:latin typeface="Calibri"/>
            </a:endParaRPr>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C8BD2FF0-4D62-45D3-9024-A499D5D4B28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5722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9F91003B-5913-4534-BDF9-3FE9C47F0D32}" type="datetimeFigureOut">
              <a:rPr lang="en-US">
                <a:latin typeface="Calibri"/>
              </a:rPr>
              <a:pPr>
                <a:defRPr/>
              </a:pPr>
              <a:t>02/11/2015</a:t>
            </a:fld>
            <a:endParaRPr lang="en-US">
              <a:latin typeface="Calibri"/>
            </a:endParaRPr>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7D3E7463-6487-4A0D-9C13-8A18895139C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690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1344432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7D4A60C0-F089-4500-8CC9-1D30C509CCEA}" type="datetimeFigureOut">
              <a:rPr lang="en-US">
                <a:latin typeface="Calibri"/>
              </a:rPr>
              <a:pPr>
                <a:defRPr/>
              </a:pPr>
              <a:t>02/11/2015</a:t>
            </a:fld>
            <a:endParaRPr lang="en-US">
              <a:latin typeface="Calibri"/>
            </a:endParaRPr>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04BDF2A9-2B71-415A-899A-9C59F162C5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0487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cs typeface="Arial" pitchFamily="34" charset="0"/>
              </a:defRPr>
            </a:lvl1pPr>
          </a:lstStyle>
          <a:p>
            <a:pPr>
              <a:defRPr/>
            </a:pPr>
            <a:fld id="{CF6054C4-2CD6-4623-A461-7417FE92B8A4}" type="datetimeFigureOut">
              <a:rPr lang="en-US">
                <a:latin typeface="Calibri"/>
              </a:rPr>
              <a:pPr>
                <a:defRPr/>
              </a:pPr>
              <a:t>02/11/2015</a:t>
            </a:fld>
            <a:endParaRPr lang="en-US">
              <a:latin typeface="Calibri"/>
            </a:endParaRPr>
          </a:p>
        </p:txBody>
      </p:sp>
      <p:sp>
        <p:nvSpPr>
          <p:cNvPr id="8"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cs typeface="Arial" pitchFamily="34" charset="0"/>
              </a:defRPr>
            </a:lvl1pPr>
          </a:lstStyle>
          <a:p>
            <a:pPr>
              <a:defRPr/>
            </a:pPr>
            <a:fld id="{8EA56EB2-AB7E-425D-8D3D-EE4FB892850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140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cs typeface="Arial" pitchFamily="34" charset="0"/>
              </a:defRPr>
            </a:lvl1pPr>
          </a:lstStyle>
          <a:p>
            <a:pPr>
              <a:defRPr/>
            </a:pPr>
            <a:fld id="{56962604-4D43-4D4D-B2FB-01344D4DBC25}" type="datetimeFigureOut">
              <a:rPr lang="en-US">
                <a:latin typeface="Calibri"/>
              </a:rPr>
              <a:pPr>
                <a:defRPr/>
              </a:pPr>
              <a:t>02/11/2015</a:t>
            </a:fld>
            <a:endParaRPr lang="en-US">
              <a:latin typeface="Calibri"/>
            </a:endParaRPr>
          </a:p>
        </p:txBody>
      </p:sp>
      <p:sp>
        <p:nvSpPr>
          <p:cNvPr id="4"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cs typeface="Arial" pitchFamily="34" charset="0"/>
              </a:defRPr>
            </a:lvl1pPr>
          </a:lstStyle>
          <a:p>
            <a:pPr>
              <a:defRPr/>
            </a:pPr>
            <a:fld id="{00427A5B-6E1E-4B6D-A237-AE20CF500B6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01104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pitchFamily="34" charset="0"/>
              </a:defRPr>
            </a:lvl1pPr>
          </a:lstStyle>
          <a:p>
            <a:pPr>
              <a:defRPr/>
            </a:pPr>
            <a:fld id="{7A4555A0-2543-4F81-89B9-1B28ADE1AB9D}" type="datetimeFigureOut">
              <a:rPr lang="en-US">
                <a:latin typeface="Calibri"/>
              </a:rPr>
              <a:pPr>
                <a:defRPr/>
              </a:pPr>
              <a:t>02/11/2015</a:t>
            </a:fld>
            <a:endParaRPr lang="en-US">
              <a:latin typeface="Calibri"/>
            </a:endParaRPr>
          </a:p>
        </p:txBody>
      </p:sp>
      <p:sp>
        <p:nvSpPr>
          <p:cNvPr id="3"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cs typeface="Arial" pitchFamily="34" charset="0"/>
              </a:defRPr>
            </a:lvl1pPr>
          </a:lstStyle>
          <a:p>
            <a:pPr>
              <a:defRPr/>
            </a:pPr>
            <a:fld id="{BB4522AA-1255-477E-9357-2CA3EB503F9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9152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8A806F16-9F91-4C2B-9365-5A33FE08B7EC}" type="datetimeFigureOut">
              <a:rPr lang="en-US">
                <a:latin typeface="Calibri"/>
              </a:rPr>
              <a:pPr>
                <a:defRPr/>
              </a:pPr>
              <a:t>02/11/2015</a:t>
            </a:fld>
            <a:endParaRPr lang="en-US">
              <a:latin typeface="Calibri"/>
            </a:endParaRPr>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681B6664-81AF-4461-8F20-38E98308820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33705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pitchFamily="34" charset="0"/>
              </a:defRPr>
            </a:lvl1pPr>
          </a:lstStyle>
          <a:p>
            <a:pPr>
              <a:defRPr/>
            </a:pPr>
            <a:fld id="{C249FD7B-CEF5-4A35-AF86-D49F26A99DC1}" type="datetimeFigureOut">
              <a:rPr lang="en-US">
                <a:latin typeface="Calibri"/>
              </a:rPr>
              <a:pPr>
                <a:defRPr/>
              </a:pPr>
              <a:t>02/11/2015</a:t>
            </a:fld>
            <a:endParaRPr lang="en-US">
              <a:latin typeface="Calibri"/>
            </a:endParaRPr>
          </a:p>
        </p:txBody>
      </p:sp>
      <p:sp>
        <p:nvSpPr>
          <p:cNvPr id="6"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cs typeface="Arial" pitchFamily="34" charset="0"/>
              </a:defRPr>
            </a:lvl1pPr>
          </a:lstStyle>
          <a:p>
            <a:pPr>
              <a:defRPr/>
            </a:pPr>
            <a:fld id="{F04254C3-81EA-4207-83F9-1B8A396CA01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971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1C761F6E-A73A-4F73-8A9D-D3925D289032}" type="datetimeFigureOut">
              <a:rPr lang="en-US">
                <a:latin typeface="Calibri"/>
              </a:rPr>
              <a:pPr>
                <a:defRPr/>
              </a:pPr>
              <a:t>02/11/2015</a:t>
            </a:fld>
            <a:endParaRPr lang="en-US">
              <a:latin typeface="Calibri"/>
            </a:endParaRPr>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2F9DC2E6-7404-4845-8276-12E55A1B9CC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7788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pPr>
              <a:defRPr/>
            </a:pPr>
            <a:fld id="{CF5B91BA-42F9-46DB-8706-C5B862272A5C}" type="datetimeFigureOut">
              <a:rPr lang="en-US">
                <a:latin typeface="Calibri"/>
              </a:rPr>
              <a:pPr>
                <a:defRPr/>
              </a:pPr>
              <a:t>02/11/2015</a:t>
            </a:fld>
            <a:endParaRPr lang="en-US">
              <a:latin typeface="Calibri"/>
            </a:endParaRPr>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B67B5CCB-E699-4731-8DE0-42EADD9DDF7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16398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cs typeface="Arial" pitchFamily="34" charset="0"/>
              </a:defRPr>
            </a:lvl1pPr>
          </a:lstStyle>
          <a:p>
            <a:pPr>
              <a:defRPr/>
            </a:pPr>
            <a:endParaRPr lang="en-US">
              <a:latin typeface="Calibri"/>
            </a:endParaRPr>
          </a:p>
        </p:txBody>
      </p:sp>
      <p:sp>
        <p:nvSpPr>
          <p:cNvPr id="8" name="Footer Placeholder 7"/>
          <p:cNvSpPr>
            <a:spLocks noGrp="1"/>
          </p:cNvSpPr>
          <p:nvPr>
            <p:ph type="ftr" sz="quarter" idx="11"/>
          </p:nvPr>
        </p:nvSpPr>
        <p:spPr>
          <a:xfrm>
            <a:off x="3124200" y="6248400"/>
            <a:ext cx="2895600" cy="457200"/>
          </a:xfrm>
        </p:spPr>
        <p:txBody>
          <a:bodyPr/>
          <a:lstStyle>
            <a:lvl1pPr>
              <a:defRPr>
                <a:cs typeface="Arial" pitchFamily="34" charset="0"/>
              </a:defRPr>
            </a:lvl1pPr>
          </a:lstStyle>
          <a:p>
            <a:pPr>
              <a:defRPr/>
            </a:pPr>
            <a:endParaRPr lang="en-US">
              <a:latin typeface="Calibri"/>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cs typeface="Arial" pitchFamily="34" charset="0"/>
              </a:defRPr>
            </a:lvl1pPr>
          </a:lstStyle>
          <a:p>
            <a:pPr>
              <a:defRPr/>
            </a:pPr>
            <a:fld id="{E65407C1-63D1-4070-8EB7-40973EA3FF9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0454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9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Calibri"/>
            </a:endParaRPr>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65096C38-CDB1-4172-B790-4AC1F460447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202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3645425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Calibri"/>
            </a:endParaRPr>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7A6D002F-9941-489F-82D1-8B07D42E6B6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6614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Calibri"/>
            </a:endParaRPr>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Calibri"/>
            </a:endParaRPr>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59F0AADE-633D-4CF3-A1EA-E9C31576812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218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381115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261868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219987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A362A0-7A2D-426C-A7C3-29B1815E52E6}" type="datetimeFigureOut">
              <a:rPr lang="en-GB" smtClean="0"/>
              <a:pPr/>
              <a:t>02/11/2015</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354283E-329A-4B7A-B6A8-D12C7DA18F31}" type="slidenum">
              <a:rPr lang="en-GB" smtClean="0"/>
              <a:pPr/>
              <a:t>‹#›</a:t>
            </a:fld>
            <a:endParaRPr lang="en-GB" dirty="0"/>
          </a:p>
        </p:txBody>
      </p:sp>
    </p:spTree>
    <p:extLst>
      <p:ext uri="{BB962C8B-B14F-4D97-AF65-F5344CB8AC3E}">
        <p14:creationId xmlns:p14="http://schemas.microsoft.com/office/powerpoint/2010/main" val="13431143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jpeg"/><Relationship Id="rId18"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4" Type="http://schemas.openxmlformats.org/officeDocument/2006/relationships/image" Target="../media/image4.jpeg"/><Relationship Id="rId15" Type="http://schemas.openxmlformats.org/officeDocument/2006/relationships/image" Target="../media/image5.jpeg"/><Relationship Id="rId16" Type="http://schemas.openxmlformats.org/officeDocument/2006/relationships/image" Target="../media/image2.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 Id="rId11"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2" descr="2f9f4777-532a-410a-a1a3-ba6bc5a41f5c"/>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781416" y="285729"/>
            <a:ext cx="849617" cy="571504"/>
          </a:xfrm>
          <a:prstGeom prst="rect">
            <a:avLst/>
          </a:prstGeom>
          <a:noFill/>
          <a:ln w="9525">
            <a:noFill/>
            <a:miter lim="800000"/>
            <a:headEnd/>
            <a:tailEnd/>
          </a:ln>
        </p:spPr>
      </p:pic>
      <p:pic>
        <p:nvPicPr>
          <p:cNvPr id="10" name="il_fi" descr="http://www.local.gov.uk/image/image_gallery?uuid=6dd44e34-0f5c-4731-8447-886d20cbc160&amp;groupId=10171&amp;t=1360163273700"/>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00034" y="285728"/>
            <a:ext cx="1000132" cy="616112"/>
          </a:xfrm>
          <a:prstGeom prst="rect">
            <a:avLst/>
          </a:prstGeom>
          <a:noFill/>
          <a:ln w="9525">
            <a:noFill/>
            <a:miter lim="800000"/>
            <a:headEnd/>
            <a:tailEnd/>
          </a:ln>
        </p:spPr>
      </p:pic>
      <p:pic>
        <p:nvPicPr>
          <p:cNvPr id="5" name="Picture 2" descr="S:\Public Health\Sustainable Development Unit\NHS SD Unit\3. Communications\Branding\New branding 2013\Logos\SDULOGONEWJULY13\SDU_LOGO_withstrap.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28596" y="6309320"/>
            <a:ext cx="2686210" cy="402783"/>
          </a:xfrm>
          <a:prstGeom prst="rect">
            <a:avLst/>
          </a:prstGeom>
          <a:noFill/>
        </p:spPr>
      </p:pic>
      <p:sp>
        <p:nvSpPr>
          <p:cNvPr id="6" name="TextBox 5"/>
          <p:cNvSpPr txBox="1"/>
          <p:nvPr userDrawn="1"/>
        </p:nvSpPr>
        <p:spPr>
          <a:xfrm>
            <a:off x="6876256" y="6360752"/>
            <a:ext cx="2000264" cy="307777"/>
          </a:xfrm>
          <a:prstGeom prst="rect">
            <a:avLst/>
          </a:prstGeom>
          <a:noFill/>
        </p:spPr>
        <p:txBody>
          <a:bodyPr wrap="square">
            <a:spAutoFit/>
          </a:bodyPr>
          <a:lstStyle/>
          <a:p>
            <a:pPr>
              <a:defRPr/>
            </a:pPr>
            <a:r>
              <a:rPr lang="en-GB" sz="1400" i="1" dirty="0" smtClean="0">
                <a:latin typeface="Arial" pitchFamily="34" charset="0"/>
                <a:cs typeface="Arial" pitchFamily="34" charset="0"/>
              </a:rPr>
              <a:t>www.sduhealth.org.uk</a:t>
            </a:r>
            <a:endParaRPr lang="en-GB" sz="1400" i="1" dirty="0">
              <a:latin typeface="Arial" pitchFamily="34" charset="0"/>
              <a:cs typeface="Arial" pitchFamily="34" charset="0"/>
            </a:endParaRPr>
          </a:p>
        </p:txBody>
      </p:sp>
    </p:spTree>
    <p:extLst>
      <p:ext uri="{BB962C8B-B14F-4D97-AF65-F5344CB8AC3E}">
        <p14:creationId xmlns:p14="http://schemas.microsoft.com/office/powerpoint/2010/main" val="3309441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362A0-7A2D-426C-A7C3-29B1815E52E6}" type="datetimeFigureOut">
              <a:rPr lang="en-GB" smtClean="0">
                <a:solidFill>
                  <a:prstClr val="black">
                    <a:tint val="75000"/>
                  </a:prstClr>
                </a:solidFill>
              </a:rPr>
              <a:pPr/>
              <a:t>02/11/2015</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4283E-329A-4B7A-B6A8-D12C7DA18F31}" type="slidenum">
              <a:rPr lang="en-GB" smtClean="0">
                <a:solidFill>
                  <a:prstClr val="black">
                    <a:tint val="75000"/>
                  </a:prstClr>
                </a:solidFill>
              </a:rPr>
              <a:pPr/>
              <a:t>‹#›</a:t>
            </a:fld>
            <a:endParaRPr lang="en-GB" dirty="0">
              <a:solidFill>
                <a:prstClr val="black">
                  <a:tint val="75000"/>
                </a:prstClr>
              </a:solidFill>
            </a:endParaRPr>
          </a:p>
        </p:txBody>
      </p:sp>
      <p:pic>
        <p:nvPicPr>
          <p:cNvPr id="7" name="Picture 6" descr="S:\Public Health\Sustainable Development Unit\NHS SD Unit\3. Communications\Branding\New branding 2013\Logos\SDULOGONEWJULY13\SDULOGOjuly13singlelinelargecropped.jpg"/>
          <p:cNvPicPr/>
          <p:nvPr userDrawn="1"/>
        </p:nvPicPr>
        <p:blipFill>
          <a:blip r:embed="rId14" cstate="print"/>
          <a:srcRect/>
          <a:stretch>
            <a:fillRect/>
          </a:stretch>
        </p:blipFill>
        <p:spPr bwMode="auto">
          <a:xfrm>
            <a:off x="357158" y="6286520"/>
            <a:ext cx="3571900" cy="382988"/>
          </a:xfrm>
          <a:prstGeom prst="rect">
            <a:avLst/>
          </a:prstGeom>
          <a:noFill/>
          <a:ln w="9525">
            <a:noFill/>
            <a:miter lim="800000"/>
            <a:headEnd/>
            <a:tailEnd/>
          </a:ln>
        </p:spPr>
      </p:pic>
      <p:pic>
        <p:nvPicPr>
          <p:cNvPr id="8" name="Picture 12" descr="2f9f4777-532a-410a-a1a3-ba6bc5a41f5c"/>
          <p:cNvPicPr>
            <a:picLocks noChangeAspect="1" noChangeArrowheads="1"/>
          </p:cNvPicPr>
          <p:nvPr userDrawn="1"/>
        </p:nvPicPr>
        <p:blipFill>
          <a:blip r:embed="rId15" cstate="print"/>
          <a:srcRect/>
          <a:stretch>
            <a:fillRect/>
          </a:stretch>
        </p:blipFill>
        <p:spPr bwMode="auto">
          <a:xfrm>
            <a:off x="7781416" y="285729"/>
            <a:ext cx="849617" cy="571504"/>
          </a:xfrm>
          <a:prstGeom prst="rect">
            <a:avLst/>
          </a:prstGeom>
          <a:noFill/>
          <a:ln w="9525">
            <a:noFill/>
            <a:miter lim="800000"/>
            <a:headEnd/>
            <a:tailEnd/>
          </a:ln>
        </p:spPr>
      </p:pic>
      <p:sp>
        <p:nvSpPr>
          <p:cNvPr id="9" name="TextBox 8"/>
          <p:cNvSpPr txBox="1"/>
          <p:nvPr userDrawn="1"/>
        </p:nvSpPr>
        <p:spPr>
          <a:xfrm>
            <a:off x="428596" y="6524952"/>
            <a:ext cx="4357717" cy="230832"/>
          </a:xfrm>
          <a:prstGeom prst="rect">
            <a:avLst/>
          </a:prstGeom>
          <a:noFill/>
        </p:spPr>
        <p:txBody>
          <a:bodyPr wrap="square">
            <a:spAutoFit/>
          </a:bodyPr>
          <a:lstStyle/>
          <a:p>
            <a:pPr>
              <a:defRPr/>
            </a:pPr>
            <a:r>
              <a:rPr lang="en-GB" sz="900" dirty="0" smtClean="0">
                <a:solidFill>
                  <a:prstClr val="black"/>
                </a:solidFill>
                <a:latin typeface="Arial" pitchFamily="34" charset="0"/>
                <a:cs typeface="Arial" pitchFamily="34" charset="0"/>
              </a:rPr>
              <a:t>Working across the NHS, Public Health and Social Care system</a:t>
            </a:r>
            <a:endParaRPr lang="en-GB" sz="900" dirty="0">
              <a:solidFill>
                <a:prstClr val="black"/>
              </a:solidFill>
              <a:latin typeface="Arial" pitchFamily="34" charset="0"/>
              <a:cs typeface="Arial" pitchFamily="34" charset="0"/>
            </a:endParaRPr>
          </a:p>
        </p:txBody>
      </p:sp>
      <p:pic>
        <p:nvPicPr>
          <p:cNvPr id="10" name="il_fi" descr="http://www.local.gov.uk/image/image_gallery?uuid=6dd44e34-0f5c-4731-8447-886d20cbc160&amp;groupId=10171&amp;t=1360163273700"/>
          <p:cNvPicPr>
            <a:picLocks noChangeAspect="1" noChangeArrowheads="1"/>
          </p:cNvPicPr>
          <p:nvPr userDrawn="1"/>
        </p:nvPicPr>
        <p:blipFill>
          <a:blip r:embed="rId16" cstate="print"/>
          <a:srcRect/>
          <a:stretch>
            <a:fillRect/>
          </a:stretch>
        </p:blipFill>
        <p:spPr bwMode="auto">
          <a:xfrm>
            <a:off x="500034" y="285728"/>
            <a:ext cx="1000132" cy="616112"/>
          </a:xfrm>
          <a:prstGeom prst="rect">
            <a:avLst/>
          </a:prstGeom>
          <a:noFill/>
          <a:ln w="9525">
            <a:noFill/>
            <a:miter lim="800000"/>
            <a:headEnd/>
            <a:tailEnd/>
          </a:ln>
        </p:spPr>
      </p:pic>
      <p:sp>
        <p:nvSpPr>
          <p:cNvPr id="11" name="TextBox 10"/>
          <p:cNvSpPr txBox="1"/>
          <p:nvPr userDrawn="1"/>
        </p:nvSpPr>
        <p:spPr>
          <a:xfrm>
            <a:off x="6786578" y="6429396"/>
            <a:ext cx="2000264" cy="307777"/>
          </a:xfrm>
          <a:prstGeom prst="rect">
            <a:avLst/>
          </a:prstGeom>
          <a:noFill/>
        </p:spPr>
        <p:txBody>
          <a:bodyPr wrap="square">
            <a:spAutoFit/>
          </a:bodyPr>
          <a:lstStyle/>
          <a:p>
            <a:pPr>
              <a:defRPr/>
            </a:pPr>
            <a:r>
              <a:rPr lang="en-GB" sz="1400" i="1" dirty="0" smtClean="0">
                <a:solidFill>
                  <a:prstClr val="black"/>
                </a:solidFill>
                <a:latin typeface="Arial" pitchFamily="34" charset="0"/>
                <a:cs typeface="Arial" pitchFamily="34" charset="0"/>
              </a:rPr>
              <a:t>www.sduhealth.org.uk</a:t>
            </a:r>
            <a:endParaRPr lang="en-GB" sz="1400"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2274619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p>
            <a:r>
              <a:rPr lang="en-US" dirty="0" smtClean="0"/>
              <a:t>TITLE</a:t>
            </a:r>
            <a:endParaRPr lang="en-GB" dirty="0"/>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401FCBD-FAA8-4A31-9984-953130AAA9CC}" type="datetimeFigureOut">
              <a:rPr lang="en-GB">
                <a:solidFill>
                  <a:prstClr val="black">
                    <a:tint val="75000"/>
                  </a:prstClr>
                </a:solidFill>
                <a:latin typeface="Calibri"/>
              </a:rPr>
              <a:pPr>
                <a:defRPr/>
              </a:pPr>
              <a:t>02/11/2015</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E40AF12-DFA8-4AE8-88B8-186401C659F6}"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timing>
    <p:tnLst>
      <p:par>
        <p:cTn xmlns:p14="http://schemas.microsoft.com/office/powerpoint/2010/main" id="1" dur="indefinite" restart="never" nodeType="tmRoot"/>
      </p:par>
    </p:tnLst>
  </p:timing>
  <p:txStyles>
    <p:titleStyle>
      <a:lvl1pPr algn="l" rtl="0" eaLnBrk="0" fontAlgn="base" hangingPunct="0">
        <a:lnSpc>
          <a:spcPts val="6000"/>
        </a:lnSpc>
        <a:spcBef>
          <a:spcPct val="0"/>
        </a:spcBef>
        <a:spcAft>
          <a:spcPct val="0"/>
        </a:spcAft>
        <a:defRPr sz="6000" kern="1200" cap="all">
          <a:solidFill>
            <a:srgbClr val="837A73"/>
          </a:solidFill>
          <a:latin typeface="Times New Roman" pitchFamily="18" charset="0"/>
          <a:ea typeface="+mj-ea"/>
          <a:cs typeface="Times New Roman" pitchFamily="18" charset="0"/>
        </a:defRPr>
      </a:lvl1pPr>
      <a:lvl2pPr algn="l" rtl="0" eaLnBrk="0" fontAlgn="base" hangingPunct="0">
        <a:lnSpc>
          <a:spcPts val="6000"/>
        </a:lnSpc>
        <a:spcBef>
          <a:spcPct val="0"/>
        </a:spcBef>
        <a:spcAft>
          <a:spcPct val="0"/>
        </a:spcAft>
        <a:defRPr sz="6000">
          <a:solidFill>
            <a:srgbClr val="837A73"/>
          </a:solidFill>
          <a:latin typeface="Times New Roman" pitchFamily="18" charset="0"/>
          <a:cs typeface="Times New Roman" pitchFamily="18" charset="0"/>
        </a:defRPr>
      </a:lvl2pPr>
      <a:lvl3pPr algn="l" rtl="0" eaLnBrk="0" fontAlgn="base" hangingPunct="0">
        <a:lnSpc>
          <a:spcPts val="6000"/>
        </a:lnSpc>
        <a:spcBef>
          <a:spcPct val="0"/>
        </a:spcBef>
        <a:spcAft>
          <a:spcPct val="0"/>
        </a:spcAft>
        <a:defRPr sz="6000">
          <a:solidFill>
            <a:srgbClr val="837A73"/>
          </a:solidFill>
          <a:latin typeface="Times New Roman" pitchFamily="18" charset="0"/>
          <a:cs typeface="Times New Roman" pitchFamily="18" charset="0"/>
        </a:defRPr>
      </a:lvl3pPr>
      <a:lvl4pPr algn="l" rtl="0" eaLnBrk="0" fontAlgn="base" hangingPunct="0">
        <a:lnSpc>
          <a:spcPts val="6000"/>
        </a:lnSpc>
        <a:spcBef>
          <a:spcPct val="0"/>
        </a:spcBef>
        <a:spcAft>
          <a:spcPct val="0"/>
        </a:spcAft>
        <a:defRPr sz="6000">
          <a:solidFill>
            <a:srgbClr val="837A73"/>
          </a:solidFill>
          <a:latin typeface="Times New Roman" pitchFamily="18" charset="0"/>
          <a:cs typeface="Times New Roman" pitchFamily="18" charset="0"/>
        </a:defRPr>
      </a:lvl4pPr>
      <a:lvl5pPr algn="l" rtl="0" eaLnBrk="0" fontAlgn="base" hangingPunct="0">
        <a:lnSpc>
          <a:spcPts val="6000"/>
        </a:lnSpc>
        <a:spcBef>
          <a:spcPct val="0"/>
        </a:spcBef>
        <a:spcAft>
          <a:spcPct val="0"/>
        </a:spcAft>
        <a:defRPr sz="6000">
          <a:solidFill>
            <a:srgbClr val="837A73"/>
          </a:solidFill>
          <a:latin typeface="Times New Roman" pitchFamily="18" charset="0"/>
          <a:cs typeface="Times New Roman" pitchFamily="18" charset="0"/>
        </a:defRPr>
      </a:lvl5pPr>
      <a:lvl6pPr marL="457200" algn="l" rtl="0" fontAlgn="base">
        <a:lnSpc>
          <a:spcPts val="6000"/>
        </a:lnSpc>
        <a:spcBef>
          <a:spcPct val="0"/>
        </a:spcBef>
        <a:spcAft>
          <a:spcPct val="0"/>
        </a:spcAft>
        <a:defRPr sz="6000">
          <a:solidFill>
            <a:srgbClr val="837A73"/>
          </a:solidFill>
          <a:latin typeface="Times New Roman" pitchFamily="18" charset="0"/>
          <a:cs typeface="Times New Roman" pitchFamily="18" charset="0"/>
        </a:defRPr>
      </a:lvl6pPr>
      <a:lvl7pPr marL="914400" algn="l" rtl="0" fontAlgn="base">
        <a:lnSpc>
          <a:spcPts val="6000"/>
        </a:lnSpc>
        <a:spcBef>
          <a:spcPct val="0"/>
        </a:spcBef>
        <a:spcAft>
          <a:spcPct val="0"/>
        </a:spcAft>
        <a:defRPr sz="6000">
          <a:solidFill>
            <a:srgbClr val="837A73"/>
          </a:solidFill>
          <a:latin typeface="Times New Roman" pitchFamily="18" charset="0"/>
          <a:cs typeface="Times New Roman" pitchFamily="18" charset="0"/>
        </a:defRPr>
      </a:lvl7pPr>
      <a:lvl8pPr marL="1371600" algn="l" rtl="0" fontAlgn="base">
        <a:lnSpc>
          <a:spcPts val="6000"/>
        </a:lnSpc>
        <a:spcBef>
          <a:spcPct val="0"/>
        </a:spcBef>
        <a:spcAft>
          <a:spcPct val="0"/>
        </a:spcAft>
        <a:defRPr sz="6000">
          <a:solidFill>
            <a:srgbClr val="837A73"/>
          </a:solidFill>
          <a:latin typeface="Times New Roman" pitchFamily="18" charset="0"/>
          <a:cs typeface="Times New Roman" pitchFamily="18" charset="0"/>
        </a:defRPr>
      </a:lvl8pPr>
      <a:lvl9pPr marL="1828800" algn="l" rtl="0" fontAlgn="base">
        <a:lnSpc>
          <a:spcPts val="6000"/>
        </a:lnSpc>
        <a:spcBef>
          <a:spcPct val="0"/>
        </a:spcBef>
        <a:spcAft>
          <a:spcPct val="0"/>
        </a:spcAft>
        <a:defRPr sz="6000">
          <a:solidFill>
            <a:srgbClr val="837A73"/>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837A73"/>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rgbClr val="837A73"/>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rgbClr val="837A73"/>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837A73"/>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837A73"/>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1659735-529A-4E08-A392-4A11040FCC05}" type="datetimeFigureOut">
              <a:rPr lang="en-US">
                <a:latin typeface="Calibri"/>
              </a:rPr>
              <a:pPr>
                <a:defRPr/>
              </a:pPr>
              <a:t>02/11/2015</a:t>
            </a:fld>
            <a:endParaRPr lang="en-US">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9EBE5AB-CB94-4BFF-802A-C067D31CD6B5}" type="slidenum">
              <a:rPr lang="en-US">
                <a:latin typeface="Calibri"/>
              </a:rPr>
              <a:pPr>
                <a:defRPr/>
              </a:pPr>
              <a:t>‹#›</a:t>
            </a:fld>
            <a:endParaRPr lang="en-US">
              <a:latin typeface="Calibri"/>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mailto:cjessel@nhs.net"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7.jpg"/><Relationship Id="rId3"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png"/><Relationship Id="rId8" Type="http://schemas.openxmlformats.org/officeDocument/2006/relationships/image" Target="../media/image15.jpe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34.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34.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48.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1" Type="http://schemas.openxmlformats.org/officeDocument/2006/relationships/slideLayout" Target="../slideLayouts/slideLayout48.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5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060848"/>
            <a:ext cx="4908432" cy="3877891"/>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a:xfrm>
            <a:off x="539552" y="908720"/>
            <a:ext cx="6408712" cy="2520280"/>
          </a:xfrm>
        </p:spPr>
        <p:txBody>
          <a:bodyPr/>
          <a:lstStyle/>
          <a:p>
            <a:pPr algn="l"/>
            <a:r>
              <a:rPr lang="en-US" sz="3200" b="1" dirty="0"/>
              <a:t>Sustainable, Resilient, </a:t>
            </a:r>
            <a:r>
              <a:rPr lang="en-US" sz="3200" b="1" dirty="0" smtClean="0"/>
              <a:t/>
            </a:r>
            <a:br>
              <a:rPr lang="en-US" sz="3200" b="1" dirty="0" smtClean="0"/>
            </a:br>
            <a:r>
              <a:rPr lang="en-US" sz="3200" b="1" dirty="0" smtClean="0"/>
              <a:t>Healthy </a:t>
            </a:r>
            <a:r>
              <a:rPr lang="en-US" sz="3200" b="1" dirty="0"/>
              <a:t>People &amp; Places: </a:t>
            </a:r>
            <a:r>
              <a:rPr lang="en-US" sz="3200" b="1" dirty="0" smtClean="0"/>
              <a:t/>
            </a:r>
            <a:br>
              <a:rPr lang="en-US" sz="3200" b="1" dirty="0" smtClean="0"/>
            </a:br>
            <a:r>
              <a:rPr lang="en-US" sz="3200" b="1" dirty="0" smtClean="0"/>
              <a:t>The </a:t>
            </a:r>
            <a:r>
              <a:rPr lang="en-US" sz="3200" b="1" dirty="0"/>
              <a:t>SDU Strategy in </a:t>
            </a:r>
            <a:r>
              <a:rPr lang="en-US" sz="3200" b="1" dirty="0" smtClean="0"/>
              <a:t/>
            </a:r>
            <a:br>
              <a:rPr lang="en-US" sz="3200" b="1" dirty="0" smtClean="0"/>
            </a:br>
            <a:r>
              <a:rPr lang="en-US" sz="3200" b="1" dirty="0" smtClean="0"/>
              <a:t>Occupational </a:t>
            </a:r>
            <a:br>
              <a:rPr lang="en-US" sz="3200" b="1" dirty="0" smtClean="0"/>
            </a:br>
            <a:r>
              <a:rPr lang="en-US" sz="3200" b="1" dirty="0" smtClean="0"/>
              <a:t>Therapy</a:t>
            </a:r>
            <a:endParaRPr lang="en-GB" sz="3200" b="1" dirty="0"/>
          </a:p>
        </p:txBody>
      </p:sp>
      <p:sp>
        <p:nvSpPr>
          <p:cNvPr id="3" name="Subtitle 2"/>
          <p:cNvSpPr>
            <a:spLocks noGrp="1"/>
          </p:cNvSpPr>
          <p:nvPr>
            <p:ph type="subTitle" idx="1"/>
          </p:nvPr>
        </p:nvSpPr>
        <p:spPr>
          <a:xfrm>
            <a:off x="611560" y="4221088"/>
            <a:ext cx="3528392" cy="2016225"/>
          </a:xfrm>
        </p:spPr>
        <p:txBody>
          <a:bodyPr/>
          <a:lstStyle/>
          <a:p>
            <a:pPr algn="l"/>
            <a:r>
              <a:rPr lang="en-GB" sz="2000" dirty="0" smtClean="0">
                <a:solidFill>
                  <a:schemeClr val="tx1"/>
                </a:solidFill>
              </a:rPr>
              <a:t>Caroline Jessel</a:t>
            </a:r>
          </a:p>
          <a:p>
            <a:pPr algn="l"/>
            <a:r>
              <a:rPr lang="en-GB" sz="2000" dirty="0" smtClean="0">
                <a:solidFill>
                  <a:schemeClr val="tx1"/>
                </a:solidFill>
              </a:rPr>
              <a:t>NHS England Lead for South Network for Sustainability and Health</a:t>
            </a:r>
          </a:p>
          <a:p>
            <a:pPr algn="l"/>
            <a:r>
              <a:rPr lang="en-GB" sz="2000" dirty="0" smtClean="0">
                <a:solidFill>
                  <a:schemeClr val="bg1">
                    <a:lumMod val="50000"/>
                  </a:schemeClr>
                </a:solidFill>
              </a:rPr>
              <a:t>2</a:t>
            </a:r>
            <a:r>
              <a:rPr lang="en-GB" sz="2000" baseline="30000" dirty="0" smtClean="0">
                <a:solidFill>
                  <a:schemeClr val="bg1">
                    <a:lumMod val="50000"/>
                  </a:schemeClr>
                </a:solidFill>
              </a:rPr>
              <a:t>nd</a:t>
            </a:r>
            <a:r>
              <a:rPr lang="en-GB" sz="2000" dirty="0" smtClean="0">
                <a:solidFill>
                  <a:schemeClr val="bg1">
                    <a:lumMod val="50000"/>
                  </a:schemeClr>
                </a:solidFill>
              </a:rPr>
              <a:t> July 2015</a:t>
            </a:r>
            <a:r>
              <a:rPr lang="en-GB" sz="2000" dirty="0">
                <a:solidFill>
                  <a:schemeClr val="bg1">
                    <a:lumMod val="50000"/>
                  </a:schemeClr>
                </a:solidFill>
              </a:rPr>
              <a:t> </a:t>
            </a:r>
            <a:r>
              <a:rPr lang="en-GB" sz="2000" dirty="0" smtClean="0">
                <a:solidFill>
                  <a:schemeClr val="bg1">
                    <a:lumMod val="50000"/>
                  </a:schemeClr>
                </a:solidFill>
              </a:rPr>
              <a:t>		    COT Annual Conference</a:t>
            </a:r>
          </a:p>
        </p:txBody>
      </p:sp>
    </p:spTree>
    <p:extLst>
      <p:ext uri="{BB962C8B-B14F-4D97-AF65-F5344CB8AC3E}">
        <p14:creationId xmlns:p14="http://schemas.microsoft.com/office/powerpoint/2010/main" val="37892325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056" y="2071780"/>
            <a:ext cx="4968552" cy="409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a:xfrm>
            <a:off x="0" y="6309320"/>
            <a:ext cx="91440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17"/>
          <p:cNvSpPr>
            <a:spLocks noGrp="1"/>
          </p:cNvSpPr>
          <p:nvPr>
            <p:ph sz="half" idx="1"/>
          </p:nvPr>
        </p:nvSpPr>
        <p:spPr>
          <a:xfrm>
            <a:off x="318356" y="2332037"/>
            <a:ext cx="8075240" cy="4525963"/>
          </a:xfrm>
        </p:spPr>
        <p:txBody>
          <a:bodyPr/>
          <a:lstStyle/>
          <a:p>
            <a:pPr marL="457200" indent="-457200">
              <a:buFont typeface="+mj-lt"/>
              <a:buAutoNum type="arabicPeriod"/>
            </a:pPr>
            <a:r>
              <a:rPr lang="en-GB" sz="2000" dirty="0" smtClean="0"/>
              <a:t>Musculoskeletal disorders</a:t>
            </a:r>
          </a:p>
          <a:p>
            <a:pPr marL="457200" indent="-457200">
              <a:buFont typeface="+mj-lt"/>
              <a:buAutoNum type="arabicPeriod"/>
            </a:pPr>
            <a:r>
              <a:rPr lang="en-GB" sz="2000" dirty="0" smtClean="0"/>
              <a:t>Mental illness</a:t>
            </a:r>
          </a:p>
          <a:p>
            <a:pPr marL="457200" indent="-457200">
              <a:buFont typeface="+mj-lt"/>
              <a:buAutoNum type="arabicPeriod"/>
            </a:pPr>
            <a:r>
              <a:rPr lang="en-GB" sz="2000" dirty="0" smtClean="0"/>
              <a:t>Diabetes</a:t>
            </a:r>
          </a:p>
          <a:p>
            <a:pPr marL="457200" indent="-457200">
              <a:buFont typeface="+mj-lt"/>
              <a:buAutoNum type="arabicPeriod"/>
            </a:pPr>
            <a:r>
              <a:rPr lang="en-GB" sz="2000" dirty="0" smtClean="0"/>
              <a:t>Chronic respiratory diseases</a:t>
            </a:r>
          </a:p>
          <a:p>
            <a:pPr marL="457200" indent="-457200">
              <a:buFont typeface="+mj-lt"/>
              <a:buAutoNum type="arabicPeriod"/>
            </a:pPr>
            <a:r>
              <a:rPr lang="en-GB" sz="2000" dirty="0" smtClean="0"/>
              <a:t>Neurological disorders</a:t>
            </a:r>
          </a:p>
          <a:p>
            <a:pPr marL="457200" indent="-457200">
              <a:buFont typeface="+mj-lt"/>
              <a:buAutoNum type="arabicPeriod"/>
            </a:pPr>
            <a:r>
              <a:rPr lang="en-GB" sz="2000" dirty="0" smtClean="0"/>
              <a:t>Unintentional injuries</a:t>
            </a:r>
          </a:p>
          <a:p>
            <a:pPr marL="457200" indent="-457200">
              <a:buFont typeface="+mj-lt"/>
              <a:buAutoNum type="arabicPeriod"/>
            </a:pPr>
            <a:r>
              <a:rPr lang="en-GB" sz="2000" dirty="0" smtClean="0"/>
              <a:t>Cardiovascular disorders</a:t>
            </a:r>
          </a:p>
          <a:p>
            <a:pPr marL="457200" indent="-457200">
              <a:buFont typeface="+mj-lt"/>
              <a:buAutoNum type="arabicPeriod"/>
            </a:pPr>
            <a:r>
              <a:rPr lang="en-GB" sz="2000" dirty="0" smtClean="0"/>
              <a:t>Cancer</a:t>
            </a:r>
          </a:p>
          <a:p>
            <a:endParaRPr lang="en-GB" dirty="0" smtClean="0"/>
          </a:p>
          <a:p>
            <a:endParaRPr lang="en-GB" dirty="0" smtClean="0"/>
          </a:p>
          <a:p>
            <a:endParaRPr lang="en-GB" dirty="0"/>
          </a:p>
        </p:txBody>
      </p:sp>
      <p:sp>
        <p:nvSpPr>
          <p:cNvPr id="2" name="Footer Placeholder 1"/>
          <p:cNvSpPr>
            <a:spLocks noGrp="1"/>
          </p:cNvSpPr>
          <p:nvPr>
            <p:ph type="ftr" sz="quarter" idx="11"/>
          </p:nvPr>
        </p:nvSpPr>
        <p:spPr/>
        <p:txBody>
          <a:bodyPr/>
          <a:lstStyle/>
          <a:p>
            <a:r>
              <a:rPr lang="en-GB" dirty="0" smtClean="0">
                <a:solidFill>
                  <a:schemeClr val="bg1"/>
                </a:solidFill>
              </a:rPr>
              <a:t> DWP data </a:t>
            </a:r>
            <a:endParaRPr lang="en-GB" dirty="0">
              <a:solidFill>
                <a:schemeClr val="bg1"/>
              </a:solidFill>
            </a:endParaRPr>
          </a:p>
        </p:txBody>
      </p:sp>
      <p:sp>
        <p:nvSpPr>
          <p:cNvPr id="11" name="Title 1"/>
          <p:cNvSpPr>
            <a:spLocks noGrp="1"/>
          </p:cNvSpPr>
          <p:nvPr>
            <p:ph type="title"/>
          </p:nvPr>
        </p:nvSpPr>
        <p:spPr>
          <a:xfrm>
            <a:off x="1259632" y="260648"/>
            <a:ext cx="6707088" cy="1143000"/>
          </a:xfrm>
        </p:spPr>
        <p:txBody>
          <a:bodyPr>
            <a:noAutofit/>
          </a:bodyPr>
          <a:lstStyle/>
          <a:p>
            <a:r>
              <a:rPr lang="en-GB" sz="3600" dirty="0" smtClean="0">
                <a:solidFill>
                  <a:srgbClr val="0066CC"/>
                </a:solidFill>
              </a:rPr>
              <a:t>…which contribute to the main forms of disability…</a:t>
            </a:r>
            <a:endParaRPr lang="en-GB" sz="3600" dirty="0">
              <a:solidFill>
                <a:srgbClr val="0066CC"/>
              </a:solidFill>
            </a:endParaRPr>
          </a:p>
        </p:txBody>
      </p:sp>
      <p:sp>
        <p:nvSpPr>
          <p:cNvPr id="4" name="Rounded Rectangle 3"/>
          <p:cNvSpPr/>
          <p:nvPr/>
        </p:nvSpPr>
        <p:spPr>
          <a:xfrm>
            <a:off x="395536" y="1556792"/>
            <a:ext cx="8424936" cy="5149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600" dirty="0"/>
              <a:t>The main forms of disability map exactly to incapacity benefits – mental illness and musculoskeletal come out on top</a:t>
            </a:r>
          </a:p>
        </p:txBody>
      </p:sp>
    </p:spTree>
    <p:extLst>
      <p:ext uri="{BB962C8B-B14F-4D97-AF65-F5344CB8AC3E}">
        <p14:creationId xmlns:p14="http://schemas.microsoft.com/office/powerpoint/2010/main" val="3347830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altLang="en-US" sz="3200" dirty="0" smtClean="0"/>
              <a:t>The Public’s view</a:t>
            </a:r>
          </a:p>
        </p:txBody>
      </p:sp>
      <p:sp>
        <p:nvSpPr>
          <p:cNvPr id="3" name="Content Placeholder 2"/>
          <p:cNvSpPr>
            <a:spLocks noGrp="1"/>
          </p:cNvSpPr>
          <p:nvPr>
            <p:ph idx="1"/>
          </p:nvPr>
        </p:nvSpPr>
        <p:spPr>
          <a:xfrm>
            <a:off x="467544" y="1700808"/>
            <a:ext cx="3682752" cy="3600400"/>
          </a:xfrm>
        </p:spPr>
        <p:txBody>
          <a:bodyPr>
            <a:normAutofit/>
          </a:bodyPr>
          <a:lstStyle/>
          <a:p>
            <a:pPr>
              <a:defRPr/>
            </a:pPr>
            <a:r>
              <a:rPr lang="en-GB" sz="2400" dirty="0" smtClean="0"/>
              <a:t>Ipsos MORI 2011 and 2013</a:t>
            </a:r>
          </a:p>
          <a:p>
            <a:pPr>
              <a:defRPr/>
            </a:pPr>
            <a:r>
              <a:rPr lang="en-GB" sz="2400" dirty="0" smtClean="0"/>
              <a:t>89% thought it important or very important for health system to be more sustainable</a:t>
            </a:r>
          </a:p>
          <a:p>
            <a:pPr>
              <a:defRPr/>
            </a:pPr>
            <a:r>
              <a:rPr lang="en-GB" sz="2400" dirty="0" smtClean="0"/>
              <a:t>36% said it should even if cost more money </a:t>
            </a:r>
            <a:endParaRPr lang="en-GB"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429" y="1772816"/>
            <a:ext cx="3947771" cy="333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6258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74942"/>
            <a:ext cx="5040560" cy="712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973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11760" y="1628800"/>
            <a:ext cx="4236094" cy="4426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1115616" y="620688"/>
            <a:ext cx="6696064" cy="850106"/>
          </a:xfrm>
        </p:spPr>
        <p:txBody>
          <a:bodyPr/>
          <a:lstStyle/>
          <a:p>
            <a:r>
              <a:rPr lang="en-GB" sz="3200" dirty="0" smtClean="0"/>
              <a:t>Cross system support</a:t>
            </a:r>
            <a:endParaRPr lang="en-GB" sz="3200" dirty="0"/>
          </a:p>
        </p:txBody>
      </p:sp>
    </p:spTree>
    <p:extLst>
      <p:ext uri="{BB962C8B-B14F-4D97-AF65-F5344CB8AC3E}">
        <p14:creationId xmlns:p14="http://schemas.microsoft.com/office/powerpoint/2010/main" val="4022949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39" y="1242574"/>
            <a:ext cx="7224899" cy="5105463"/>
          </a:xfrm>
          <a:prstGeom prst="rect">
            <a:avLst/>
          </a:prstGeom>
        </p:spPr>
      </p:pic>
      <p:sp>
        <p:nvSpPr>
          <p:cNvPr id="155650" name="Rectangle 2"/>
          <p:cNvSpPr>
            <a:spLocks noGrp="1" noChangeArrowheads="1"/>
          </p:cNvSpPr>
          <p:nvPr>
            <p:ph type="title"/>
          </p:nvPr>
        </p:nvSpPr>
        <p:spPr>
          <a:xfrm>
            <a:off x="120131" y="112850"/>
            <a:ext cx="8229600" cy="1143000"/>
          </a:xfrm>
        </p:spPr>
        <p:txBody>
          <a:bodyPr/>
          <a:lstStyle/>
          <a:p>
            <a:pPr>
              <a:defRPr/>
            </a:pPr>
            <a:r>
              <a:rPr lang="en-GB" sz="3200" dirty="0" smtClean="0">
                <a:ea typeface="ＭＳ Ｐゴシック" pitchFamily="34" charset="-128"/>
              </a:rPr>
              <a:t>NHS CARBON FOOTPRINT 2012</a:t>
            </a:r>
            <a:br>
              <a:rPr lang="en-GB" sz="3200" dirty="0" smtClean="0">
                <a:ea typeface="ＭＳ Ｐゴシック" pitchFamily="34" charset="-128"/>
              </a:rPr>
            </a:br>
            <a:endParaRPr lang="en-GB" sz="3200" dirty="0" smtClean="0">
              <a:ea typeface="ＭＳ Ｐゴシック" pitchFamily="34" charset="-128"/>
            </a:endParaRPr>
          </a:p>
        </p:txBody>
      </p:sp>
      <p:sp>
        <p:nvSpPr>
          <p:cNvPr id="5" name="Rectangle 5"/>
          <p:cNvSpPr>
            <a:spLocks noChangeArrowheads="1"/>
          </p:cNvSpPr>
          <p:nvPr/>
        </p:nvSpPr>
        <p:spPr bwMode="auto">
          <a:xfrm>
            <a:off x="5431492" y="3082842"/>
            <a:ext cx="1908000" cy="216000"/>
          </a:xfrm>
          <a:prstGeom prst="rect">
            <a:avLst/>
          </a:prstGeom>
          <a:solidFill>
            <a:srgbClr val="FBDE08"/>
          </a:solidFill>
          <a:ln w="38100">
            <a:noFill/>
            <a:miter lim="800000"/>
            <a:headEnd/>
            <a:tailEnd/>
          </a:ln>
        </p:spPr>
        <p:txBody>
          <a:bodyPr wrap="none" anchor="ctr"/>
          <a:lstStyle/>
          <a:p>
            <a:endParaRPr lang="en-GB">
              <a:solidFill>
                <a:srgbClr val="000000"/>
              </a:solidFill>
              <a:latin typeface="Arial" pitchFamily="34" charset="0"/>
            </a:endParaRPr>
          </a:p>
        </p:txBody>
      </p:sp>
      <p:sp>
        <p:nvSpPr>
          <p:cNvPr id="6" name="Rectangle 6"/>
          <p:cNvSpPr>
            <a:spLocks noChangeArrowheads="1"/>
          </p:cNvSpPr>
          <p:nvPr/>
        </p:nvSpPr>
        <p:spPr bwMode="auto">
          <a:xfrm>
            <a:off x="5431492" y="3444650"/>
            <a:ext cx="1908175" cy="215900"/>
          </a:xfrm>
          <a:prstGeom prst="rect">
            <a:avLst/>
          </a:prstGeom>
          <a:solidFill>
            <a:srgbClr val="92D050"/>
          </a:solidFill>
          <a:ln w="38100">
            <a:noFill/>
            <a:miter lim="800000"/>
            <a:headEnd/>
            <a:tailEnd/>
          </a:ln>
        </p:spPr>
        <p:txBody>
          <a:bodyPr wrap="none" anchor="ctr"/>
          <a:lstStyle/>
          <a:p>
            <a:endParaRPr lang="en-GB">
              <a:solidFill>
                <a:srgbClr val="000000"/>
              </a:solidFill>
              <a:latin typeface="Arial" pitchFamily="34" charset="0"/>
            </a:endParaRPr>
          </a:p>
        </p:txBody>
      </p:sp>
      <p:sp>
        <p:nvSpPr>
          <p:cNvPr id="7" name="Rectangle 7"/>
          <p:cNvSpPr>
            <a:spLocks noChangeArrowheads="1"/>
          </p:cNvSpPr>
          <p:nvPr/>
        </p:nvSpPr>
        <p:spPr bwMode="auto">
          <a:xfrm>
            <a:off x="5431492" y="3806387"/>
            <a:ext cx="1908000" cy="205200"/>
          </a:xfrm>
          <a:prstGeom prst="rect">
            <a:avLst/>
          </a:prstGeom>
          <a:solidFill>
            <a:srgbClr val="007BC3"/>
          </a:solidFill>
          <a:ln w="38100">
            <a:noFill/>
            <a:miter lim="800000"/>
            <a:headEnd/>
            <a:tailEnd/>
          </a:ln>
        </p:spPr>
        <p:txBody>
          <a:bodyPr wrap="none" anchor="ctr"/>
          <a:lstStyle/>
          <a:p>
            <a:endParaRPr lang="en-GB">
              <a:solidFill>
                <a:srgbClr val="000000"/>
              </a:solidFill>
              <a:latin typeface="Arial" pitchFamily="34" charset="0"/>
            </a:endParaRPr>
          </a:p>
        </p:txBody>
      </p:sp>
      <p:sp>
        <p:nvSpPr>
          <p:cNvPr id="10" name="Rectangle 7"/>
          <p:cNvSpPr>
            <a:spLocks noChangeArrowheads="1"/>
          </p:cNvSpPr>
          <p:nvPr/>
        </p:nvSpPr>
        <p:spPr bwMode="auto">
          <a:xfrm>
            <a:off x="5431492" y="4159239"/>
            <a:ext cx="1908000" cy="205200"/>
          </a:xfrm>
          <a:prstGeom prst="rect">
            <a:avLst/>
          </a:prstGeom>
          <a:solidFill>
            <a:srgbClr val="013D61"/>
          </a:solidFill>
          <a:ln w="38100">
            <a:noFill/>
            <a:miter lim="800000"/>
            <a:headEnd/>
            <a:tailEnd/>
          </a:ln>
        </p:spPr>
        <p:txBody>
          <a:bodyPr wrap="none" anchor="ctr"/>
          <a:lstStyle/>
          <a:p>
            <a:endParaRPr lang="en-GB">
              <a:solidFill>
                <a:srgbClr val="000000"/>
              </a:solidFill>
              <a:latin typeface="Arial"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136" y="6351720"/>
            <a:ext cx="4453510" cy="337009"/>
          </a:xfrm>
          <a:prstGeom prst="rect">
            <a:avLst/>
          </a:prstGeom>
        </p:spPr>
      </p:pic>
    </p:spTree>
    <p:extLst>
      <p:ext uri="{BB962C8B-B14F-4D97-AF65-F5344CB8AC3E}">
        <p14:creationId xmlns:p14="http://schemas.microsoft.com/office/powerpoint/2010/main" val="2172033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8 supporting modules</a:t>
            </a:r>
            <a:endParaRPr lang="en-GB" dirty="0"/>
          </a:p>
        </p:txBody>
      </p:sp>
      <p:sp>
        <p:nvSpPr>
          <p:cNvPr id="3" name="Content Placeholder 2"/>
          <p:cNvSpPr>
            <a:spLocks noGrp="1"/>
          </p:cNvSpPr>
          <p:nvPr>
            <p:ph idx="1"/>
          </p:nvPr>
        </p:nvSpPr>
        <p:spPr/>
        <p:txBody>
          <a:bodyPr/>
          <a:lstStyle/>
          <a:p>
            <a:r>
              <a:rPr lang="en-GB" sz="2800" dirty="0" smtClean="0"/>
              <a:t>Metrics</a:t>
            </a:r>
          </a:p>
          <a:p>
            <a:r>
              <a:rPr lang="en-GB" sz="2800" dirty="0" smtClean="0"/>
              <a:t>Carbon hotspots</a:t>
            </a:r>
          </a:p>
          <a:p>
            <a:r>
              <a:rPr lang="en-GB" sz="2800" dirty="0" smtClean="0"/>
              <a:t>Commissioning and procurement</a:t>
            </a:r>
          </a:p>
          <a:p>
            <a:r>
              <a:rPr lang="en-GB" sz="2800" dirty="0" smtClean="0">
                <a:solidFill>
                  <a:srgbClr val="6600FF"/>
                </a:solidFill>
              </a:rPr>
              <a:t>Creating social value</a:t>
            </a:r>
          </a:p>
          <a:p>
            <a:r>
              <a:rPr lang="en-GB" sz="2800" dirty="0" smtClean="0">
                <a:solidFill>
                  <a:srgbClr val="6600FF"/>
                </a:solidFill>
              </a:rPr>
              <a:t>Healthy sustainable and resilient communities</a:t>
            </a:r>
          </a:p>
          <a:p>
            <a:r>
              <a:rPr lang="en-GB" sz="2800" dirty="0" smtClean="0"/>
              <a:t>Innovation and technology</a:t>
            </a:r>
          </a:p>
          <a:p>
            <a:r>
              <a:rPr lang="en-GB" sz="2800" dirty="0" smtClean="0"/>
              <a:t>Leadership, engagement and workforce</a:t>
            </a:r>
          </a:p>
          <a:p>
            <a:r>
              <a:rPr lang="en-GB" sz="2800" dirty="0" smtClean="0">
                <a:solidFill>
                  <a:srgbClr val="6600FF"/>
                </a:solidFill>
              </a:rPr>
              <a:t>Sustainable care models</a:t>
            </a:r>
          </a:p>
          <a:p>
            <a:endParaRPr lang="en-GB" sz="2800" dirty="0"/>
          </a:p>
        </p:txBody>
      </p:sp>
    </p:spTree>
    <p:extLst>
      <p:ext uri="{BB962C8B-B14F-4D97-AF65-F5344CB8AC3E}">
        <p14:creationId xmlns:p14="http://schemas.microsoft.com/office/powerpoint/2010/main" val="17628218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8761" y="1988840"/>
            <a:ext cx="3539183" cy="2893100"/>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GB" sz="2800" dirty="0" smtClean="0"/>
              <a:t>A sustainable system that  protects and improves health within environmental and social resources now and for the future</a:t>
            </a:r>
            <a:endParaRPr lang="en-GB" sz="2800" dirty="0"/>
          </a:p>
          <a:p>
            <a:pPr algn="ctr"/>
            <a:endParaRPr lang="en-GB" sz="1400" dirty="0" smtClean="0"/>
          </a:p>
        </p:txBody>
      </p:sp>
      <p:sp>
        <p:nvSpPr>
          <p:cNvPr id="2" name="Rectangle 1"/>
          <p:cNvSpPr/>
          <p:nvPr/>
        </p:nvSpPr>
        <p:spPr>
          <a:xfrm>
            <a:off x="5076056" y="2204864"/>
            <a:ext cx="3559324" cy="215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5121739" y="4002226"/>
            <a:ext cx="3575950" cy="215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8595631" y="3244368"/>
            <a:ext cx="224841" cy="1515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7" name="Picture 3" descr="\\ims.gov.uk\Data\NHS_ENGLAND\VictoriaHouse\SDU\NHS SD Unit\3. Communications\SD Strategy\SDS Design and Print\Photos for Strategy\AA Photos used in strategy\YTRI000432-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5045" y="2007912"/>
            <a:ext cx="4360585" cy="28747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68089" y="476672"/>
            <a:ext cx="8229600" cy="850106"/>
          </a:xfrm>
        </p:spPr>
        <p:txBody>
          <a:bodyPr/>
          <a:lstStyle/>
          <a:p>
            <a:r>
              <a:rPr lang="en-GB" altLang="en-US" sz="3200" dirty="0" smtClean="0"/>
              <a:t>Vision for sustainable </a:t>
            </a:r>
            <a:br>
              <a:rPr lang="en-GB" altLang="en-US" sz="3200" dirty="0" smtClean="0"/>
            </a:br>
            <a:r>
              <a:rPr lang="en-GB" altLang="en-US" sz="3200" dirty="0" smtClean="0"/>
              <a:t>health and care</a:t>
            </a:r>
          </a:p>
        </p:txBody>
      </p:sp>
    </p:spTree>
    <p:extLst>
      <p:ext uri="{BB962C8B-B14F-4D97-AF65-F5344CB8AC3E}">
        <p14:creationId xmlns:p14="http://schemas.microsoft.com/office/powerpoint/2010/main" val="37148745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8144" y="1504052"/>
            <a:ext cx="2736303" cy="3539430"/>
          </a:xfrm>
          <a:prstGeom prst="rect">
            <a:avLst/>
          </a:prstGeom>
          <a:solidFill>
            <a:srgbClr val="92D050"/>
          </a:solidFill>
          <a:ln>
            <a:solidFill>
              <a:schemeClr val="tx1"/>
            </a:solidFill>
          </a:ln>
        </p:spPr>
        <p:txBody>
          <a:bodyPr wrap="square" rtlCol="0">
            <a:spAutoFit/>
          </a:bodyPr>
          <a:lstStyle/>
          <a:p>
            <a:r>
              <a:rPr lang="en-GB" sz="3200" dirty="0" smtClean="0"/>
              <a:t>Goal 1  </a:t>
            </a:r>
          </a:p>
          <a:p>
            <a:r>
              <a:rPr lang="en-GB" sz="3200" dirty="0" smtClean="0"/>
              <a:t>A healthier environment</a:t>
            </a:r>
          </a:p>
          <a:p>
            <a:endParaRPr lang="en-GB" sz="3200" dirty="0"/>
          </a:p>
          <a:p>
            <a:endParaRPr lang="en-GB" sz="3200" dirty="0" smtClean="0"/>
          </a:p>
          <a:p>
            <a:endParaRPr lang="en-GB" sz="3200" dirty="0" smtClean="0"/>
          </a:p>
          <a:p>
            <a:endParaRPr lang="en-GB" sz="3200" dirty="0"/>
          </a:p>
        </p:txBody>
      </p:sp>
      <p:pic>
        <p:nvPicPr>
          <p:cNvPr id="8" name="Picture 6" descr="http://i.telegraph.co.uk/multimedia/archive/02598/shedzedcoloururban_2598583k.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17583"/>
            <a:ext cx="5483994" cy="342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393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24128" y="1484784"/>
            <a:ext cx="2808312" cy="3539430"/>
          </a:xfrm>
          <a:prstGeom prst="rect">
            <a:avLst/>
          </a:prstGeom>
          <a:solidFill>
            <a:srgbClr val="A86DFF"/>
          </a:solidFill>
          <a:ln>
            <a:solidFill>
              <a:schemeClr val="tx1"/>
            </a:solidFill>
          </a:ln>
        </p:spPr>
        <p:txBody>
          <a:bodyPr wrap="square" rtlCol="0">
            <a:spAutoFit/>
          </a:bodyPr>
          <a:lstStyle/>
          <a:p>
            <a:r>
              <a:rPr lang="en-GB" sz="3200" dirty="0" smtClean="0"/>
              <a:t>Goal 2</a:t>
            </a:r>
          </a:p>
          <a:p>
            <a:r>
              <a:rPr lang="en-GB" sz="3200" dirty="0" smtClean="0"/>
              <a:t>Communities and services are resilient to changing times and climates</a:t>
            </a:r>
          </a:p>
          <a:p>
            <a:endParaRPr lang="en-GB" sz="3200" dirty="0"/>
          </a:p>
        </p:txBody>
      </p:sp>
      <p:pic>
        <p:nvPicPr>
          <p:cNvPr id="1026" name="Picture 2" descr="\\ims.gov.uk\data\Users\GBBULVD\BULHOME5\CKitchin\My Documents\My Pictures\Photos for strategy\DSC_0323[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19" y="1449706"/>
            <a:ext cx="5378875" cy="357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7861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7" name="TextBox 6"/>
          <p:cNvSpPr txBox="1"/>
          <p:nvPr/>
        </p:nvSpPr>
        <p:spPr>
          <a:xfrm>
            <a:off x="5796136" y="1412776"/>
            <a:ext cx="2880320" cy="3539430"/>
          </a:xfrm>
          <a:prstGeom prst="rect">
            <a:avLst/>
          </a:prstGeom>
          <a:solidFill>
            <a:srgbClr val="FFC000"/>
          </a:solidFill>
          <a:ln>
            <a:solidFill>
              <a:schemeClr val="tx1"/>
            </a:solidFill>
          </a:ln>
        </p:spPr>
        <p:txBody>
          <a:bodyPr wrap="square" rtlCol="0">
            <a:spAutoFit/>
          </a:bodyPr>
          <a:lstStyle/>
          <a:p>
            <a:r>
              <a:rPr lang="en-GB" sz="3200" dirty="0" smtClean="0"/>
              <a:t>Goal 3 Every opportunity contributes to healthy lives, communities and environments</a:t>
            </a:r>
            <a:endParaRPr lang="en-GB" sz="3200" dirty="0"/>
          </a:p>
        </p:txBody>
      </p:sp>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068" y="1408085"/>
            <a:ext cx="5198043" cy="354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6075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for the session</a:t>
            </a:r>
            <a:endParaRPr lang="en-GB" dirty="0"/>
          </a:p>
        </p:txBody>
      </p:sp>
      <p:sp>
        <p:nvSpPr>
          <p:cNvPr id="3" name="Content Placeholder 2"/>
          <p:cNvSpPr>
            <a:spLocks noGrp="1"/>
          </p:cNvSpPr>
          <p:nvPr>
            <p:ph idx="1"/>
          </p:nvPr>
        </p:nvSpPr>
        <p:spPr/>
        <p:txBody>
          <a:bodyPr/>
          <a:lstStyle/>
          <a:p>
            <a:r>
              <a:rPr lang="en-GB" sz="2500" dirty="0"/>
              <a:t>11.10 Introductions </a:t>
            </a:r>
            <a:endParaRPr lang="en-GB" sz="2500" dirty="0" smtClean="0"/>
          </a:p>
          <a:p>
            <a:r>
              <a:rPr lang="en-GB" sz="2500" dirty="0" smtClean="0"/>
              <a:t>11.15 </a:t>
            </a:r>
            <a:r>
              <a:rPr lang="en-GB" sz="2500" dirty="0"/>
              <a:t>Overview </a:t>
            </a:r>
            <a:r>
              <a:rPr lang="en-GB" sz="2500" dirty="0" smtClean="0"/>
              <a:t>- the </a:t>
            </a:r>
            <a:r>
              <a:rPr lang="en-GB" sz="2500" dirty="0"/>
              <a:t>national strategy and the big </a:t>
            </a:r>
            <a:r>
              <a:rPr lang="en-GB" sz="2500" dirty="0" smtClean="0"/>
              <a:t>picture</a:t>
            </a:r>
          </a:p>
          <a:p>
            <a:r>
              <a:rPr lang="en-GB" sz="2500" dirty="0" smtClean="0"/>
              <a:t>11.30 </a:t>
            </a:r>
            <a:r>
              <a:rPr lang="en-GB" sz="2500" dirty="0"/>
              <a:t>What does this mean for occupational therapists? </a:t>
            </a:r>
            <a:endParaRPr lang="en-GB" sz="2500" dirty="0" smtClean="0"/>
          </a:p>
          <a:p>
            <a:r>
              <a:rPr lang="en-GB" sz="2500" dirty="0" smtClean="0"/>
              <a:t>11.45 </a:t>
            </a:r>
            <a:r>
              <a:rPr lang="en-GB" sz="2500" dirty="0"/>
              <a:t>Where are we now with creating a sustainable health and care system? </a:t>
            </a:r>
            <a:endParaRPr lang="en-GB" sz="2500" dirty="0" smtClean="0"/>
          </a:p>
          <a:p>
            <a:r>
              <a:rPr lang="en-GB" sz="2500" dirty="0" smtClean="0"/>
              <a:t>12.15 </a:t>
            </a:r>
            <a:r>
              <a:rPr lang="en-GB" sz="2500" dirty="0"/>
              <a:t>Plans shared and discussed </a:t>
            </a:r>
            <a:endParaRPr lang="en-GB" sz="2500" dirty="0" smtClean="0"/>
          </a:p>
          <a:p>
            <a:r>
              <a:rPr lang="en-GB" sz="2500" dirty="0" smtClean="0"/>
              <a:t>12.35 </a:t>
            </a:r>
            <a:r>
              <a:rPr lang="en-GB" sz="2500" dirty="0"/>
              <a:t>Next steps and summing up </a:t>
            </a:r>
            <a:endParaRPr lang="en-GB" sz="2500" dirty="0" smtClean="0"/>
          </a:p>
          <a:p>
            <a:r>
              <a:rPr lang="en-GB" sz="2500" dirty="0" smtClean="0"/>
              <a:t>12.40 </a:t>
            </a:r>
            <a:r>
              <a:rPr lang="en-GB" sz="2500" dirty="0"/>
              <a:t>Close</a:t>
            </a:r>
          </a:p>
          <a:p>
            <a:endParaRPr lang="en-GB" sz="2400" dirty="0"/>
          </a:p>
        </p:txBody>
      </p:sp>
    </p:spTree>
    <p:extLst>
      <p:ext uri="{BB962C8B-B14F-4D97-AF65-F5344CB8AC3E}">
        <p14:creationId xmlns:p14="http://schemas.microsoft.com/office/powerpoint/2010/main" val="25360266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5085185"/>
            <a:ext cx="352839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C:\Users\SRoschnik\APPDATA\LOCAL\TEMP\wzc553\imagefrompage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155516"/>
            <a:ext cx="4304552" cy="47564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9552" y="5430416"/>
            <a:ext cx="2880320" cy="461665"/>
          </a:xfrm>
          <a:prstGeom prst="rect">
            <a:avLst/>
          </a:prstGeom>
          <a:solidFill>
            <a:srgbClr val="92D050"/>
          </a:solidFill>
        </p:spPr>
        <p:txBody>
          <a:bodyPr wrap="square" rtlCol="0">
            <a:spAutoFit/>
          </a:bodyPr>
          <a:lstStyle/>
          <a:p>
            <a:r>
              <a:rPr lang="en-GB" sz="2400" b="1" dirty="0" smtClean="0"/>
              <a:t>Enable the positives</a:t>
            </a:r>
            <a:endParaRPr lang="en-GB" sz="2400" b="1" dirty="0"/>
          </a:p>
        </p:txBody>
      </p:sp>
      <p:sp>
        <p:nvSpPr>
          <p:cNvPr id="8" name="TextBox 7"/>
          <p:cNvSpPr txBox="1"/>
          <p:nvPr/>
        </p:nvSpPr>
        <p:spPr>
          <a:xfrm>
            <a:off x="5982610" y="2060848"/>
            <a:ext cx="2880320" cy="461665"/>
          </a:xfrm>
          <a:prstGeom prst="rect">
            <a:avLst/>
          </a:prstGeom>
          <a:solidFill>
            <a:srgbClr val="FFC000"/>
          </a:solidFill>
        </p:spPr>
        <p:txBody>
          <a:bodyPr wrap="square" rtlCol="0">
            <a:spAutoFit/>
          </a:bodyPr>
          <a:lstStyle/>
          <a:p>
            <a:r>
              <a:rPr lang="en-GB" sz="2400" b="1" dirty="0" smtClean="0"/>
              <a:t>Reduce the negatives</a:t>
            </a:r>
            <a:endParaRPr lang="en-GB" sz="2400" b="1" dirty="0"/>
          </a:p>
        </p:txBody>
      </p:sp>
      <p:sp>
        <p:nvSpPr>
          <p:cNvPr id="7" name="Title 1"/>
          <p:cNvSpPr>
            <a:spLocks noGrp="1"/>
          </p:cNvSpPr>
          <p:nvPr>
            <p:ph type="title"/>
          </p:nvPr>
        </p:nvSpPr>
        <p:spPr>
          <a:xfrm>
            <a:off x="1143996" y="730463"/>
            <a:ext cx="6696064" cy="850106"/>
          </a:xfrm>
        </p:spPr>
        <p:txBody>
          <a:bodyPr/>
          <a:lstStyle/>
          <a:p>
            <a:r>
              <a:rPr lang="en-GB" sz="3200" dirty="0" smtClean="0"/>
              <a:t>A sustainable health and care system</a:t>
            </a:r>
            <a:endParaRPr lang="en-GB" sz="3200" dirty="0"/>
          </a:p>
        </p:txBody>
      </p:sp>
    </p:spTree>
    <p:extLst>
      <p:ext uri="{BB962C8B-B14F-4D97-AF65-F5344CB8AC3E}">
        <p14:creationId xmlns:p14="http://schemas.microsoft.com/office/powerpoint/2010/main" val="41469224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511" y="1700808"/>
            <a:ext cx="8229600" cy="4065315"/>
          </a:xfrm>
        </p:spPr>
        <p:txBody>
          <a:bodyPr/>
          <a:lstStyle/>
          <a:p>
            <a:r>
              <a:rPr lang="en-GB" dirty="0"/>
              <a:t>Reduced environmental </a:t>
            </a:r>
            <a:r>
              <a:rPr lang="en-GB" dirty="0" smtClean="0"/>
              <a:t>impact</a:t>
            </a:r>
          </a:p>
          <a:p>
            <a:r>
              <a:rPr lang="en-GB" dirty="0" smtClean="0"/>
              <a:t>Prepared communities</a:t>
            </a:r>
            <a:endParaRPr lang="en-GB" dirty="0"/>
          </a:p>
          <a:p>
            <a:r>
              <a:rPr lang="en-GB" dirty="0" smtClean="0"/>
              <a:t>Local community leadership</a:t>
            </a:r>
            <a:endParaRPr lang="en-GB" dirty="0"/>
          </a:p>
          <a:p>
            <a:r>
              <a:rPr lang="en-GB" dirty="0" smtClean="0"/>
              <a:t>Embedding sustainability</a:t>
            </a:r>
            <a:endParaRPr lang="en-GB" dirty="0"/>
          </a:p>
          <a:p>
            <a:r>
              <a:rPr lang="en-GB" dirty="0" smtClean="0"/>
              <a:t>Improved </a:t>
            </a:r>
            <a:r>
              <a:rPr lang="en-GB" dirty="0"/>
              <a:t>health </a:t>
            </a:r>
            <a:r>
              <a:rPr lang="en-GB" dirty="0" smtClean="0"/>
              <a:t>outcomes</a:t>
            </a:r>
          </a:p>
          <a:p>
            <a:r>
              <a:rPr lang="en-GB" dirty="0" smtClean="0"/>
              <a:t>Recognition </a:t>
            </a:r>
            <a:r>
              <a:rPr lang="en-GB" dirty="0"/>
              <a:t>and </a:t>
            </a:r>
            <a:r>
              <a:rPr lang="en-GB" dirty="0" smtClean="0"/>
              <a:t>replication</a:t>
            </a: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018" y="3717032"/>
            <a:ext cx="2880320"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2195736" y="692696"/>
            <a:ext cx="4752528" cy="1143000"/>
          </a:xfrm>
        </p:spPr>
        <p:txBody>
          <a:bodyPr/>
          <a:lstStyle/>
          <a:p>
            <a:r>
              <a:rPr lang="en-GB" altLang="en-US" sz="3600" dirty="0" smtClean="0"/>
              <a:t>Results</a:t>
            </a:r>
          </a:p>
        </p:txBody>
      </p:sp>
    </p:spTree>
    <p:extLst>
      <p:ext uri="{BB962C8B-B14F-4D97-AF65-F5344CB8AC3E}">
        <p14:creationId xmlns:p14="http://schemas.microsoft.com/office/powerpoint/2010/main" val="18676531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ims.gov.uk\Data\NHS_ENGLAND\VictoriaHouse\SDU\NHS SD Unit\3. Communications\SD Strategy\SDS Design and Print\Photos for Strategy\AA Photos used in strategy\OpTLC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268760"/>
            <a:ext cx="2512063" cy="37680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s.gov.uk\Data\NHS_ENGLAND\VictoriaHouse\SDU\NHS SD Unit\3. Communications\SD Strategy\SDS Design and Print\Photos for Strategy\Beating diabetes\IMG_55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296611"/>
            <a:ext cx="5610368" cy="374024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9752775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Network for </a:t>
            </a:r>
            <a:br>
              <a:rPr lang="en-GB" sz="4000" dirty="0" smtClean="0"/>
            </a:br>
            <a:r>
              <a:rPr lang="en-GB" sz="4000" dirty="0" smtClean="0"/>
              <a:t>Health and Sustainability </a:t>
            </a:r>
            <a:endParaRPr lang="en-GB" sz="4000" dirty="0"/>
          </a:p>
        </p:txBody>
      </p:sp>
      <p:sp>
        <p:nvSpPr>
          <p:cNvPr id="3" name="Content Placeholder 2"/>
          <p:cNvSpPr>
            <a:spLocks noGrp="1"/>
          </p:cNvSpPr>
          <p:nvPr>
            <p:ph idx="1"/>
          </p:nvPr>
        </p:nvSpPr>
        <p:spPr/>
        <p:txBody>
          <a:bodyPr/>
          <a:lstStyle/>
          <a:p>
            <a:r>
              <a:rPr lang="en-GB" dirty="0" smtClean="0"/>
              <a:t>South region wide </a:t>
            </a:r>
          </a:p>
          <a:p>
            <a:r>
              <a:rPr lang="en-GB" dirty="0" smtClean="0"/>
              <a:t>Part of national strategy</a:t>
            </a:r>
          </a:p>
          <a:p>
            <a:r>
              <a:rPr lang="en-GB" dirty="0" smtClean="0"/>
              <a:t>Cross system membership</a:t>
            </a:r>
          </a:p>
          <a:p>
            <a:r>
              <a:rPr lang="en-GB" dirty="0" smtClean="0"/>
              <a:t>Developing local networks</a:t>
            </a:r>
          </a:p>
          <a:p>
            <a:r>
              <a:rPr lang="en-GB" dirty="0" smtClean="0"/>
              <a:t>Regular masterclasses and annual conference </a:t>
            </a:r>
          </a:p>
          <a:p>
            <a:r>
              <a:rPr lang="en-GB" dirty="0" smtClean="0"/>
              <a:t>Developing sustainability leadership programme </a:t>
            </a:r>
            <a:endParaRPr lang="en-GB" dirty="0"/>
          </a:p>
        </p:txBody>
      </p:sp>
    </p:spTree>
    <p:extLst>
      <p:ext uri="{BB962C8B-B14F-4D97-AF65-F5344CB8AC3E}">
        <p14:creationId xmlns:p14="http://schemas.microsoft.com/office/powerpoint/2010/main" val="14135935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55976" y="1844824"/>
            <a:ext cx="4320480" cy="347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1600" y="2564904"/>
            <a:ext cx="2808312" cy="2062103"/>
          </a:xfrm>
          <a:prstGeom prst="rect">
            <a:avLst/>
          </a:prstGeom>
          <a:noFill/>
        </p:spPr>
        <p:txBody>
          <a:bodyPr wrap="square" rtlCol="0">
            <a:spAutoFit/>
          </a:bodyPr>
          <a:lstStyle/>
          <a:p>
            <a:r>
              <a:rPr lang="en-GB" sz="4000" b="1" dirty="0" smtClean="0"/>
              <a:t>Thank you </a:t>
            </a:r>
          </a:p>
          <a:p>
            <a:endParaRPr lang="en-GB" sz="4000" b="1" dirty="0" smtClean="0"/>
          </a:p>
          <a:p>
            <a:r>
              <a:rPr lang="en-GB" sz="2400" b="1" dirty="0" smtClean="0">
                <a:hlinkClick r:id="rId4"/>
              </a:rPr>
              <a:t>cjessel@nhs.net</a:t>
            </a:r>
            <a:endParaRPr lang="en-GB" sz="2400" b="1" dirty="0" smtClean="0"/>
          </a:p>
          <a:p>
            <a:r>
              <a:rPr lang="en-GB" sz="2400" b="1" dirty="0" smtClean="0"/>
              <a:t>to join network</a:t>
            </a:r>
            <a:endParaRPr lang="en-GB" sz="2400" b="1" dirty="0"/>
          </a:p>
        </p:txBody>
      </p:sp>
    </p:spTree>
    <p:extLst>
      <p:ext uri="{BB962C8B-B14F-4D97-AF65-F5344CB8AC3E}">
        <p14:creationId xmlns:p14="http://schemas.microsoft.com/office/powerpoint/2010/main" val="21749186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for the session</a:t>
            </a:r>
            <a:endParaRPr lang="en-GB" dirty="0"/>
          </a:p>
        </p:txBody>
      </p:sp>
      <p:sp>
        <p:nvSpPr>
          <p:cNvPr id="3" name="Content Placeholder 2"/>
          <p:cNvSpPr>
            <a:spLocks noGrp="1"/>
          </p:cNvSpPr>
          <p:nvPr>
            <p:ph idx="1"/>
          </p:nvPr>
        </p:nvSpPr>
        <p:spPr/>
        <p:txBody>
          <a:bodyPr/>
          <a:lstStyle/>
          <a:p>
            <a:r>
              <a:rPr lang="en-GB" sz="2500" dirty="0"/>
              <a:t>11.10 Introductions </a:t>
            </a:r>
            <a:endParaRPr lang="en-GB" sz="2500" dirty="0" smtClean="0"/>
          </a:p>
          <a:p>
            <a:r>
              <a:rPr lang="en-GB" sz="2500" dirty="0" smtClean="0"/>
              <a:t>11.15 </a:t>
            </a:r>
            <a:r>
              <a:rPr lang="en-GB" sz="2500" dirty="0"/>
              <a:t>Overview </a:t>
            </a:r>
            <a:r>
              <a:rPr lang="en-GB" sz="2500" dirty="0" smtClean="0"/>
              <a:t>- the </a:t>
            </a:r>
            <a:r>
              <a:rPr lang="en-GB" sz="2500" dirty="0"/>
              <a:t>national strategy and the big </a:t>
            </a:r>
            <a:r>
              <a:rPr lang="en-GB" sz="2500" dirty="0" smtClean="0"/>
              <a:t>picture</a:t>
            </a:r>
          </a:p>
          <a:p>
            <a:r>
              <a:rPr lang="en-GB" sz="2500" dirty="0" smtClean="0"/>
              <a:t>11.30 </a:t>
            </a:r>
            <a:r>
              <a:rPr lang="en-GB" sz="2500" dirty="0"/>
              <a:t>What does this mean for occupational therapists? </a:t>
            </a:r>
            <a:endParaRPr lang="en-GB" sz="2500" dirty="0" smtClean="0"/>
          </a:p>
          <a:p>
            <a:r>
              <a:rPr lang="en-GB" sz="2500" dirty="0" smtClean="0"/>
              <a:t>11.45 </a:t>
            </a:r>
            <a:r>
              <a:rPr lang="en-GB" sz="2500" dirty="0"/>
              <a:t>Where are we now with creating a sustainable health and care system? </a:t>
            </a:r>
            <a:endParaRPr lang="en-GB" sz="2500" dirty="0" smtClean="0"/>
          </a:p>
          <a:p>
            <a:r>
              <a:rPr lang="en-GB" sz="2500" dirty="0" smtClean="0"/>
              <a:t>12.15 </a:t>
            </a:r>
            <a:r>
              <a:rPr lang="en-GB" sz="2500" dirty="0"/>
              <a:t>Plans shared and discussed </a:t>
            </a:r>
            <a:endParaRPr lang="en-GB" sz="2500" dirty="0" smtClean="0"/>
          </a:p>
          <a:p>
            <a:r>
              <a:rPr lang="en-GB" sz="2500" dirty="0" smtClean="0"/>
              <a:t>12.35 </a:t>
            </a:r>
            <a:r>
              <a:rPr lang="en-GB" sz="2500" dirty="0"/>
              <a:t>Next steps and summing up </a:t>
            </a:r>
            <a:endParaRPr lang="en-GB" sz="2500" dirty="0" smtClean="0"/>
          </a:p>
          <a:p>
            <a:r>
              <a:rPr lang="en-GB" sz="2500" dirty="0" smtClean="0"/>
              <a:t>12.40 </a:t>
            </a:r>
            <a:r>
              <a:rPr lang="en-GB" sz="2500" dirty="0"/>
              <a:t>Close</a:t>
            </a:r>
          </a:p>
          <a:p>
            <a:endParaRPr lang="en-GB" sz="2400" dirty="0"/>
          </a:p>
        </p:txBody>
      </p:sp>
    </p:spTree>
    <p:extLst>
      <p:ext uri="{BB962C8B-B14F-4D97-AF65-F5344CB8AC3E}">
        <p14:creationId xmlns:p14="http://schemas.microsoft.com/office/powerpoint/2010/main" val="33853037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952" y="2781302"/>
            <a:ext cx="8829675" cy="1470025"/>
          </a:xfrm>
        </p:spPr>
        <p:txBody>
          <a:bodyPr/>
          <a:lstStyle/>
          <a:p>
            <a:pPr eaLnBrk="1" fontAlgn="auto" hangingPunct="1">
              <a:spcAft>
                <a:spcPts val="0"/>
              </a:spcAft>
              <a:defRPr/>
            </a:pPr>
            <a:r>
              <a:rPr lang="en-US" sz="3600" dirty="0"/>
              <a:t>Sustainable, Resilient, </a:t>
            </a:r>
            <a:r>
              <a:rPr lang="en-US" sz="3600" dirty="0" smtClean="0"/>
              <a:t>Healthy </a:t>
            </a:r>
            <a:r>
              <a:rPr lang="en-US" sz="3600" dirty="0"/>
              <a:t>People &amp; Places: </a:t>
            </a:r>
            <a:r>
              <a:rPr lang="en-US" sz="3600" dirty="0" smtClean="0"/>
              <a:t>The </a:t>
            </a:r>
            <a:r>
              <a:rPr lang="en-US" sz="3600" dirty="0"/>
              <a:t>SDU Strategy in </a:t>
            </a:r>
            <a:r>
              <a:rPr lang="en-US" sz="3600" dirty="0" smtClean="0"/>
              <a:t>Occupational Therapy</a:t>
            </a:r>
            <a:endParaRPr lang="en-GB" sz="3600" dirty="0"/>
          </a:p>
        </p:txBody>
      </p:sp>
      <p:sp>
        <p:nvSpPr>
          <p:cNvPr id="12291" name="Subtitle 2"/>
          <p:cNvSpPr>
            <a:spLocks noGrp="1"/>
          </p:cNvSpPr>
          <p:nvPr>
            <p:ph type="subTitle" idx="1"/>
          </p:nvPr>
        </p:nvSpPr>
        <p:spPr>
          <a:xfrm>
            <a:off x="118943" y="5229200"/>
            <a:ext cx="9007475" cy="622300"/>
          </a:xfrm>
        </p:spPr>
        <p:txBody>
          <a:bodyPr>
            <a:normAutofit fontScale="62500" lnSpcReduction="20000"/>
          </a:bodyPr>
          <a:lstStyle/>
          <a:p>
            <a:pPr eaLnBrk="1" hangingPunct="1">
              <a:defRPr/>
            </a:pPr>
            <a:r>
              <a:rPr lang="en-GB" dirty="0" smtClean="0"/>
              <a:t>COT Annual Conference, Brighton Centre 02/07/2015</a:t>
            </a:r>
          </a:p>
          <a:p>
            <a:pPr eaLnBrk="1" hangingPunct="1">
              <a:defRPr/>
            </a:pPr>
            <a:r>
              <a:rPr lang="en-GB" dirty="0" smtClean="0"/>
              <a:t>Ben Whittaker (Occupational Therapy Programme Lead)</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8" name="Line 4"/>
          <p:cNvSpPr>
            <a:spLocks noChangeShapeType="1"/>
          </p:cNvSpPr>
          <p:nvPr/>
        </p:nvSpPr>
        <p:spPr bwMode="auto">
          <a:xfrm>
            <a:off x="571501" y="1196975"/>
            <a:ext cx="2087563" cy="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Calibri" pitchFamily="34" charset="0"/>
              <a:cs typeface="Arial" pitchFamily="34" charset="0"/>
            </a:endParaRPr>
          </a:p>
        </p:txBody>
      </p:sp>
      <p:sp>
        <p:nvSpPr>
          <p:cNvPr id="548869" name="Line 5"/>
          <p:cNvSpPr>
            <a:spLocks noChangeShapeType="1"/>
          </p:cNvSpPr>
          <p:nvPr/>
        </p:nvSpPr>
        <p:spPr bwMode="auto">
          <a:xfrm>
            <a:off x="3379789" y="1196975"/>
            <a:ext cx="2087563" cy="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Calibri" pitchFamily="34" charset="0"/>
              <a:cs typeface="Arial" pitchFamily="34" charset="0"/>
            </a:endParaRPr>
          </a:p>
        </p:txBody>
      </p:sp>
      <p:sp>
        <p:nvSpPr>
          <p:cNvPr id="548870" name="Line 6"/>
          <p:cNvSpPr>
            <a:spLocks noChangeShapeType="1"/>
          </p:cNvSpPr>
          <p:nvPr/>
        </p:nvSpPr>
        <p:spPr bwMode="auto">
          <a:xfrm>
            <a:off x="6140451" y="1196975"/>
            <a:ext cx="2133600" cy="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Calibri" pitchFamily="34" charset="0"/>
              <a:cs typeface="Arial" pitchFamily="34" charset="0"/>
            </a:endParaRPr>
          </a:p>
        </p:txBody>
      </p:sp>
      <p:sp>
        <p:nvSpPr>
          <p:cNvPr id="548871" name="Text Box 7"/>
          <p:cNvSpPr txBox="1">
            <a:spLocks noChangeArrowheads="1"/>
          </p:cNvSpPr>
          <p:nvPr/>
        </p:nvSpPr>
        <p:spPr bwMode="auto">
          <a:xfrm>
            <a:off x="-6349" y="692152"/>
            <a:ext cx="1370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GB" b="1">
                <a:solidFill>
                  <a:srgbClr val="1E1C11"/>
                </a:solidFill>
                <a:latin typeface="Arial" pitchFamily="34" charset="0"/>
                <a:ea typeface="ＭＳ Ｐゴシック" pitchFamily="34" charset="-128"/>
              </a:rPr>
              <a:t>150 years</a:t>
            </a:r>
            <a:endParaRPr lang="en-US" b="1">
              <a:solidFill>
                <a:srgbClr val="1E1C11"/>
              </a:solidFill>
              <a:latin typeface="Arial" pitchFamily="34" charset="0"/>
              <a:ea typeface="ＭＳ Ｐゴシック" pitchFamily="34" charset="-128"/>
            </a:endParaRPr>
          </a:p>
        </p:txBody>
      </p:sp>
      <p:sp>
        <p:nvSpPr>
          <p:cNvPr id="548872" name="Text Box 8"/>
          <p:cNvSpPr txBox="1">
            <a:spLocks noChangeArrowheads="1"/>
          </p:cNvSpPr>
          <p:nvPr/>
        </p:nvSpPr>
        <p:spPr bwMode="auto">
          <a:xfrm>
            <a:off x="2801939" y="692152"/>
            <a:ext cx="1370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GB" b="1">
                <a:solidFill>
                  <a:srgbClr val="1E1C11"/>
                </a:solidFill>
                <a:latin typeface="Arial" pitchFamily="34" charset="0"/>
                <a:ea typeface="ＭＳ Ｐゴシック" pitchFamily="34" charset="-128"/>
              </a:rPr>
              <a:t>100 years</a:t>
            </a:r>
            <a:endParaRPr lang="en-US" b="1">
              <a:solidFill>
                <a:srgbClr val="1E1C11"/>
              </a:solidFill>
              <a:latin typeface="Arial" pitchFamily="34" charset="0"/>
              <a:ea typeface="ＭＳ Ｐゴシック" pitchFamily="34" charset="-128"/>
            </a:endParaRPr>
          </a:p>
        </p:txBody>
      </p:sp>
      <p:sp>
        <p:nvSpPr>
          <p:cNvPr id="548873" name="Text Box 9"/>
          <p:cNvSpPr txBox="1">
            <a:spLocks noChangeArrowheads="1"/>
          </p:cNvSpPr>
          <p:nvPr/>
        </p:nvSpPr>
        <p:spPr bwMode="auto">
          <a:xfrm>
            <a:off x="5610228" y="692152"/>
            <a:ext cx="1368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GB">
                <a:solidFill>
                  <a:srgbClr val="1E1C11"/>
                </a:solidFill>
                <a:latin typeface="Arial" pitchFamily="34" charset="0"/>
                <a:ea typeface="ＭＳ Ｐゴシック" pitchFamily="34" charset="-128"/>
              </a:rPr>
              <a:t>  </a:t>
            </a:r>
            <a:r>
              <a:rPr lang="en-GB" b="1">
                <a:solidFill>
                  <a:srgbClr val="1E1C11"/>
                </a:solidFill>
                <a:latin typeface="Arial" pitchFamily="34" charset="0"/>
                <a:ea typeface="ＭＳ Ｐゴシック" pitchFamily="34" charset="-128"/>
              </a:rPr>
              <a:t>50 years</a:t>
            </a:r>
            <a:endParaRPr lang="en-US" b="1">
              <a:solidFill>
                <a:srgbClr val="1E1C11"/>
              </a:solidFill>
              <a:latin typeface="Arial" pitchFamily="34" charset="0"/>
              <a:ea typeface="ＭＳ Ｐゴシック" pitchFamily="34" charset="-128"/>
            </a:endParaRPr>
          </a:p>
        </p:txBody>
      </p:sp>
      <p:sp>
        <p:nvSpPr>
          <p:cNvPr id="548874" name="Text Box 10"/>
          <p:cNvSpPr txBox="1">
            <a:spLocks noChangeArrowheads="1"/>
          </p:cNvSpPr>
          <p:nvPr/>
        </p:nvSpPr>
        <p:spPr bwMode="auto">
          <a:xfrm>
            <a:off x="7772402" y="692150"/>
            <a:ext cx="13668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GB">
                <a:solidFill>
                  <a:srgbClr val="1E1C11"/>
                </a:solidFill>
                <a:latin typeface="Arial" pitchFamily="34" charset="0"/>
                <a:ea typeface="ＭＳ Ｐゴシック" pitchFamily="34" charset="-128"/>
              </a:rPr>
              <a:t>  </a:t>
            </a:r>
            <a:r>
              <a:rPr lang="en-GB" b="1">
                <a:solidFill>
                  <a:srgbClr val="1E1C11"/>
                </a:solidFill>
                <a:latin typeface="Arial" pitchFamily="34" charset="0"/>
                <a:ea typeface="ＭＳ Ｐゴシック" pitchFamily="34" charset="-128"/>
              </a:rPr>
              <a:t>NOW</a:t>
            </a:r>
            <a:endParaRPr lang="en-US" b="1">
              <a:solidFill>
                <a:srgbClr val="1E1C11"/>
              </a:solidFill>
              <a:latin typeface="Arial" pitchFamily="34" charset="0"/>
              <a:ea typeface="ＭＳ Ｐゴシック" pitchFamily="34" charset="-128"/>
            </a:endParaRPr>
          </a:p>
        </p:txBody>
      </p:sp>
      <p:sp>
        <p:nvSpPr>
          <p:cNvPr id="548876" name="Line 12"/>
          <p:cNvSpPr>
            <a:spLocks noChangeShapeType="1"/>
          </p:cNvSpPr>
          <p:nvPr/>
        </p:nvSpPr>
        <p:spPr bwMode="auto">
          <a:xfrm flipV="1">
            <a:off x="3379788" y="1419227"/>
            <a:ext cx="0" cy="792163"/>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defTabSz="457200" fontAlgn="base">
              <a:spcBef>
                <a:spcPct val="0"/>
              </a:spcBef>
              <a:spcAft>
                <a:spcPct val="0"/>
              </a:spcAft>
              <a:defRPr/>
            </a:pPr>
            <a:endParaRPr lang="en-GB">
              <a:solidFill>
                <a:srgbClr val="EEECE1">
                  <a:lumMod val="10000"/>
                </a:srgbClr>
              </a:solidFill>
              <a:latin typeface="Calibri"/>
            </a:endParaRPr>
          </a:p>
        </p:txBody>
      </p:sp>
      <p:sp>
        <p:nvSpPr>
          <p:cNvPr id="548877" name="Line 13"/>
          <p:cNvSpPr>
            <a:spLocks noChangeShapeType="1"/>
          </p:cNvSpPr>
          <p:nvPr/>
        </p:nvSpPr>
        <p:spPr bwMode="auto">
          <a:xfrm flipV="1">
            <a:off x="6140451" y="1419227"/>
            <a:ext cx="0" cy="792163"/>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defTabSz="457200" fontAlgn="base">
              <a:spcBef>
                <a:spcPct val="0"/>
              </a:spcBef>
              <a:spcAft>
                <a:spcPct val="0"/>
              </a:spcAft>
              <a:defRPr/>
            </a:pPr>
            <a:endParaRPr lang="en-GB">
              <a:solidFill>
                <a:srgbClr val="EEECE1">
                  <a:lumMod val="10000"/>
                </a:srgbClr>
              </a:solidFill>
              <a:latin typeface="Calibri"/>
            </a:endParaRPr>
          </a:p>
        </p:txBody>
      </p:sp>
      <p:sp>
        <p:nvSpPr>
          <p:cNvPr id="548878" name="Text Box 14"/>
          <p:cNvSpPr txBox="1">
            <a:spLocks noChangeArrowheads="1"/>
          </p:cNvSpPr>
          <p:nvPr/>
        </p:nvSpPr>
        <p:spPr bwMode="auto">
          <a:xfrm>
            <a:off x="31753" y="2347915"/>
            <a:ext cx="1368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First Oil Well</a:t>
            </a:r>
            <a:endParaRPr lang="en-US" b="1">
              <a:solidFill>
                <a:srgbClr val="1E1C11"/>
              </a:solidFill>
              <a:latin typeface="Arial" pitchFamily="34" charset="0"/>
              <a:ea typeface="ＭＳ Ｐゴシック" pitchFamily="34" charset="-128"/>
            </a:endParaRPr>
          </a:p>
        </p:txBody>
      </p:sp>
      <p:sp>
        <p:nvSpPr>
          <p:cNvPr id="548879" name="Text Box 15"/>
          <p:cNvSpPr txBox="1">
            <a:spLocks noChangeArrowheads="1"/>
          </p:cNvSpPr>
          <p:nvPr/>
        </p:nvSpPr>
        <p:spPr bwMode="auto">
          <a:xfrm>
            <a:off x="2730502" y="2347915"/>
            <a:ext cx="13668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GB" b="1" dirty="0">
                <a:solidFill>
                  <a:srgbClr val="1E1C11"/>
                </a:solidFill>
                <a:latin typeface="Arial" pitchFamily="34" charset="0"/>
                <a:ea typeface="ＭＳ Ｐゴシック" pitchFamily="34" charset="-128"/>
              </a:rPr>
              <a:t>4142 cars, 10 miles concrete road in US</a:t>
            </a:r>
            <a:endParaRPr lang="en-US" b="1" dirty="0">
              <a:solidFill>
                <a:srgbClr val="1E1C11"/>
              </a:solidFill>
              <a:latin typeface="Arial" pitchFamily="34" charset="0"/>
              <a:ea typeface="ＭＳ Ｐゴシック" pitchFamily="34" charset="-128"/>
            </a:endParaRPr>
          </a:p>
        </p:txBody>
      </p:sp>
      <p:sp>
        <p:nvSpPr>
          <p:cNvPr id="548880" name="Text Box 16"/>
          <p:cNvSpPr txBox="1">
            <a:spLocks noChangeArrowheads="1"/>
          </p:cNvSpPr>
          <p:nvPr/>
        </p:nvSpPr>
        <p:spPr bwMode="auto">
          <a:xfrm>
            <a:off x="6908802" y="2636840"/>
            <a:ext cx="2230439" cy="3081613"/>
          </a:xfrm>
          <a:prstGeom prst="rect">
            <a:avLst/>
          </a:prstGeom>
          <a:solidFill>
            <a:srgbClr val="92D050"/>
          </a:solidFill>
          <a:ln w="9525">
            <a:solidFill>
              <a:schemeClr val="hlink"/>
            </a:solidFill>
            <a:miter lim="800000"/>
            <a:headEnd/>
            <a:tailEnd/>
          </a:ln>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240,000,000 home PCs</a:t>
            </a:r>
          </a:p>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650,000,000 cars</a:t>
            </a:r>
          </a:p>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4,800,000,000 passenger flights</a:t>
            </a:r>
          </a:p>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4,000,000,000 bulbs pa EU+USA alone (that’s 126 a second)</a:t>
            </a:r>
            <a:endParaRPr lang="en-US" b="1">
              <a:solidFill>
                <a:srgbClr val="1E1C11"/>
              </a:solidFill>
              <a:latin typeface="Arial" pitchFamily="34" charset="0"/>
              <a:ea typeface="ＭＳ Ｐゴシック" pitchFamily="34" charset="-128"/>
            </a:endParaRPr>
          </a:p>
        </p:txBody>
      </p:sp>
      <p:sp>
        <p:nvSpPr>
          <p:cNvPr id="548881" name="Text Box 17"/>
          <p:cNvSpPr txBox="1">
            <a:spLocks noChangeArrowheads="1"/>
          </p:cNvSpPr>
          <p:nvPr/>
        </p:nvSpPr>
        <p:spPr bwMode="auto">
          <a:xfrm>
            <a:off x="5394325" y="2347913"/>
            <a:ext cx="15144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First commercial jet  ticket</a:t>
            </a:r>
            <a:endParaRPr lang="en-US" b="1">
              <a:solidFill>
                <a:srgbClr val="1E1C11"/>
              </a:solidFill>
              <a:latin typeface="Arial" pitchFamily="34" charset="0"/>
              <a:ea typeface="ＭＳ Ｐゴシック" pitchFamily="34" charset="-128"/>
            </a:endParaRPr>
          </a:p>
        </p:txBody>
      </p:sp>
      <p:sp>
        <p:nvSpPr>
          <p:cNvPr id="548882" name="Line 18"/>
          <p:cNvSpPr>
            <a:spLocks noChangeShapeType="1"/>
          </p:cNvSpPr>
          <p:nvPr/>
        </p:nvSpPr>
        <p:spPr bwMode="auto">
          <a:xfrm flipV="1">
            <a:off x="8229600" y="1339850"/>
            <a:ext cx="0" cy="115252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defTabSz="457200" fontAlgn="base">
              <a:spcBef>
                <a:spcPct val="0"/>
              </a:spcBef>
              <a:spcAft>
                <a:spcPct val="0"/>
              </a:spcAft>
              <a:defRPr/>
            </a:pPr>
            <a:endParaRPr lang="en-GB">
              <a:solidFill>
                <a:srgbClr val="EEECE1">
                  <a:lumMod val="10000"/>
                </a:srgbClr>
              </a:solidFill>
              <a:latin typeface="Calibri"/>
            </a:endParaRPr>
          </a:p>
        </p:txBody>
      </p:sp>
      <p:sp>
        <p:nvSpPr>
          <p:cNvPr id="548884" name="Line 20"/>
          <p:cNvSpPr>
            <a:spLocks noChangeShapeType="1"/>
          </p:cNvSpPr>
          <p:nvPr/>
        </p:nvSpPr>
        <p:spPr bwMode="auto">
          <a:xfrm flipH="1" flipV="1">
            <a:off x="6978651" y="1412875"/>
            <a:ext cx="0" cy="50323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defTabSz="457200" fontAlgn="base">
              <a:spcBef>
                <a:spcPct val="0"/>
              </a:spcBef>
              <a:spcAft>
                <a:spcPct val="0"/>
              </a:spcAft>
              <a:defRPr/>
            </a:pPr>
            <a:endParaRPr lang="en-GB">
              <a:solidFill>
                <a:srgbClr val="EEECE1">
                  <a:lumMod val="10000"/>
                </a:srgbClr>
              </a:solidFill>
              <a:latin typeface="Calibri"/>
            </a:endParaRPr>
          </a:p>
        </p:txBody>
      </p:sp>
      <p:sp>
        <p:nvSpPr>
          <p:cNvPr id="548885" name="Text Box 21"/>
          <p:cNvSpPr txBox="1">
            <a:spLocks noChangeArrowheads="1"/>
          </p:cNvSpPr>
          <p:nvPr/>
        </p:nvSpPr>
        <p:spPr bwMode="auto">
          <a:xfrm>
            <a:off x="6267451" y="1916113"/>
            <a:ext cx="1512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First home PC</a:t>
            </a:r>
            <a:endParaRPr lang="en-US" b="1">
              <a:solidFill>
                <a:srgbClr val="1E1C11"/>
              </a:solidFill>
              <a:latin typeface="Arial" pitchFamily="34" charset="0"/>
              <a:ea typeface="ＭＳ Ｐゴシック" pitchFamily="34" charset="-128"/>
            </a:endParaRPr>
          </a:p>
        </p:txBody>
      </p:sp>
      <p:sp>
        <p:nvSpPr>
          <p:cNvPr id="548886" name="Line 22"/>
          <p:cNvSpPr>
            <a:spLocks noChangeShapeType="1"/>
          </p:cNvSpPr>
          <p:nvPr/>
        </p:nvSpPr>
        <p:spPr bwMode="auto">
          <a:xfrm flipV="1">
            <a:off x="1785939" y="1419227"/>
            <a:ext cx="0" cy="792163"/>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defTabSz="457200" fontAlgn="base">
              <a:spcBef>
                <a:spcPct val="0"/>
              </a:spcBef>
              <a:spcAft>
                <a:spcPct val="0"/>
              </a:spcAft>
              <a:defRPr/>
            </a:pPr>
            <a:endParaRPr lang="en-GB">
              <a:solidFill>
                <a:srgbClr val="EEECE1">
                  <a:lumMod val="10000"/>
                </a:srgbClr>
              </a:solidFill>
              <a:latin typeface="Calibri"/>
            </a:endParaRPr>
          </a:p>
        </p:txBody>
      </p:sp>
      <p:sp>
        <p:nvSpPr>
          <p:cNvPr id="548887" name="Text Box 23"/>
          <p:cNvSpPr txBox="1">
            <a:spLocks noChangeArrowheads="1"/>
          </p:cNvSpPr>
          <p:nvPr/>
        </p:nvSpPr>
        <p:spPr bwMode="auto">
          <a:xfrm>
            <a:off x="1082677" y="2211388"/>
            <a:ext cx="1514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GB" b="1">
                <a:solidFill>
                  <a:srgbClr val="1E1C11"/>
                </a:solidFill>
                <a:latin typeface="Arial" pitchFamily="34" charset="0"/>
                <a:ea typeface="ＭＳ Ｐゴシック" pitchFamily="34" charset="-128"/>
              </a:rPr>
              <a:t>Domestic light bulb</a:t>
            </a:r>
            <a:endParaRPr lang="en-US" b="1">
              <a:solidFill>
                <a:srgbClr val="1E1C11"/>
              </a:solidFill>
              <a:latin typeface="Arial" pitchFamily="34" charset="0"/>
              <a:ea typeface="ＭＳ Ｐゴシック" pitchFamily="34" charset="-128"/>
            </a:endParaRPr>
          </a:p>
        </p:txBody>
      </p:sp>
      <p:sp>
        <p:nvSpPr>
          <p:cNvPr id="23" name="Line 12"/>
          <p:cNvSpPr>
            <a:spLocks noChangeShapeType="1"/>
          </p:cNvSpPr>
          <p:nvPr/>
        </p:nvSpPr>
        <p:spPr bwMode="auto">
          <a:xfrm flipV="1">
            <a:off x="571500" y="1419227"/>
            <a:ext cx="0" cy="792163"/>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defTabSz="457200" fontAlgn="base">
              <a:spcBef>
                <a:spcPct val="0"/>
              </a:spcBef>
              <a:spcAft>
                <a:spcPct val="0"/>
              </a:spcAft>
              <a:defRPr/>
            </a:pPr>
            <a:endParaRPr lang="en-GB">
              <a:solidFill>
                <a:srgbClr val="EEECE1">
                  <a:lumMod val="10000"/>
                </a:srgbClr>
              </a:solidFill>
              <a:latin typeface="Calibri"/>
            </a:endParaRPr>
          </a:p>
        </p:txBody>
      </p:sp>
      <p:sp>
        <p:nvSpPr>
          <p:cNvPr id="28693" name="Rectangle 1"/>
          <p:cNvSpPr>
            <a:spLocks noChangeArrowheads="1"/>
          </p:cNvSpPr>
          <p:nvPr/>
        </p:nvSpPr>
        <p:spPr bwMode="auto">
          <a:xfrm>
            <a:off x="5467350" y="6308725"/>
            <a:ext cx="2198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GB" dirty="0">
                <a:solidFill>
                  <a:srgbClr val="837A73"/>
                </a:solidFill>
                <a:latin typeface="Arial" pitchFamily="34" charset="0"/>
                <a:cs typeface="Arial" pitchFamily="34" charset="0"/>
              </a:rPr>
              <a:t>(Montgomery 2009)</a:t>
            </a:r>
          </a:p>
        </p:txBody>
      </p:sp>
    </p:spTree>
    <p:extLst>
      <p:ext uri="{BB962C8B-B14F-4D97-AF65-F5344CB8AC3E}">
        <p14:creationId xmlns:p14="http://schemas.microsoft.com/office/powerpoint/2010/main" val="3201292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8871"/>
                                        </p:tgtEl>
                                        <p:attrNameLst>
                                          <p:attrName>style.visibility</p:attrName>
                                        </p:attrNameLst>
                                      </p:cBhvr>
                                      <p:to>
                                        <p:strVal val="visible"/>
                                      </p:to>
                                    </p:set>
                                    <p:animEffect transition="in" filter="fade">
                                      <p:cBhvr>
                                        <p:cTn id="7" dur="1000"/>
                                        <p:tgtEl>
                                          <p:spTgt spid="548871"/>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48868"/>
                                        </p:tgtEl>
                                        <p:attrNameLst>
                                          <p:attrName>style.visibility</p:attrName>
                                        </p:attrNameLst>
                                      </p:cBhvr>
                                      <p:to>
                                        <p:strVal val="visible"/>
                                      </p:to>
                                    </p:set>
                                    <p:animEffect transition="in" filter="wipe(left)">
                                      <p:cBhvr>
                                        <p:cTn id="11" dur="1000"/>
                                        <p:tgtEl>
                                          <p:spTgt spid="548868"/>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48869"/>
                                        </p:tgtEl>
                                        <p:attrNameLst>
                                          <p:attrName>style.visibility</p:attrName>
                                        </p:attrNameLst>
                                      </p:cBhvr>
                                      <p:to>
                                        <p:strVal val="visible"/>
                                      </p:to>
                                    </p:set>
                                    <p:animEffect transition="in" filter="wipe(left)">
                                      <p:cBhvr>
                                        <p:cTn id="15" dur="1000"/>
                                        <p:tgtEl>
                                          <p:spTgt spid="548869"/>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48870"/>
                                        </p:tgtEl>
                                        <p:attrNameLst>
                                          <p:attrName>style.visibility</p:attrName>
                                        </p:attrNameLst>
                                      </p:cBhvr>
                                      <p:to>
                                        <p:strVal val="visible"/>
                                      </p:to>
                                    </p:set>
                                    <p:animEffect transition="in" filter="wipe(left)">
                                      <p:cBhvr>
                                        <p:cTn id="19" dur="1000"/>
                                        <p:tgtEl>
                                          <p:spTgt spid="548870"/>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48872"/>
                                        </p:tgtEl>
                                        <p:attrNameLst>
                                          <p:attrName>style.visibility</p:attrName>
                                        </p:attrNameLst>
                                      </p:cBhvr>
                                      <p:to>
                                        <p:strVal val="visible"/>
                                      </p:to>
                                    </p:set>
                                    <p:animEffect transition="in" filter="fade">
                                      <p:cBhvr>
                                        <p:cTn id="23" dur="1000"/>
                                        <p:tgtEl>
                                          <p:spTgt spid="548872"/>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548873"/>
                                        </p:tgtEl>
                                        <p:attrNameLst>
                                          <p:attrName>style.visibility</p:attrName>
                                        </p:attrNameLst>
                                      </p:cBhvr>
                                      <p:to>
                                        <p:strVal val="visible"/>
                                      </p:to>
                                    </p:set>
                                    <p:animEffect transition="in" filter="fade">
                                      <p:cBhvr>
                                        <p:cTn id="27" dur="1000"/>
                                        <p:tgtEl>
                                          <p:spTgt spid="548873"/>
                                        </p:tgtEl>
                                      </p:cBhvr>
                                    </p:animEffect>
                                  </p:childTnLst>
                                </p:cTn>
                              </p:par>
                            </p:childTnLst>
                          </p:cTn>
                        </p:par>
                        <p:par>
                          <p:cTn id="28" fill="hold" nodeType="afterGroup">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548874"/>
                                        </p:tgtEl>
                                        <p:attrNameLst>
                                          <p:attrName>style.visibility</p:attrName>
                                        </p:attrNameLst>
                                      </p:cBhvr>
                                      <p:to>
                                        <p:strVal val="visible"/>
                                      </p:to>
                                    </p:set>
                                    <p:animEffect transition="in" filter="fade">
                                      <p:cBhvr>
                                        <p:cTn id="31" dur="1000"/>
                                        <p:tgtEl>
                                          <p:spTgt spid="54887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48878"/>
                                        </p:tgtEl>
                                        <p:attrNameLst>
                                          <p:attrName>style.visibility</p:attrName>
                                        </p:attrNameLst>
                                      </p:cBhvr>
                                      <p:to>
                                        <p:strVal val="visible"/>
                                      </p:to>
                                    </p:set>
                                    <p:animEffect transition="in" filter="dissolve">
                                      <p:cBhvr>
                                        <p:cTn id="39" dur="500"/>
                                        <p:tgtEl>
                                          <p:spTgt spid="54887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548886"/>
                                        </p:tgtEl>
                                        <p:attrNameLst>
                                          <p:attrName>style.visibility</p:attrName>
                                        </p:attrNameLst>
                                      </p:cBhvr>
                                      <p:to>
                                        <p:strVal val="visible"/>
                                      </p:to>
                                    </p:set>
                                    <p:animEffect transition="in" filter="dissolve">
                                      <p:cBhvr>
                                        <p:cTn id="44" dur="500"/>
                                        <p:tgtEl>
                                          <p:spTgt spid="54888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48887"/>
                                        </p:tgtEl>
                                        <p:attrNameLst>
                                          <p:attrName>style.visibility</p:attrName>
                                        </p:attrNameLst>
                                      </p:cBhvr>
                                      <p:to>
                                        <p:strVal val="visible"/>
                                      </p:to>
                                    </p:set>
                                    <p:animEffect transition="in" filter="dissolve">
                                      <p:cBhvr>
                                        <p:cTn id="47" dur="500"/>
                                        <p:tgtEl>
                                          <p:spTgt spid="548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548876"/>
                                        </p:tgtEl>
                                        <p:attrNameLst>
                                          <p:attrName>style.visibility</p:attrName>
                                        </p:attrNameLst>
                                      </p:cBhvr>
                                      <p:to>
                                        <p:strVal val="visible"/>
                                      </p:to>
                                    </p:set>
                                    <p:animEffect transition="in" filter="dissolve">
                                      <p:cBhvr>
                                        <p:cTn id="52" dur="500"/>
                                        <p:tgtEl>
                                          <p:spTgt spid="54887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48879"/>
                                        </p:tgtEl>
                                        <p:attrNameLst>
                                          <p:attrName>style.visibility</p:attrName>
                                        </p:attrNameLst>
                                      </p:cBhvr>
                                      <p:to>
                                        <p:strVal val="visible"/>
                                      </p:to>
                                    </p:set>
                                    <p:animEffect transition="in" filter="dissolve">
                                      <p:cBhvr>
                                        <p:cTn id="55" dur="500"/>
                                        <p:tgtEl>
                                          <p:spTgt spid="54887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nodeType="clickEffect">
                                  <p:stCondLst>
                                    <p:cond delay="0"/>
                                  </p:stCondLst>
                                  <p:childTnLst>
                                    <p:set>
                                      <p:cBhvr>
                                        <p:cTn id="59" dur="1" fill="hold">
                                          <p:stCondLst>
                                            <p:cond delay="0"/>
                                          </p:stCondLst>
                                        </p:cTn>
                                        <p:tgtEl>
                                          <p:spTgt spid="548877"/>
                                        </p:tgtEl>
                                        <p:attrNameLst>
                                          <p:attrName>style.visibility</p:attrName>
                                        </p:attrNameLst>
                                      </p:cBhvr>
                                      <p:to>
                                        <p:strVal val="visible"/>
                                      </p:to>
                                    </p:set>
                                    <p:animEffect transition="in" filter="dissolve">
                                      <p:cBhvr>
                                        <p:cTn id="60" dur="500"/>
                                        <p:tgtEl>
                                          <p:spTgt spid="548877"/>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548881"/>
                                        </p:tgtEl>
                                        <p:attrNameLst>
                                          <p:attrName>style.visibility</p:attrName>
                                        </p:attrNameLst>
                                      </p:cBhvr>
                                      <p:to>
                                        <p:strVal val="visible"/>
                                      </p:to>
                                    </p:set>
                                    <p:animEffect transition="in" filter="dissolve">
                                      <p:cBhvr>
                                        <p:cTn id="63" dur="500"/>
                                        <p:tgtEl>
                                          <p:spTgt spid="54888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548884"/>
                                        </p:tgtEl>
                                        <p:attrNameLst>
                                          <p:attrName>style.visibility</p:attrName>
                                        </p:attrNameLst>
                                      </p:cBhvr>
                                      <p:to>
                                        <p:strVal val="visible"/>
                                      </p:to>
                                    </p:set>
                                    <p:animEffect transition="in" filter="dissolve">
                                      <p:cBhvr>
                                        <p:cTn id="68" dur="500"/>
                                        <p:tgtEl>
                                          <p:spTgt spid="548884"/>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548885"/>
                                        </p:tgtEl>
                                        <p:attrNameLst>
                                          <p:attrName>style.visibility</p:attrName>
                                        </p:attrNameLst>
                                      </p:cBhvr>
                                      <p:to>
                                        <p:strVal val="visible"/>
                                      </p:to>
                                    </p:set>
                                    <p:animEffect transition="in" filter="dissolve">
                                      <p:cBhvr>
                                        <p:cTn id="71" dur="500"/>
                                        <p:tgtEl>
                                          <p:spTgt spid="54888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548882"/>
                                        </p:tgtEl>
                                        <p:attrNameLst>
                                          <p:attrName>style.visibility</p:attrName>
                                        </p:attrNameLst>
                                      </p:cBhvr>
                                      <p:to>
                                        <p:strVal val="visible"/>
                                      </p:to>
                                    </p:set>
                                    <p:animEffect transition="in" filter="dissolve">
                                      <p:cBhvr>
                                        <p:cTn id="76" dur="500"/>
                                        <p:tgtEl>
                                          <p:spTgt spid="54888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548880">
                                            <p:txEl>
                                              <p:pRg st="0" end="0"/>
                                            </p:txEl>
                                          </p:spTgt>
                                        </p:tgtEl>
                                        <p:attrNameLst>
                                          <p:attrName>style.visibility</p:attrName>
                                        </p:attrNameLst>
                                      </p:cBhvr>
                                      <p:to>
                                        <p:strVal val="visible"/>
                                      </p:to>
                                    </p:set>
                                    <p:animEffect transition="in" filter="fade">
                                      <p:cBhvr>
                                        <p:cTn id="81" dur="2000"/>
                                        <p:tgtEl>
                                          <p:spTgt spid="548880">
                                            <p:txEl>
                                              <p:pRg st="0" end="0"/>
                                            </p:txEl>
                                          </p:spTgt>
                                        </p:tgtEl>
                                      </p:cBhvr>
                                    </p:animEffect>
                                  </p:childTnLst>
                                </p:cTn>
                              </p:par>
                            </p:childTnLst>
                          </p:cTn>
                        </p:par>
                        <p:par>
                          <p:cTn id="82" fill="hold" nodeType="afterGroup">
                            <p:stCondLst>
                              <p:cond delay="2000"/>
                            </p:stCondLst>
                            <p:childTnLst>
                              <p:par>
                                <p:cTn id="83" presetID="10" presetClass="entr" presetSubtype="0" fill="hold" nodeType="afterEffect">
                                  <p:stCondLst>
                                    <p:cond delay="0"/>
                                  </p:stCondLst>
                                  <p:childTnLst>
                                    <p:set>
                                      <p:cBhvr>
                                        <p:cTn id="84" dur="1" fill="hold">
                                          <p:stCondLst>
                                            <p:cond delay="0"/>
                                          </p:stCondLst>
                                        </p:cTn>
                                        <p:tgtEl>
                                          <p:spTgt spid="548880">
                                            <p:txEl>
                                              <p:pRg st="1" end="1"/>
                                            </p:txEl>
                                          </p:spTgt>
                                        </p:tgtEl>
                                        <p:attrNameLst>
                                          <p:attrName>style.visibility</p:attrName>
                                        </p:attrNameLst>
                                      </p:cBhvr>
                                      <p:to>
                                        <p:strVal val="visible"/>
                                      </p:to>
                                    </p:set>
                                    <p:animEffect transition="in" filter="fade">
                                      <p:cBhvr>
                                        <p:cTn id="85" dur="2000"/>
                                        <p:tgtEl>
                                          <p:spTgt spid="548880">
                                            <p:txEl>
                                              <p:pRg st="1" end="1"/>
                                            </p:txEl>
                                          </p:spTgt>
                                        </p:tgtEl>
                                      </p:cBhvr>
                                    </p:animEffect>
                                  </p:childTnLst>
                                </p:cTn>
                              </p:par>
                            </p:childTnLst>
                          </p:cTn>
                        </p:par>
                        <p:par>
                          <p:cTn id="86" fill="hold" nodeType="afterGroup">
                            <p:stCondLst>
                              <p:cond delay="4000"/>
                            </p:stCondLst>
                            <p:childTnLst>
                              <p:par>
                                <p:cTn id="87" presetID="10" presetClass="entr" presetSubtype="0" fill="hold" nodeType="afterEffect">
                                  <p:stCondLst>
                                    <p:cond delay="0"/>
                                  </p:stCondLst>
                                  <p:childTnLst>
                                    <p:set>
                                      <p:cBhvr>
                                        <p:cTn id="88" dur="1" fill="hold">
                                          <p:stCondLst>
                                            <p:cond delay="0"/>
                                          </p:stCondLst>
                                        </p:cTn>
                                        <p:tgtEl>
                                          <p:spTgt spid="548880">
                                            <p:txEl>
                                              <p:pRg st="2" end="2"/>
                                            </p:txEl>
                                          </p:spTgt>
                                        </p:tgtEl>
                                        <p:attrNameLst>
                                          <p:attrName>style.visibility</p:attrName>
                                        </p:attrNameLst>
                                      </p:cBhvr>
                                      <p:to>
                                        <p:strVal val="visible"/>
                                      </p:to>
                                    </p:set>
                                    <p:animEffect transition="in" filter="fade">
                                      <p:cBhvr>
                                        <p:cTn id="89" dur="2000"/>
                                        <p:tgtEl>
                                          <p:spTgt spid="548880">
                                            <p:txEl>
                                              <p:pRg st="2" end="2"/>
                                            </p:txEl>
                                          </p:spTgt>
                                        </p:tgtEl>
                                      </p:cBhvr>
                                    </p:animEffect>
                                  </p:childTnLst>
                                </p:cTn>
                              </p:par>
                            </p:childTnLst>
                          </p:cTn>
                        </p:par>
                        <p:par>
                          <p:cTn id="90" fill="hold" nodeType="afterGroup">
                            <p:stCondLst>
                              <p:cond delay="6000"/>
                            </p:stCondLst>
                            <p:childTnLst>
                              <p:par>
                                <p:cTn id="91" presetID="10" presetClass="entr" presetSubtype="0" fill="hold" nodeType="afterEffect">
                                  <p:stCondLst>
                                    <p:cond delay="0"/>
                                  </p:stCondLst>
                                  <p:childTnLst>
                                    <p:set>
                                      <p:cBhvr>
                                        <p:cTn id="92" dur="1" fill="hold">
                                          <p:stCondLst>
                                            <p:cond delay="0"/>
                                          </p:stCondLst>
                                        </p:cTn>
                                        <p:tgtEl>
                                          <p:spTgt spid="548880">
                                            <p:txEl>
                                              <p:pRg st="3" end="3"/>
                                            </p:txEl>
                                          </p:spTgt>
                                        </p:tgtEl>
                                        <p:attrNameLst>
                                          <p:attrName>style.visibility</p:attrName>
                                        </p:attrNameLst>
                                      </p:cBhvr>
                                      <p:to>
                                        <p:strVal val="visible"/>
                                      </p:to>
                                    </p:set>
                                    <p:animEffect transition="in" filter="fade">
                                      <p:cBhvr>
                                        <p:cTn id="93" dur="2000"/>
                                        <p:tgtEl>
                                          <p:spTgt spid="548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8" grpId="0" animBg="1"/>
      <p:bldP spid="548869" grpId="0" animBg="1"/>
      <p:bldP spid="548870" grpId="0" animBg="1"/>
      <p:bldP spid="548871" grpId="0"/>
      <p:bldP spid="548872" grpId="0"/>
      <p:bldP spid="548873" grpId="0"/>
      <p:bldP spid="548874" grpId="0"/>
      <p:bldP spid="548878" grpId="0"/>
      <p:bldP spid="548879" grpId="0"/>
      <p:bldP spid="548881" grpId="0"/>
      <p:bldP spid="548885" grpId="0"/>
      <p:bldP spid="54888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T Code of Ethics 2015-page-028 copy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44824"/>
            <a:ext cx="4896544" cy="681798"/>
          </a:xfrm>
          <a:prstGeom prst="rect">
            <a:avLst/>
          </a:prstGeom>
        </p:spPr>
      </p:pic>
      <p:pic>
        <p:nvPicPr>
          <p:cNvPr id="4" name="Picture 3" descr="COT Code of Ethics 2015-page-028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420888"/>
            <a:ext cx="8258106" cy="3888432"/>
          </a:xfrm>
          <a:prstGeom prst="rect">
            <a:avLst/>
          </a:prstGeom>
        </p:spPr>
      </p:pic>
      <p:sp>
        <p:nvSpPr>
          <p:cNvPr id="7" name="TextBox 6"/>
          <p:cNvSpPr txBox="1"/>
          <p:nvPr/>
        </p:nvSpPr>
        <p:spPr>
          <a:xfrm>
            <a:off x="467544" y="404664"/>
            <a:ext cx="8208912" cy="1323439"/>
          </a:xfrm>
          <a:prstGeom prst="rect">
            <a:avLst/>
          </a:prstGeom>
          <a:noFill/>
        </p:spPr>
        <p:txBody>
          <a:bodyPr wrap="square" rtlCol="0">
            <a:spAutoFit/>
          </a:bodyPr>
          <a:lstStyle/>
          <a:p>
            <a:pPr fontAlgn="base">
              <a:spcBef>
                <a:spcPct val="0"/>
              </a:spcBef>
              <a:spcAft>
                <a:spcPct val="0"/>
              </a:spcAft>
            </a:pPr>
            <a:r>
              <a:rPr lang="en-GB" sz="4000" dirty="0" smtClean="0">
                <a:solidFill>
                  <a:srgbClr val="837A73"/>
                </a:solidFill>
                <a:latin typeface="Times" pitchFamily="18" charset="0"/>
                <a:ea typeface="ＭＳ Ｐゴシック" pitchFamily="34" charset="-128"/>
                <a:cs typeface="Times" pitchFamily="18" charset="0"/>
              </a:rPr>
              <a:t>COT CODE OF ETHICS AND PROFESSIONAL CONDUCT</a:t>
            </a:r>
            <a:endParaRPr lang="en-US" sz="4000" dirty="0">
              <a:solidFill>
                <a:srgbClr val="837A73"/>
              </a:solidFill>
              <a:latin typeface="Arial"/>
              <a:cs typeface="Arial"/>
            </a:endParaRPr>
          </a:p>
        </p:txBody>
      </p:sp>
    </p:spTree>
    <p:extLst>
      <p:ext uri="{BB962C8B-B14F-4D97-AF65-F5344CB8AC3E}">
        <p14:creationId xmlns:p14="http://schemas.microsoft.com/office/powerpoint/2010/main" val="3287969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2"/>
          <p:cNvSpPr txBox="1">
            <a:spLocks noChangeArrowheads="1"/>
          </p:cNvSpPr>
          <p:nvPr/>
        </p:nvSpPr>
        <p:spPr bwMode="auto">
          <a:xfrm>
            <a:off x="1476375" y="2997200"/>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r" fontAlgn="base">
              <a:spcBef>
                <a:spcPct val="0"/>
              </a:spcBef>
              <a:spcAft>
                <a:spcPct val="0"/>
              </a:spcAft>
              <a:buFontTx/>
              <a:buNone/>
            </a:pPr>
            <a:r>
              <a:rPr lang="en-US" altLang="en-US" sz="4000" smtClean="0">
                <a:solidFill>
                  <a:srgbClr val="000000"/>
                </a:solidFill>
              </a:rPr>
              <a:t>value   =</a:t>
            </a:r>
          </a:p>
        </p:txBody>
      </p:sp>
      <p:sp>
        <p:nvSpPr>
          <p:cNvPr id="38915" name="TextBox 3"/>
          <p:cNvSpPr txBox="1">
            <a:spLocks noChangeArrowheads="1"/>
          </p:cNvSpPr>
          <p:nvPr/>
        </p:nvSpPr>
        <p:spPr bwMode="auto">
          <a:xfrm>
            <a:off x="3995738" y="2205038"/>
            <a:ext cx="224948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fontAlgn="base">
              <a:lnSpc>
                <a:spcPct val="150000"/>
              </a:lnSpc>
              <a:spcBef>
                <a:spcPct val="0"/>
              </a:spcBef>
              <a:spcAft>
                <a:spcPct val="0"/>
              </a:spcAft>
              <a:buFontTx/>
              <a:buNone/>
            </a:pPr>
            <a:r>
              <a:rPr lang="en-US" altLang="en-US" sz="4000" smtClean="0">
                <a:solidFill>
                  <a:srgbClr val="000000"/>
                </a:solidFill>
              </a:rPr>
              <a:t>outcomes</a:t>
            </a:r>
          </a:p>
          <a:p>
            <a:pPr algn="ctr" fontAlgn="base">
              <a:lnSpc>
                <a:spcPct val="150000"/>
              </a:lnSpc>
              <a:spcBef>
                <a:spcPct val="0"/>
              </a:spcBef>
              <a:spcAft>
                <a:spcPct val="0"/>
              </a:spcAft>
              <a:buFontTx/>
              <a:buNone/>
            </a:pPr>
            <a:r>
              <a:rPr lang="en-US" altLang="en-US" sz="4000" smtClean="0">
                <a:solidFill>
                  <a:srgbClr val="000000"/>
                </a:solidFill>
              </a:rPr>
              <a:t>costs</a:t>
            </a:r>
          </a:p>
        </p:txBody>
      </p:sp>
      <p:cxnSp>
        <p:nvCxnSpPr>
          <p:cNvPr id="7" name="Straight Connector 6"/>
          <p:cNvCxnSpPr>
            <a:cxnSpLocks noChangeShapeType="1"/>
          </p:cNvCxnSpPr>
          <p:nvPr/>
        </p:nvCxnSpPr>
        <p:spPr bwMode="auto">
          <a:xfrm>
            <a:off x="4067175" y="3357563"/>
            <a:ext cx="208915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Donut 9"/>
          <p:cNvSpPr>
            <a:spLocks/>
          </p:cNvSpPr>
          <p:nvPr/>
        </p:nvSpPr>
        <p:spPr bwMode="auto">
          <a:xfrm>
            <a:off x="4284663" y="3429000"/>
            <a:ext cx="1655762" cy="720725"/>
          </a:xfrm>
          <a:custGeom>
            <a:avLst/>
            <a:gdLst>
              <a:gd name="T0" fmla="*/ 0 w 1655762"/>
              <a:gd name="T1" fmla="*/ 360363 h 720725"/>
              <a:gd name="T2" fmla="*/ 827881 w 1655762"/>
              <a:gd name="T3" fmla="*/ 0 h 720725"/>
              <a:gd name="T4" fmla="*/ 1655762 w 1655762"/>
              <a:gd name="T5" fmla="*/ 360363 h 720725"/>
              <a:gd name="T6" fmla="*/ 827881 w 1655762"/>
              <a:gd name="T7" fmla="*/ 720726 h 720725"/>
              <a:gd name="T8" fmla="*/ 0 w 1655762"/>
              <a:gd name="T9" fmla="*/ 360363 h 720725"/>
              <a:gd name="T10" fmla="*/ 0 w 1655762"/>
              <a:gd name="T11" fmla="*/ 360363 h 720725"/>
              <a:gd name="T12" fmla="*/ 827881 w 1655762"/>
              <a:gd name="T13" fmla="*/ 720726 h 720725"/>
              <a:gd name="T14" fmla="*/ 1655762 w 1655762"/>
              <a:gd name="T15" fmla="*/ 360363 h 720725"/>
              <a:gd name="T16" fmla="*/ 827881 w 1655762"/>
              <a:gd name="T17" fmla="*/ 0 h 720725"/>
              <a:gd name="T18" fmla="*/ 0 w 1655762"/>
              <a:gd name="T19" fmla="*/ 360363 h 7207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5762" h="720725">
                <a:moveTo>
                  <a:pt x="0" y="360363"/>
                </a:moveTo>
                <a:cubicBezTo>
                  <a:pt x="0" y="161340"/>
                  <a:pt x="370655" y="0"/>
                  <a:pt x="827881" y="0"/>
                </a:cubicBezTo>
                <a:cubicBezTo>
                  <a:pt x="1285107" y="0"/>
                  <a:pt x="1655762" y="161340"/>
                  <a:pt x="1655762" y="360363"/>
                </a:cubicBezTo>
                <a:cubicBezTo>
                  <a:pt x="1655762" y="559386"/>
                  <a:pt x="1285107" y="720726"/>
                  <a:pt x="827881" y="720726"/>
                </a:cubicBezTo>
                <a:cubicBezTo>
                  <a:pt x="370655" y="720726"/>
                  <a:pt x="0" y="559386"/>
                  <a:pt x="0" y="360363"/>
                </a:cubicBezTo>
                <a:close/>
                <a:moveTo>
                  <a:pt x="0" y="360363"/>
                </a:moveTo>
                <a:cubicBezTo>
                  <a:pt x="0" y="559386"/>
                  <a:pt x="370655" y="720726"/>
                  <a:pt x="827881" y="720726"/>
                </a:cubicBezTo>
                <a:cubicBezTo>
                  <a:pt x="1285107" y="720726"/>
                  <a:pt x="1655762" y="559386"/>
                  <a:pt x="1655762" y="360363"/>
                </a:cubicBezTo>
                <a:cubicBezTo>
                  <a:pt x="1655762" y="161340"/>
                  <a:pt x="1285107" y="0"/>
                  <a:pt x="827881" y="0"/>
                </a:cubicBezTo>
                <a:cubicBezTo>
                  <a:pt x="370655" y="0"/>
                  <a:pt x="0" y="161340"/>
                  <a:pt x="0" y="360363"/>
                </a:cubicBezTo>
                <a:close/>
              </a:path>
            </a:pathLst>
          </a:custGeom>
          <a:gradFill rotWithShape="1">
            <a:gsLst>
              <a:gs pos="0">
                <a:srgbClr val="3A7CCB"/>
              </a:gs>
              <a:gs pos="20000">
                <a:srgbClr val="3C7BC7"/>
              </a:gs>
              <a:gs pos="100000">
                <a:srgbClr val="2C5D98"/>
              </a:gs>
            </a:gsLst>
            <a:lin ang="5400000"/>
          </a:gradFill>
          <a:ln w="9525" cap="flat" cmpd="sng">
            <a:solidFill>
              <a:srgbClr val="7EAB49"/>
            </a:solidFill>
            <a:prstDash val="solid"/>
            <a:round/>
            <a:headEnd/>
            <a:tailEnd/>
          </a:ln>
          <a:effectLst>
            <a:outerShdw blurRad="40000" dist="23000" dir="5400000" rotWithShape="0">
              <a:srgbClr val="000000">
                <a:alpha val="34999"/>
              </a:srgbClr>
            </a:outerShdw>
          </a:effectLst>
        </p:spPr>
        <p:txBody>
          <a:bodyPr anchor="ctr"/>
          <a:lstStyle/>
          <a:p>
            <a:pPr fontAlgn="base">
              <a:spcBef>
                <a:spcPct val="0"/>
              </a:spcBef>
              <a:spcAft>
                <a:spcPct val="0"/>
              </a:spcAft>
              <a:defRPr/>
            </a:pPr>
            <a:endParaRPr lang="en-GB" sz="2400">
              <a:solidFill>
                <a:prstClr val="black"/>
              </a:solidFill>
              <a:latin typeface="Calibri" pitchFamily="34" charset="0"/>
              <a:ea typeface="ＭＳ Ｐゴシック" pitchFamily="34" charset="-128"/>
              <a:cs typeface="Arial" pitchFamily="34" charset="0"/>
            </a:endParaRPr>
          </a:p>
        </p:txBody>
      </p:sp>
      <p:sp>
        <p:nvSpPr>
          <p:cNvPr id="11" name="TextBox 10"/>
          <p:cNvSpPr txBox="1">
            <a:spLocks noChangeArrowheads="1"/>
          </p:cNvSpPr>
          <p:nvPr/>
        </p:nvSpPr>
        <p:spPr bwMode="auto">
          <a:xfrm>
            <a:off x="5940425" y="4173538"/>
            <a:ext cx="2022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fontAlgn="base">
              <a:spcBef>
                <a:spcPct val="0"/>
              </a:spcBef>
              <a:spcAft>
                <a:spcPct val="0"/>
              </a:spcAft>
              <a:buFontTx/>
              <a:buNone/>
            </a:pPr>
            <a:r>
              <a:rPr lang="en-US" altLang="en-US" sz="2400" smtClean="0">
                <a:solidFill>
                  <a:srgbClr val="7EAB49"/>
                </a:solidFill>
              </a:rPr>
              <a:t>economic</a:t>
            </a:r>
          </a:p>
          <a:p>
            <a:pPr algn="ctr" fontAlgn="base">
              <a:spcBef>
                <a:spcPct val="0"/>
              </a:spcBef>
              <a:spcAft>
                <a:spcPct val="0"/>
              </a:spcAft>
              <a:buFontTx/>
              <a:buNone/>
            </a:pPr>
            <a:r>
              <a:rPr lang="en-US" altLang="en-US" sz="2400" smtClean="0">
                <a:solidFill>
                  <a:srgbClr val="7EAB49"/>
                </a:solidFill>
              </a:rPr>
              <a:t>social</a:t>
            </a:r>
          </a:p>
          <a:p>
            <a:pPr algn="ctr" fontAlgn="base">
              <a:spcBef>
                <a:spcPct val="0"/>
              </a:spcBef>
              <a:spcAft>
                <a:spcPct val="0"/>
              </a:spcAft>
              <a:buFontTx/>
              <a:buNone/>
            </a:pPr>
            <a:r>
              <a:rPr lang="en-US" altLang="en-US" sz="2400" smtClean="0">
                <a:solidFill>
                  <a:srgbClr val="7EAB49"/>
                </a:solidFill>
              </a:rPr>
              <a:t>environmental</a:t>
            </a:r>
          </a:p>
        </p:txBody>
      </p:sp>
      <p:cxnSp>
        <p:nvCxnSpPr>
          <p:cNvPr id="12" name="Straight Connector 11"/>
          <p:cNvCxnSpPr>
            <a:cxnSpLocks noChangeShapeType="1"/>
          </p:cNvCxnSpPr>
          <p:nvPr/>
        </p:nvCxnSpPr>
        <p:spPr bwMode="auto">
          <a:xfrm>
            <a:off x="5867400" y="3933825"/>
            <a:ext cx="360363" cy="287338"/>
          </a:xfrm>
          <a:prstGeom prst="line">
            <a:avLst/>
          </a:prstGeom>
          <a:noFill/>
          <a:ln w="25400">
            <a:solidFill>
              <a:srgbClr val="7EAB4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8027988" y="4941888"/>
            <a:ext cx="0" cy="431800"/>
          </a:xfrm>
          <a:prstGeom prst="straightConnector1">
            <a:avLst/>
          </a:prstGeom>
          <a:noFill/>
          <a:ln w="44450">
            <a:solidFill>
              <a:srgbClr val="FF66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a:off x="8243888" y="4941888"/>
            <a:ext cx="0" cy="431800"/>
          </a:xfrm>
          <a:prstGeom prst="straightConnector1">
            <a:avLst/>
          </a:prstGeom>
          <a:noFill/>
          <a:ln w="44450">
            <a:solidFill>
              <a:srgbClr val="FF66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V="1">
            <a:off x="1692275" y="3068638"/>
            <a:ext cx="0" cy="647700"/>
          </a:xfrm>
          <a:prstGeom prst="straightConnector1">
            <a:avLst/>
          </a:prstGeom>
          <a:noFill/>
          <a:ln w="63500">
            <a:solidFill>
              <a:srgbClr val="FF66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11469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85763" y="1844824"/>
            <a:ext cx="8229600" cy="1143000"/>
          </a:xfrm>
        </p:spPr>
        <p:txBody>
          <a:bodyPr/>
          <a:lstStyle/>
          <a:p>
            <a:pPr algn="l" eaLnBrk="1" hangingPunct="1">
              <a:defRPr/>
            </a:pPr>
            <a:r>
              <a:rPr lang="en-GB" dirty="0" smtClean="0">
                <a:solidFill>
                  <a:srgbClr val="0070C0"/>
                </a:solidFill>
                <a:effectLst>
                  <a:outerShdw blurRad="38100" dist="38100" dir="2700000" algn="tl">
                    <a:srgbClr val="C0C0C0"/>
                  </a:outerShdw>
                </a:effectLst>
              </a:rPr>
              <a:t>A health issue?</a:t>
            </a:r>
          </a:p>
        </p:txBody>
      </p:sp>
      <p:sp>
        <p:nvSpPr>
          <p:cNvPr id="18436" name="Rectangle 3"/>
          <p:cNvSpPr>
            <a:spLocks noGrp="1" noChangeArrowheads="1"/>
          </p:cNvSpPr>
          <p:nvPr>
            <p:ph type="body" sz="half" idx="1"/>
          </p:nvPr>
        </p:nvSpPr>
        <p:spPr>
          <a:xfrm>
            <a:off x="611188" y="1268413"/>
            <a:ext cx="4897437" cy="4525962"/>
          </a:xfrm>
        </p:spPr>
        <p:txBody>
          <a:bodyPr/>
          <a:lstStyle/>
          <a:p>
            <a:pPr lvl="1" eaLnBrk="1" hangingPunct="1"/>
            <a:endParaRPr lang="en-GB" sz="2400" dirty="0" smtClean="0"/>
          </a:p>
          <a:p>
            <a:pPr lvl="1" eaLnBrk="1" hangingPunct="1"/>
            <a:endParaRPr lang="en-GB" sz="2400" dirty="0" smtClean="0">
              <a:solidFill>
                <a:schemeClr val="bg1"/>
              </a:solidFill>
            </a:endParaRPr>
          </a:p>
          <a:p>
            <a:pPr lvl="1" eaLnBrk="1" hangingPunct="1"/>
            <a:endParaRPr lang="en-GB" sz="2400" dirty="0" smtClean="0">
              <a:solidFill>
                <a:schemeClr val="bg1"/>
              </a:solidFill>
            </a:endParaRPr>
          </a:p>
          <a:p>
            <a:pPr eaLnBrk="1" hangingPunct="1">
              <a:buFontTx/>
              <a:buNone/>
            </a:pPr>
            <a:endParaRPr lang="en-GB" sz="2800" dirty="0" smtClean="0">
              <a:solidFill>
                <a:schemeClr val="bg1"/>
              </a:solidFill>
            </a:endParaRPr>
          </a:p>
          <a:p>
            <a:pPr eaLnBrk="1" hangingPunct="1">
              <a:buFontTx/>
              <a:buNone/>
            </a:pPr>
            <a:endParaRPr lang="en-GB" sz="2800" dirty="0" smtClean="0"/>
          </a:p>
          <a:p>
            <a:pPr eaLnBrk="1" hangingPunct="1"/>
            <a:endParaRPr lang="en-GB" sz="2800" dirty="0" smtClean="0"/>
          </a:p>
          <a:p>
            <a:pPr eaLnBrk="1" hangingPunct="1"/>
            <a:endParaRPr lang="en-GB" sz="2800" dirty="0" smtClean="0"/>
          </a:p>
          <a:p>
            <a:pPr eaLnBrk="1" hangingPunct="1"/>
            <a:endParaRPr lang="en-GB" sz="2800" dirty="0" smtClean="0"/>
          </a:p>
        </p:txBody>
      </p:sp>
      <p:sp>
        <p:nvSpPr>
          <p:cNvPr id="18434" name="Footer Placeholder 5"/>
          <p:cNvSpPr>
            <a:spLocks noGrp="1"/>
          </p:cNvSpPr>
          <p:nvPr>
            <p:ph type="ftr" sz="quarter" idx="11"/>
          </p:nvPr>
        </p:nvSpPr>
        <p:spPr>
          <a:noFill/>
        </p:spPr>
        <p:txBody>
          <a:bodyPr/>
          <a:lstStyle/>
          <a:p>
            <a:r>
              <a:rPr lang="en-GB" smtClean="0"/>
              <a:t>www.sdu.nhs.uk</a:t>
            </a:r>
          </a:p>
        </p:txBody>
      </p:sp>
      <p:pic>
        <p:nvPicPr>
          <p:cNvPr id="18" name="Picture 2" descr="Katrina1545zC-050828-1kg12"/>
          <p:cNvPicPr>
            <a:picLocks noChangeAspect="1" noChangeArrowheads="1"/>
          </p:cNvPicPr>
          <p:nvPr/>
        </p:nvPicPr>
        <p:blipFill>
          <a:blip r:embed="rId3" cstate="print"/>
          <a:srcRect l="27142" r="25977"/>
          <a:stretch>
            <a:fillRect/>
          </a:stretch>
        </p:blipFill>
        <p:spPr bwMode="auto">
          <a:xfrm>
            <a:off x="-29054" y="3311220"/>
            <a:ext cx="1476375" cy="1714500"/>
          </a:xfrm>
          <a:prstGeom prst="rect">
            <a:avLst/>
          </a:prstGeom>
          <a:noFill/>
          <a:ln w="9525">
            <a:noFill/>
            <a:miter lim="800000"/>
            <a:headEnd/>
            <a:tailEnd/>
          </a:ln>
        </p:spPr>
      </p:pic>
      <p:pic>
        <p:nvPicPr>
          <p:cNvPr id="15374" name="Picture 14"/>
          <p:cNvPicPr>
            <a:picLocks noChangeAspect="1" noChangeArrowheads="1"/>
          </p:cNvPicPr>
          <p:nvPr/>
        </p:nvPicPr>
        <p:blipFill>
          <a:blip r:embed="rId4" cstate="print"/>
          <a:srcRect l="30000" t="17500" r="10001" b="17500"/>
          <a:stretch>
            <a:fillRect/>
          </a:stretch>
        </p:blipFill>
        <p:spPr bwMode="auto">
          <a:xfrm>
            <a:off x="4427538" y="3309632"/>
            <a:ext cx="1584325" cy="1714500"/>
          </a:xfrm>
          <a:prstGeom prst="rect">
            <a:avLst/>
          </a:prstGeom>
          <a:noFill/>
          <a:ln w="9525">
            <a:noFill/>
            <a:miter lim="800000"/>
            <a:headEnd/>
            <a:tailEnd/>
          </a:ln>
        </p:spPr>
      </p:pic>
      <p:pic>
        <p:nvPicPr>
          <p:cNvPr id="15375" name="Picture 15"/>
          <p:cNvPicPr>
            <a:picLocks noChangeAspect="1" noChangeArrowheads="1"/>
          </p:cNvPicPr>
          <p:nvPr/>
        </p:nvPicPr>
        <p:blipFill>
          <a:blip r:embed="rId5" cstate="print"/>
          <a:srcRect l="34428" r="2667"/>
          <a:stretch>
            <a:fillRect/>
          </a:stretch>
        </p:blipFill>
        <p:spPr bwMode="auto">
          <a:xfrm>
            <a:off x="1441641" y="3311220"/>
            <a:ext cx="1511300" cy="1714500"/>
          </a:xfrm>
          <a:prstGeom prst="rect">
            <a:avLst/>
          </a:prstGeom>
          <a:noFill/>
          <a:ln w="9525">
            <a:noFill/>
            <a:miter lim="800000"/>
            <a:headEnd/>
            <a:tailEnd/>
          </a:ln>
        </p:spPr>
      </p:pic>
      <p:pic>
        <p:nvPicPr>
          <p:cNvPr id="15376" name="Picture 16"/>
          <p:cNvPicPr>
            <a:picLocks noChangeAspect="1" noChangeArrowheads="1"/>
          </p:cNvPicPr>
          <p:nvPr/>
        </p:nvPicPr>
        <p:blipFill>
          <a:blip r:embed="rId6" cstate="print"/>
          <a:srcRect l="16844" r="12793"/>
          <a:stretch>
            <a:fillRect/>
          </a:stretch>
        </p:blipFill>
        <p:spPr bwMode="auto">
          <a:xfrm>
            <a:off x="2952941" y="3311220"/>
            <a:ext cx="1512888" cy="1712912"/>
          </a:xfrm>
          <a:prstGeom prst="rect">
            <a:avLst/>
          </a:prstGeom>
          <a:noFill/>
          <a:ln w="9525">
            <a:noFill/>
            <a:miter lim="800000"/>
            <a:headEnd/>
            <a:tailEnd/>
          </a:ln>
        </p:spPr>
      </p:pic>
      <p:pic>
        <p:nvPicPr>
          <p:cNvPr id="15377" name="Picture 17"/>
          <p:cNvPicPr>
            <a:picLocks noChangeAspect="1" noChangeArrowheads="1"/>
          </p:cNvPicPr>
          <p:nvPr/>
        </p:nvPicPr>
        <p:blipFill>
          <a:blip r:embed="rId7" cstate="print"/>
          <a:srcRect/>
          <a:stretch>
            <a:fillRect/>
          </a:stretch>
        </p:blipFill>
        <p:spPr bwMode="auto">
          <a:xfrm>
            <a:off x="6011863" y="3309632"/>
            <a:ext cx="1512887" cy="1714500"/>
          </a:xfrm>
          <a:prstGeom prst="rect">
            <a:avLst/>
          </a:prstGeom>
          <a:noFill/>
          <a:ln w="9525">
            <a:noFill/>
            <a:miter lim="800000"/>
            <a:headEnd/>
            <a:tailEnd/>
          </a:ln>
        </p:spPr>
      </p:pic>
      <p:pic>
        <p:nvPicPr>
          <p:cNvPr id="15379" name="Picture 19"/>
          <p:cNvPicPr>
            <a:picLocks noChangeAspect="1" noChangeArrowheads="1"/>
          </p:cNvPicPr>
          <p:nvPr/>
        </p:nvPicPr>
        <p:blipFill>
          <a:blip r:embed="rId8" cstate="print"/>
          <a:srcRect l="27522"/>
          <a:stretch>
            <a:fillRect/>
          </a:stretch>
        </p:blipFill>
        <p:spPr bwMode="auto">
          <a:xfrm>
            <a:off x="7502719" y="3288518"/>
            <a:ext cx="1619250" cy="1724025"/>
          </a:xfrm>
          <a:prstGeom prst="rect">
            <a:avLst/>
          </a:prstGeom>
          <a:noFill/>
          <a:ln w="9525">
            <a:noFill/>
            <a:miter lim="800000"/>
            <a:headEnd/>
            <a:tailEnd/>
          </a:ln>
        </p:spPr>
      </p:pic>
    </p:spTree>
    <p:extLst>
      <p:ext uri="{BB962C8B-B14F-4D97-AF65-F5344CB8AC3E}">
        <p14:creationId xmlns:p14="http://schemas.microsoft.com/office/powerpoint/2010/main" val="1724915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375"/>
                                        </p:tgtEl>
                                        <p:attrNameLst>
                                          <p:attrName>style.visibility</p:attrName>
                                        </p:attrNameLst>
                                      </p:cBhvr>
                                      <p:to>
                                        <p:strVal val="visible"/>
                                      </p:to>
                                    </p:set>
                                    <p:animEffect transition="in" filter="fade">
                                      <p:cBhvr>
                                        <p:cTn id="11" dur="500"/>
                                        <p:tgtEl>
                                          <p:spTgt spid="153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376"/>
                                        </p:tgtEl>
                                        <p:attrNameLst>
                                          <p:attrName>style.visibility</p:attrName>
                                        </p:attrNameLst>
                                      </p:cBhvr>
                                      <p:to>
                                        <p:strVal val="visible"/>
                                      </p:to>
                                    </p:set>
                                    <p:animEffect transition="in" filter="fade">
                                      <p:cBhvr>
                                        <p:cTn id="15" dur="500"/>
                                        <p:tgtEl>
                                          <p:spTgt spid="153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374"/>
                                        </p:tgtEl>
                                        <p:attrNameLst>
                                          <p:attrName>style.visibility</p:attrName>
                                        </p:attrNameLst>
                                      </p:cBhvr>
                                      <p:to>
                                        <p:strVal val="visible"/>
                                      </p:to>
                                    </p:set>
                                    <p:animEffect transition="in" filter="fade">
                                      <p:cBhvr>
                                        <p:cTn id="19" dur="500"/>
                                        <p:tgtEl>
                                          <p:spTgt spid="1537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377"/>
                                        </p:tgtEl>
                                        <p:attrNameLst>
                                          <p:attrName>style.visibility</p:attrName>
                                        </p:attrNameLst>
                                      </p:cBhvr>
                                      <p:to>
                                        <p:strVal val="visible"/>
                                      </p:to>
                                    </p:set>
                                    <p:animEffect transition="in" filter="fade">
                                      <p:cBhvr>
                                        <p:cTn id="23" dur="500"/>
                                        <p:tgtEl>
                                          <p:spTgt spid="1537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379"/>
                                        </p:tgtEl>
                                        <p:attrNameLst>
                                          <p:attrName>style.visibility</p:attrName>
                                        </p:attrNameLst>
                                      </p:cBhvr>
                                      <p:to>
                                        <p:strVal val="visible"/>
                                      </p:to>
                                    </p:set>
                                    <p:animEffect transition="in" filter="fade">
                                      <p:cBhvr>
                                        <p:cTn id="27" dur="500"/>
                                        <p:tgtEl>
                                          <p:spTgt spid="1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7815" y="1628777"/>
            <a:ext cx="6192837" cy="4525963"/>
          </a:xfrm>
        </p:spPr>
        <p:txBody>
          <a:bodyPr/>
          <a:lstStyle/>
          <a:p>
            <a:pPr marL="114300" indent="0">
              <a:spcAft>
                <a:spcPts val="0"/>
              </a:spcAft>
              <a:buFont typeface="Arial" pitchFamily="34" charset="0"/>
              <a:buNone/>
              <a:defRPr/>
            </a:pPr>
            <a:r>
              <a:rPr lang="en-GB" sz="3400" dirty="0" smtClean="0">
                <a:ea typeface="Calibri"/>
                <a:cs typeface="Times New Roman"/>
              </a:rPr>
              <a:t>“</a:t>
            </a:r>
            <a:r>
              <a:rPr lang="en-GB" sz="3400" dirty="0">
                <a:ea typeface="Calibri"/>
                <a:cs typeface="Times New Roman"/>
              </a:rPr>
              <a:t>We behave as we believe that other people, specific social or cultural groups or society as a whole expect us to behave” </a:t>
            </a:r>
            <a:endParaRPr lang="en-GB" sz="3400" dirty="0" smtClean="0">
              <a:ea typeface="Calibri"/>
              <a:cs typeface="Times New Roman"/>
            </a:endParaRPr>
          </a:p>
          <a:p>
            <a:pPr marL="114300" indent="0">
              <a:spcAft>
                <a:spcPts val="0"/>
              </a:spcAft>
              <a:buFont typeface="Arial" pitchFamily="34" charset="0"/>
              <a:buNone/>
              <a:defRPr/>
            </a:pPr>
            <a:r>
              <a:rPr lang="en-GB" sz="3400" dirty="0" smtClean="0">
                <a:ea typeface="Calibri"/>
                <a:cs typeface="Times New Roman"/>
              </a:rPr>
              <a:t>(</a:t>
            </a:r>
            <a:r>
              <a:rPr lang="en-GB" sz="3400" dirty="0" err="1">
                <a:ea typeface="Calibri"/>
                <a:cs typeface="Times New Roman"/>
              </a:rPr>
              <a:t>Hagedorn</a:t>
            </a:r>
            <a:r>
              <a:rPr lang="en-GB" sz="3400" dirty="0">
                <a:ea typeface="Calibri"/>
                <a:cs typeface="Times New Roman"/>
              </a:rPr>
              <a:t> 2004, p12</a:t>
            </a:r>
            <a:r>
              <a:rPr lang="en-GB" sz="3400" dirty="0" smtClean="0">
                <a:ea typeface="Calibri"/>
                <a:cs typeface="Times New Roman"/>
              </a:rPr>
              <a:t>)</a:t>
            </a:r>
            <a:endParaRPr lang="en-GB" sz="3400" dirty="0">
              <a:ea typeface="Calibri"/>
              <a:cs typeface="Times New Roman"/>
            </a:endParaRPr>
          </a:p>
          <a:p>
            <a:pPr>
              <a:defRPr/>
            </a:pPr>
            <a:endParaRPr lang="en-GB" dirty="0">
              <a:ea typeface="ＭＳ Ｐゴシック" pitchFamily="18" charset="-128"/>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2725" y="-531812"/>
            <a:ext cx="9356725" cy="13112751"/>
          </a:xfrm>
        </p:spPr>
      </p:pic>
      <p:sp>
        <p:nvSpPr>
          <p:cNvPr id="6" name="TextBox 5"/>
          <p:cNvSpPr txBox="1"/>
          <p:nvPr/>
        </p:nvSpPr>
        <p:spPr>
          <a:xfrm>
            <a:off x="3368675" y="2254252"/>
            <a:ext cx="5689600" cy="6478697"/>
          </a:xfrm>
          <a:prstGeom prst="rect">
            <a:avLst/>
          </a:prstGeom>
          <a:solidFill>
            <a:schemeClr val="bg1"/>
          </a:solidFill>
        </p:spPr>
        <p:txBody>
          <a:bodyPr>
            <a:spAutoFit/>
          </a:bodyPr>
          <a:lstStyle/>
          <a:p>
            <a:pPr marL="457200" indent="-457200" fontAlgn="base">
              <a:spcBef>
                <a:spcPct val="20000"/>
              </a:spcBef>
              <a:spcAft>
                <a:spcPct val="0"/>
              </a:spcAft>
              <a:buFont typeface="Arial" pitchFamily="34" charset="0"/>
              <a:buChar char="•"/>
              <a:defRPr/>
            </a:pPr>
            <a:r>
              <a:rPr lang="en-GB" sz="3100" dirty="0" smtClean="0">
                <a:solidFill>
                  <a:srgbClr val="837A73"/>
                </a:solidFill>
                <a:latin typeface="Arial" pitchFamily="34" charset="0"/>
                <a:ea typeface="ＭＳ Ｐゴシック" pitchFamily="34" charset="-128"/>
                <a:cs typeface="Arial" pitchFamily="34" charset="0"/>
              </a:rPr>
              <a:t>Incorporate each individual’s interdependency with the global ecosystem</a:t>
            </a:r>
          </a:p>
          <a:p>
            <a:pPr marL="457200" indent="-457200" fontAlgn="base">
              <a:spcBef>
                <a:spcPct val="20000"/>
              </a:spcBef>
              <a:spcAft>
                <a:spcPct val="0"/>
              </a:spcAft>
              <a:buFont typeface="Arial" pitchFamily="34" charset="0"/>
              <a:buChar char="•"/>
              <a:defRPr/>
            </a:pPr>
            <a:r>
              <a:rPr lang="en-GB" sz="3200" dirty="0" smtClean="0">
                <a:solidFill>
                  <a:srgbClr val="837A73"/>
                </a:solidFill>
                <a:latin typeface="Arial" pitchFamily="34" charset="0"/>
                <a:ea typeface="ＭＳ Ｐゴシック" pitchFamily="34" charset="-128"/>
                <a:cs typeface="Arial" pitchFamily="34" charset="0"/>
              </a:rPr>
              <a:t>Addressing </a:t>
            </a:r>
            <a:r>
              <a:rPr lang="en-GB" sz="3200" dirty="0">
                <a:solidFill>
                  <a:srgbClr val="837A73"/>
                </a:solidFill>
                <a:latin typeface="Arial" pitchFamily="34" charset="0"/>
                <a:ea typeface="ＭＳ Ｐゴシック" pitchFamily="34" charset="-128"/>
                <a:cs typeface="Arial" pitchFamily="34" charset="0"/>
              </a:rPr>
              <a:t>global wellbeing through sustainable development can improve individual, community and social wellbeing         (Whittaker 2012)</a:t>
            </a:r>
          </a:p>
          <a:p>
            <a:pPr marL="457200" indent="-457200" fontAlgn="base">
              <a:spcBef>
                <a:spcPct val="20000"/>
              </a:spcBef>
              <a:spcAft>
                <a:spcPct val="0"/>
              </a:spcAft>
              <a:buFont typeface="Arial" pitchFamily="34" charset="0"/>
              <a:buChar char="•"/>
              <a:defRPr/>
            </a:pPr>
            <a:endParaRPr lang="en-GB" sz="3100" dirty="0" smtClean="0">
              <a:solidFill>
                <a:srgbClr val="837A73"/>
              </a:solidFill>
              <a:latin typeface="Calibri" pitchFamily="34" charset="0"/>
              <a:ea typeface="ＭＳ Ｐゴシック" pitchFamily="34" charset="-128"/>
              <a:cs typeface="Arial" pitchFamily="34" charset="0"/>
            </a:endParaRPr>
          </a:p>
          <a:p>
            <a:pPr fontAlgn="base">
              <a:spcBef>
                <a:spcPct val="20000"/>
              </a:spcBef>
              <a:spcAft>
                <a:spcPct val="0"/>
              </a:spcAft>
              <a:defRPr/>
            </a:pPr>
            <a:endParaRPr lang="en-GB" sz="3100" dirty="0">
              <a:solidFill>
                <a:srgbClr val="837A73"/>
              </a:solidFill>
              <a:latin typeface="Arial" pitchFamily="34" charset="0"/>
              <a:ea typeface="ＭＳ Ｐゴシック" pitchFamily="34" charset="-128"/>
              <a:cs typeface="Arial" pitchFamily="34" charset="0"/>
            </a:endParaRPr>
          </a:p>
          <a:p>
            <a:pPr marL="342900" indent="-342900" fontAlgn="base">
              <a:spcBef>
                <a:spcPct val="20000"/>
              </a:spcBef>
              <a:spcAft>
                <a:spcPct val="0"/>
              </a:spcAft>
              <a:buFont typeface="Arial" pitchFamily="34" charset="0"/>
              <a:buChar char="•"/>
              <a:defRPr/>
            </a:pPr>
            <a:endParaRPr lang="en-GB" sz="3100" dirty="0">
              <a:solidFill>
                <a:srgbClr val="837A73"/>
              </a:solidFill>
              <a:latin typeface="Arial" pitchFamily="34" charset="0"/>
              <a:ea typeface="ＭＳ Ｐゴシック" pitchFamily="34" charset="-128"/>
              <a:cs typeface="Arial" pitchFamily="34" charset="0"/>
            </a:endParaRPr>
          </a:p>
          <a:p>
            <a:pPr marL="342900" indent="-342900" fontAlgn="base">
              <a:spcBef>
                <a:spcPct val="20000"/>
              </a:spcBef>
              <a:spcAft>
                <a:spcPct val="0"/>
              </a:spcAft>
              <a:buFont typeface="Arial" pitchFamily="34" charset="0"/>
              <a:buChar char="•"/>
              <a:defRPr/>
            </a:pPr>
            <a:endParaRPr lang="en-GB" sz="1000" dirty="0">
              <a:solidFill>
                <a:srgbClr val="837A73"/>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881248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49" y="188913"/>
            <a:ext cx="8578851" cy="1498600"/>
          </a:xfrm>
        </p:spPr>
        <p:txBody>
          <a:bodyPr/>
          <a:lstStyle/>
          <a:p>
            <a:pPr>
              <a:defRPr/>
            </a:pPr>
            <a:endParaRPr lang="en-GB" dirty="0"/>
          </a:p>
        </p:txBody>
      </p:sp>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5" y="3177"/>
            <a:ext cx="9647237"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9"/>
          <p:cNvSpPr txBox="1">
            <a:spLocks noChangeArrowheads="1"/>
          </p:cNvSpPr>
          <p:nvPr/>
        </p:nvSpPr>
        <p:spPr bwMode="auto">
          <a:xfrm>
            <a:off x="395288" y="5851527"/>
            <a:ext cx="7056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GB" sz="1600" dirty="0">
                <a:solidFill>
                  <a:prstClr val="black"/>
                </a:solidFill>
                <a:latin typeface="Arial" pitchFamily="34" charset="0"/>
              </a:rPr>
              <a:t>Canadian Model of Occupational Performance and Engagement (CMOP-E) (Polatajko, Townsend &amp; </a:t>
            </a:r>
            <a:r>
              <a:rPr lang="en-GB" sz="1600" dirty="0" err="1">
                <a:solidFill>
                  <a:prstClr val="black"/>
                </a:solidFill>
                <a:latin typeface="Arial" pitchFamily="34" charset="0"/>
              </a:rPr>
              <a:t>Craik</a:t>
            </a:r>
            <a:r>
              <a:rPr lang="en-GB" sz="1600" dirty="0">
                <a:solidFill>
                  <a:prstClr val="black"/>
                </a:solidFill>
                <a:latin typeface="Arial" pitchFamily="34" charset="0"/>
              </a:rPr>
              <a:t>, 2007)</a:t>
            </a:r>
          </a:p>
        </p:txBody>
      </p:sp>
      <p:sp>
        <p:nvSpPr>
          <p:cNvPr id="3" name="Rectangle 2"/>
          <p:cNvSpPr/>
          <p:nvPr/>
        </p:nvSpPr>
        <p:spPr>
          <a:xfrm>
            <a:off x="7019927" y="2"/>
            <a:ext cx="3024188" cy="58515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GB">
              <a:solidFill>
                <a:prstClr val="black"/>
              </a:solidFill>
              <a:latin typeface="Calibri"/>
            </a:endParaRPr>
          </a:p>
        </p:txBody>
      </p:sp>
    </p:spTree>
    <p:extLst>
      <p:ext uri="{BB962C8B-B14F-4D97-AF65-F5344CB8AC3E}">
        <p14:creationId xmlns:p14="http://schemas.microsoft.com/office/powerpoint/2010/main" val="8625675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9" descr="http://farm4.static.flickr.com/3038/2405706336_88597c8fb7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1084263"/>
            <a:ext cx="9417051"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49" y="3311527"/>
            <a:ext cx="5151439"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3" descr="http://ronbrackin2.files.wordpress.com/2011/01/0319_ba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365" y="3311526"/>
            <a:ext cx="4867275" cy="3659188"/>
          </a:xfrm>
          <a:prstGeom prst="rect">
            <a:avLst/>
          </a:prstGeom>
          <a:noFill/>
          <a:ln w="57150">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48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1"/>
            <a:ext cx="7620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58617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upload.wikimedia.org/wikipedia/commons/c/c1/Family_Ride_bicycle_cycle_trai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1450"/>
            <a:ext cx="505618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addenbrookes-staff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813" y="1"/>
            <a:ext cx="5183187"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upload.wikimedia.org/wikipedia/commons/4/43/Winter_walk_in_Bushy_Park_P21200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49" y="3141665"/>
            <a:ext cx="9632951"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8840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107949" y="188914"/>
            <a:ext cx="8578851" cy="1655762"/>
          </a:xfrm>
        </p:spPr>
        <p:txBody>
          <a:bodyPr/>
          <a:lstStyle/>
          <a:p>
            <a:pPr>
              <a:defRPr/>
            </a:pPr>
            <a:r>
              <a:rPr lang="en-GB" sz="5000" dirty="0" smtClean="0">
                <a:ea typeface="ＭＳ Ｐゴシック" pitchFamily="34" charset="-128"/>
              </a:rPr>
              <a:t>Promote leadership ON SUSTAINABLE PRACTICE</a:t>
            </a:r>
          </a:p>
        </p:txBody>
      </p:sp>
      <p:sp>
        <p:nvSpPr>
          <p:cNvPr id="5" name="Content Placeholder 2"/>
          <p:cNvSpPr>
            <a:spLocks noGrp="1"/>
          </p:cNvSpPr>
          <p:nvPr>
            <p:ph idx="1"/>
          </p:nvPr>
        </p:nvSpPr>
        <p:spPr>
          <a:xfrm>
            <a:off x="539749" y="2060575"/>
            <a:ext cx="8147051" cy="4065588"/>
          </a:xfrm>
        </p:spPr>
        <p:txBody>
          <a:bodyPr/>
          <a:lstStyle/>
          <a:p>
            <a:pPr marL="0" indent="0" algn="just">
              <a:buFont typeface="Arial" charset="0"/>
              <a:buNone/>
              <a:defRPr/>
            </a:pPr>
            <a:r>
              <a:rPr lang="en-GB" sz="3100" b="1" dirty="0" smtClean="0">
                <a:latin typeface="Arial" charset="0"/>
                <a:ea typeface="ＭＳ Ｐゴシック" pitchFamily="-111" charset="-128"/>
              </a:rPr>
              <a:t>Principles of Sustainable Clinical Practice</a:t>
            </a:r>
          </a:p>
          <a:p>
            <a:pPr>
              <a:buFont typeface="Arial" charset="0"/>
              <a:buAutoNum type="arabicPeriod"/>
              <a:defRPr/>
            </a:pPr>
            <a:r>
              <a:rPr lang="en-GB" sz="3100" dirty="0" smtClean="0">
                <a:latin typeface="Arial" charset="0"/>
                <a:ea typeface="ＭＳ Ｐゴシック" pitchFamily="-111" charset="-128"/>
              </a:rPr>
              <a:t>Preventative healthcare</a:t>
            </a:r>
          </a:p>
          <a:p>
            <a:pPr>
              <a:buFont typeface="Arial" charset="0"/>
              <a:buAutoNum type="arabicPeriod"/>
              <a:defRPr/>
            </a:pPr>
            <a:r>
              <a:rPr lang="en-GB" sz="3100" dirty="0" smtClean="0">
                <a:latin typeface="Arial" charset="0"/>
                <a:ea typeface="ＭＳ Ｐゴシック" pitchFamily="-111" charset="-128"/>
              </a:rPr>
              <a:t>Patient empowerment and self-care</a:t>
            </a:r>
          </a:p>
          <a:p>
            <a:pPr>
              <a:buFont typeface="Arial" charset="0"/>
              <a:buAutoNum type="arabicPeriod"/>
              <a:defRPr/>
            </a:pPr>
            <a:r>
              <a:rPr lang="en-GB" sz="3100" dirty="0" smtClean="0">
                <a:latin typeface="Arial" charset="0"/>
                <a:ea typeface="ＭＳ Ｐゴシック" pitchFamily="-111" charset="-128"/>
              </a:rPr>
              <a:t>Lean and efficient service delivery</a:t>
            </a:r>
          </a:p>
          <a:p>
            <a:pPr>
              <a:buFont typeface="Arial" charset="0"/>
              <a:buAutoNum type="arabicPeriod"/>
              <a:defRPr/>
            </a:pPr>
            <a:r>
              <a:rPr lang="en-GB" sz="3100" dirty="0" smtClean="0">
                <a:latin typeface="Arial" charset="0"/>
                <a:ea typeface="ＭＳ Ｐゴシック" pitchFamily="-111" charset="-128"/>
              </a:rPr>
              <a:t>Lower carbon treatment options</a:t>
            </a:r>
          </a:p>
          <a:p>
            <a:pPr>
              <a:buFont typeface="Arial" pitchFamily="34" charset="0"/>
              <a:buNone/>
              <a:defRPr/>
            </a:pPr>
            <a:r>
              <a:rPr lang="en-GB" sz="3100" b="1" dirty="0" smtClean="0">
                <a:solidFill>
                  <a:schemeClr val="bg2">
                    <a:lumMod val="10000"/>
                  </a:schemeClr>
                </a:solidFill>
                <a:latin typeface="Arial" charset="0"/>
                <a:ea typeface="ＭＳ Ｐゴシック" pitchFamily="-111" charset="-128"/>
              </a:rPr>
              <a:t>	</a:t>
            </a:r>
            <a:r>
              <a:rPr lang="en-GB" sz="2800" dirty="0">
                <a:latin typeface="Arial" charset="0"/>
                <a:ea typeface="ＭＳ Ｐゴシック" pitchFamily="-111" charset="-128"/>
              </a:rPr>
              <a:t>(</a:t>
            </a:r>
            <a:r>
              <a:rPr lang="en-GB" sz="2800" dirty="0"/>
              <a:t>Mortimer 2010)</a:t>
            </a:r>
            <a:endParaRPr lang="en-GB" sz="2800" dirty="0">
              <a:latin typeface="Arial" charset="0"/>
              <a:ea typeface="ＭＳ Ｐゴシック" pitchFamily="-111" charset="-128"/>
            </a:endParaRPr>
          </a:p>
          <a:p>
            <a:pPr>
              <a:buFont typeface="Arial" charset="0"/>
              <a:buNone/>
              <a:defRPr/>
            </a:pPr>
            <a:endParaRPr lang="en-GB" sz="2800" dirty="0" smtClean="0">
              <a:solidFill>
                <a:schemeClr val="bg2">
                  <a:lumMod val="10000"/>
                </a:schemeClr>
              </a:solidFill>
              <a:latin typeface="Arial" charset="0"/>
              <a:ea typeface="ＭＳ Ｐゴシック" pitchFamily="-111" charset="-128"/>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71551" y="23813"/>
            <a:ext cx="7200900" cy="6650037"/>
          </a:xfrm>
          <a:noFill/>
        </p:spPr>
      </p:pic>
      <p:sp>
        <p:nvSpPr>
          <p:cNvPr id="2" name="TextBox 1"/>
          <p:cNvSpPr txBox="1"/>
          <p:nvPr/>
        </p:nvSpPr>
        <p:spPr>
          <a:xfrm>
            <a:off x="5580112" y="6487954"/>
            <a:ext cx="3995936" cy="369332"/>
          </a:xfrm>
          <a:prstGeom prst="rect">
            <a:avLst/>
          </a:prstGeom>
          <a:noFill/>
        </p:spPr>
        <p:txBody>
          <a:bodyPr wrap="square" rtlCol="0">
            <a:spAutoFit/>
          </a:bodyPr>
          <a:lstStyle/>
          <a:p>
            <a:pPr fontAlgn="base">
              <a:spcBef>
                <a:spcPct val="0"/>
              </a:spcBef>
              <a:spcAft>
                <a:spcPct val="0"/>
              </a:spcAft>
              <a:buFont typeface="Arial" pitchFamily="34" charset="0"/>
              <a:buNone/>
            </a:pPr>
            <a:r>
              <a:rPr lang="en-GB" dirty="0">
                <a:solidFill>
                  <a:srgbClr val="837A73"/>
                </a:solidFill>
                <a:latin typeface="Arial" pitchFamily="34" charset="0"/>
                <a:cs typeface="Arial" pitchFamily="34" charset="0"/>
              </a:rPr>
              <a:t>www.sap.greenerhealthcare.org</a:t>
            </a:r>
          </a:p>
        </p:txBody>
      </p:sp>
    </p:spTree>
    <p:extLst>
      <p:ext uri="{BB962C8B-B14F-4D97-AF65-F5344CB8AC3E}">
        <p14:creationId xmlns:p14="http://schemas.microsoft.com/office/powerpoint/2010/main" val="10310299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107949" y="188913"/>
            <a:ext cx="8578851" cy="1498600"/>
          </a:xfrm>
        </p:spPr>
        <p:txBody>
          <a:bodyPr/>
          <a:lstStyle/>
          <a:p>
            <a:pPr eaLnBrk="1" fontAlgn="auto" hangingPunct="1">
              <a:spcAft>
                <a:spcPts val="0"/>
              </a:spcAft>
              <a:defRPr/>
            </a:pPr>
            <a:r>
              <a:rPr lang="en-GB" sz="4800" dirty="0" smtClean="0">
                <a:latin typeface="Times" pitchFamily="18" charset="0"/>
                <a:ea typeface="ＭＳ Ｐゴシック" pitchFamily="34" charset="-128"/>
                <a:cs typeface="Times" pitchFamily="18" charset="0"/>
              </a:rPr>
              <a:t>DEVELOP NEW COMMUNITY OPPORTUNITIES</a:t>
            </a:r>
          </a:p>
        </p:txBody>
      </p:sp>
      <p:sp>
        <p:nvSpPr>
          <p:cNvPr id="3" name="Content Placeholder 2"/>
          <p:cNvSpPr>
            <a:spLocks noGrp="1"/>
          </p:cNvSpPr>
          <p:nvPr>
            <p:ph idx="1"/>
          </p:nvPr>
        </p:nvSpPr>
        <p:spPr>
          <a:xfrm>
            <a:off x="163515" y="2060576"/>
            <a:ext cx="7648575" cy="4608513"/>
          </a:xfrm>
        </p:spPr>
        <p:txBody>
          <a:bodyPr rtlCol="0">
            <a:normAutofit/>
          </a:bodyPr>
          <a:lstStyle/>
          <a:p>
            <a:pPr eaLnBrk="1" fontAlgn="auto" hangingPunct="1">
              <a:spcAft>
                <a:spcPts val="0"/>
              </a:spcAft>
              <a:defRPr/>
            </a:pPr>
            <a:r>
              <a:rPr lang="en-GB" sz="3000" dirty="0" smtClean="0">
                <a:ea typeface="ＭＳ Ｐゴシック" pitchFamily="34" charset="-128"/>
              </a:rPr>
              <a:t>OT process could enable people outside the health service to live more sustainably</a:t>
            </a:r>
          </a:p>
          <a:p>
            <a:pPr eaLnBrk="1" fontAlgn="auto" hangingPunct="1">
              <a:spcAft>
                <a:spcPts val="0"/>
              </a:spcAft>
              <a:defRPr/>
            </a:pPr>
            <a:endParaRPr lang="en-GB" sz="3000" dirty="0">
              <a:ea typeface="ＭＳ Ｐゴシック" pitchFamily="34" charset="-128"/>
            </a:endParaRPr>
          </a:p>
          <a:p>
            <a:pPr eaLnBrk="1" fontAlgn="auto" hangingPunct="1">
              <a:spcAft>
                <a:spcPts val="0"/>
              </a:spcAft>
              <a:defRPr/>
            </a:pPr>
            <a:r>
              <a:rPr lang="en-GB" sz="3000" dirty="0" smtClean="0">
                <a:ea typeface="ＭＳ Ｐゴシック" pitchFamily="34" charset="-128"/>
              </a:rPr>
              <a:t>Widespread inertia around change</a:t>
            </a:r>
          </a:p>
          <a:p>
            <a:pPr lvl="1" eaLnBrk="1" fontAlgn="auto" hangingPunct="1">
              <a:spcAft>
                <a:spcPts val="0"/>
              </a:spcAft>
              <a:defRPr/>
            </a:pPr>
            <a:r>
              <a:rPr lang="en-GB" sz="3000" dirty="0" smtClean="0">
                <a:ea typeface="ＭＳ Ｐゴシック" pitchFamily="34" charset="-128"/>
              </a:rPr>
              <a:t>Hope</a:t>
            </a:r>
          </a:p>
          <a:p>
            <a:pPr lvl="1" eaLnBrk="1" fontAlgn="auto" hangingPunct="1">
              <a:spcAft>
                <a:spcPts val="0"/>
              </a:spcAft>
              <a:defRPr/>
            </a:pPr>
            <a:r>
              <a:rPr lang="en-GB" sz="3000" dirty="0" smtClean="0">
                <a:ea typeface="ＭＳ Ｐゴシック" pitchFamily="34" charset="-128"/>
              </a:rPr>
              <a:t>Empowerment </a:t>
            </a:r>
          </a:p>
          <a:p>
            <a:pPr lvl="1" eaLnBrk="1" fontAlgn="auto" hangingPunct="1">
              <a:spcAft>
                <a:spcPts val="0"/>
              </a:spcAft>
              <a:defRPr/>
            </a:pPr>
            <a:r>
              <a:rPr lang="en-GB" sz="3000" dirty="0" smtClean="0">
                <a:ea typeface="ＭＳ Ｐゴシック" pitchFamily="34" charset="-128"/>
              </a:rPr>
              <a:t>Engagement in meaningful activity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sz="quarter"/>
          </p:nvPr>
        </p:nvSpPr>
        <p:spPr>
          <a:xfrm>
            <a:off x="685800" y="381000"/>
            <a:ext cx="7772400" cy="1143000"/>
          </a:xfrm>
        </p:spPr>
        <p:txBody>
          <a:bodyPr/>
          <a:lstStyle/>
          <a:p>
            <a:pPr eaLnBrk="1" hangingPunct="1"/>
            <a:r>
              <a:rPr lang="en-US" sz="2800" smtClean="0">
                <a:solidFill>
                  <a:srgbClr val="008000"/>
                </a:solidFill>
                <a:latin typeface="Calisto MT"/>
              </a:rPr>
              <a:t>Green Lifestyle Redesign® </a:t>
            </a:r>
            <a:br>
              <a:rPr lang="en-US" sz="2800" smtClean="0">
                <a:solidFill>
                  <a:srgbClr val="008000"/>
                </a:solidFill>
                <a:latin typeface="Calisto MT"/>
              </a:rPr>
            </a:br>
            <a:r>
              <a:rPr lang="en-US" sz="2800" smtClean="0">
                <a:solidFill>
                  <a:srgbClr val="008000"/>
                </a:solidFill>
                <a:latin typeface="Calisto MT"/>
              </a:rPr>
              <a:t>Camille Dieterle OTD, OTR/L</a:t>
            </a:r>
            <a:endParaRPr lang="en-US" sz="2800" smtClean="0">
              <a:latin typeface="Calisto MT"/>
            </a:endParaRPr>
          </a:p>
        </p:txBody>
      </p:sp>
      <p:pic>
        <p:nvPicPr>
          <p:cNvPr id="52227" name="Picture 3" descr="DSCN132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209802" y="2197100"/>
            <a:ext cx="2028825" cy="1408113"/>
          </a:xfrm>
        </p:spPr>
      </p:pic>
      <p:pic>
        <p:nvPicPr>
          <p:cNvPr id="52228" name="Picture 4" descr="DSCN355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392365" y="3568702"/>
            <a:ext cx="1846263" cy="2311400"/>
          </a:xfrm>
        </p:spPr>
      </p:pic>
      <p:pic>
        <p:nvPicPr>
          <p:cNvPr id="52229" name="Picture 5" descr="DSCN1085"/>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191002" y="1600200"/>
            <a:ext cx="1784351" cy="2514600"/>
          </a:xfrm>
        </p:spPr>
      </p:pic>
      <p:pic>
        <p:nvPicPr>
          <p:cNvPr id="52230" name="Picture 6" descr="DSCN3024"/>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238627" y="4114802"/>
            <a:ext cx="2085975" cy="1406525"/>
          </a:xfrm>
        </p:spPr>
      </p:pic>
      <p:sp>
        <p:nvSpPr>
          <p:cNvPr id="52231" name="Text Box 7"/>
          <p:cNvSpPr txBox="1">
            <a:spLocks noChangeArrowheads="1"/>
          </p:cNvSpPr>
          <p:nvPr/>
        </p:nvSpPr>
        <p:spPr bwMode="auto">
          <a:xfrm>
            <a:off x="1355725" y="6143625"/>
            <a:ext cx="6721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endParaRPr lang="en-US">
              <a:solidFill>
                <a:srgbClr val="000000"/>
              </a:solidFill>
            </a:endParaRPr>
          </a:p>
        </p:txBody>
      </p:sp>
      <p:sp>
        <p:nvSpPr>
          <p:cNvPr id="52232" name="Rectangle 8"/>
          <p:cNvSpPr>
            <a:spLocks noChangeArrowheads="1"/>
          </p:cNvSpPr>
          <p:nvPr/>
        </p:nvSpPr>
        <p:spPr bwMode="auto">
          <a:xfrm>
            <a:off x="0" y="599757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800">
                <a:solidFill>
                  <a:srgbClr val="155B09"/>
                </a:solidFill>
                <a:latin typeface="Calisto MT"/>
                <a:cs typeface="Arial" pitchFamily="34" charset="0"/>
              </a:rPr>
              <a:t>A Wellness Program for Environmental Sustainability</a:t>
            </a:r>
            <a:endParaRPr lang="en-US">
              <a:solidFill>
                <a:srgbClr val="000000"/>
              </a:solidFill>
              <a:latin typeface="Calibri"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3174">
            <a:off x="5022853" y="619127"/>
            <a:ext cx="348297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Z:\Sustainable Development Unit\SD organisations\Journals\Lancet\Lancet climate change 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2413">
            <a:off x="563735" y="1079501"/>
            <a:ext cx="41767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888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74942"/>
            <a:ext cx="5040560" cy="712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5947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8 supporting modules</a:t>
            </a:r>
            <a:endParaRPr lang="en-GB" dirty="0"/>
          </a:p>
        </p:txBody>
      </p:sp>
      <p:sp>
        <p:nvSpPr>
          <p:cNvPr id="3" name="Content Placeholder 2"/>
          <p:cNvSpPr>
            <a:spLocks noGrp="1"/>
          </p:cNvSpPr>
          <p:nvPr>
            <p:ph idx="1"/>
          </p:nvPr>
        </p:nvSpPr>
        <p:spPr/>
        <p:txBody>
          <a:bodyPr/>
          <a:lstStyle/>
          <a:p>
            <a:r>
              <a:rPr lang="en-GB" sz="2800" dirty="0" smtClean="0"/>
              <a:t>Metrics</a:t>
            </a:r>
          </a:p>
          <a:p>
            <a:r>
              <a:rPr lang="en-GB" sz="2800" dirty="0" smtClean="0"/>
              <a:t>Carbon hotspots</a:t>
            </a:r>
          </a:p>
          <a:p>
            <a:r>
              <a:rPr lang="en-GB" sz="2800" dirty="0" smtClean="0"/>
              <a:t>Commissioning and procurement</a:t>
            </a:r>
          </a:p>
          <a:p>
            <a:r>
              <a:rPr lang="en-GB" sz="2800" dirty="0" smtClean="0">
                <a:solidFill>
                  <a:srgbClr val="6600FF"/>
                </a:solidFill>
              </a:rPr>
              <a:t>Creating social value</a:t>
            </a:r>
          </a:p>
          <a:p>
            <a:r>
              <a:rPr lang="en-GB" sz="2800" dirty="0" smtClean="0">
                <a:solidFill>
                  <a:srgbClr val="6600FF"/>
                </a:solidFill>
              </a:rPr>
              <a:t>Healthy sustainable and resilient communities</a:t>
            </a:r>
          </a:p>
          <a:p>
            <a:r>
              <a:rPr lang="en-GB" sz="2800" dirty="0" smtClean="0"/>
              <a:t>Innovation and technology</a:t>
            </a:r>
          </a:p>
          <a:p>
            <a:r>
              <a:rPr lang="en-GB" sz="2800" dirty="0" smtClean="0"/>
              <a:t>Leadership, engagement and workforce</a:t>
            </a:r>
          </a:p>
          <a:p>
            <a:r>
              <a:rPr lang="en-GB" sz="2800" dirty="0" smtClean="0">
                <a:solidFill>
                  <a:srgbClr val="6600FF"/>
                </a:solidFill>
              </a:rPr>
              <a:t>Sustainable care models</a:t>
            </a:r>
          </a:p>
          <a:p>
            <a:endParaRPr lang="en-GB" sz="2800" dirty="0"/>
          </a:p>
        </p:txBody>
      </p:sp>
    </p:spTree>
    <p:extLst>
      <p:ext uri="{BB962C8B-B14F-4D97-AF65-F5344CB8AC3E}">
        <p14:creationId xmlns:p14="http://schemas.microsoft.com/office/powerpoint/2010/main" val="15108904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5" name="Content Placeholder 4" descr="8a.jpg"/>
          <p:cNvPicPr>
            <a:picLocks noGrp="1" noChangeAspect="1"/>
          </p:cNvPicPr>
          <p:nvPr>
            <p:ph idx="1"/>
          </p:nvPr>
        </p:nvPicPr>
        <p:blipFill>
          <a:blip r:embed="rId2">
            <a:extLst>
              <a:ext uri="{28A0092B-C50C-407E-A947-70E740481C1C}">
                <a14:useLocalDpi xmlns:a14="http://schemas.microsoft.com/office/drawing/2010/main" val="0"/>
              </a:ext>
            </a:extLst>
          </a:blip>
          <a:srcRect t="-46660" b="-46660"/>
          <a:stretch>
            <a:fillRect/>
          </a:stretch>
        </p:blipFill>
        <p:spPr>
          <a:xfrm>
            <a:off x="163513" y="259442"/>
            <a:ext cx="8872983" cy="5843755"/>
          </a:xfrm>
        </p:spPr>
      </p:pic>
    </p:spTree>
    <p:extLst>
      <p:ext uri="{BB962C8B-B14F-4D97-AF65-F5344CB8AC3E}">
        <p14:creationId xmlns:p14="http://schemas.microsoft.com/office/powerpoint/2010/main" val="1481125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507288" cy="1570187"/>
          </a:xfrm>
        </p:spPr>
        <p:txBody>
          <a:bodyPr/>
          <a:lstStyle/>
          <a:p>
            <a:r>
              <a:rPr lang="en-US" sz="3600" dirty="0" smtClean="0"/>
              <a:t>Healthy, sustainable and resilient communities</a:t>
            </a:r>
            <a:endParaRPr lang="en-US" sz="3600" dirty="0"/>
          </a:p>
        </p:txBody>
      </p:sp>
      <p:sp>
        <p:nvSpPr>
          <p:cNvPr id="3" name="Content Placeholder 2"/>
          <p:cNvSpPr>
            <a:spLocks noGrp="1"/>
          </p:cNvSpPr>
          <p:nvPr>
            <p:ph idx="1"/>
          </p:nvPr>
        </p:nvSpPr>
        <p:spPr>
          <a:xfrm>
            <a:off x="179512" y="2060848"/>
            <a:ext cx="7217291" cy="4176464"/>
          </a:xfrm>
        </p:spPr>
        <p:txBody>
          <a:bodyPr/>
          <a:lstStyle/>
          <a:p>
            <a:pPr marL="0" indent="0">
              <a:buNone/>
            </a:pPr>
            <a:r>
              <a:rPr lang="en-US" dirty="0" smtClean="0"/>
              <a:t>“Ensure that domestic as well as institutional settings are adapted, resilient and accessible”</a:t>
            </a:r>
          </a:p>
          <a:p>
            <a:pPr marL="0" indent="0">
              <a:buNone/>
            </a:pPr>
            <a:endParaRPr lang="en-US" sz="1600" dirty="0"/>
          </a:p>
          <a:p>
            <a:pPr marL="0" indent="0">
              <a:buNone/>
            </a:pPr>
            <a:r>
              <a:rPr lang="en-US" dirty="0" smtClean="0"/>
              <a:t>“Individuals and communities can be equipped with the skills and tools to help them to help themselves and others, particularly the most vulnerable people in the community”</a:t>
            </a:r>
            <a:endParaRPr lang="en-US" dirty="0"/>
          </a:p>
        </p:txBody>
      </p:sp>
    </p:spTree>
    <p:extLst>
      <p:ext uri="{BB962C8B-B14F-4D97-AF65-F5344CB8AC3E}">
        <p14:creationId xmlns:p14="http://schemas.microsoft.com/office/powerpoint/2010/main" val="1302764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0"/>
            <a:ext cx="8568952" cy="792088"/>
          </a:xfrm>
        </p:spPr>
        <p:txBody>
          <a:bodyPr/>
          <a:lstStyle/>
          <a:p>
            <a:pPr algn="ctr"/>
            <a:r>
              <a:rPr lang="en-GB" sz="3000" dirty="0" smtClean="0"/>
              <a:t>Sustainable clinical and care models</a:t>
            </a:r>
            <a:endParaRPr lang="en-GB" sz="3000" dirty="0"/>
          </a:p>
        </p:txBody>
      </p:sp>
      <p:sp>
        <p:nvSpPr>
          <p:cNvPr id="3" name="Content Placeholder 2"/>
          <p:cNvSpPr>
            <a:spLocks noGrp="1"/>
          </p:cNvSpPr>
          <p:nvPr>
            <p:ph idx="1"/>
          </p:nvPr>
        </p:nvSpPr>
        <p:spPr/>
        <p:txBody>
          <a:bodyPr/>
          <a:lstStyle/>
          <a:p>
            <a:endParaRPr lang="en-GB" dirty="0"/>
          </a:p>
        </p:txBody>
      </p:sp>
      <p:pic>
        <p:nvPicPr>
          <p:cNvPr id="3074" name="6d59432c-e24e-4c24-a3e4-8dbbfbc36237"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9144000" cy="494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5325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for the session</a:t>
            </a:r>
            <a:endParaRPr lang="en-GB" dirty="0"/>
          </a:p>
        </p:txBody>
      </p:sp>
      <p:sp>
        <p:nvSpPr>
          <p:cNvPr id="3" name="Content Placeholder 2"/>
          <p:cNvSpPr>
            <a:spLocks noGrp="1"/>
          </p:cNvSpPr>
          <p:nvPr>
            <p:ph idx="1"/>
          </p:nvPr>
        </p:nvSpPr>
        <p:spPr>
          <a:xfrm>
            <a:off x="163021" y="1916833"/>
            <a:ext cx="8657451" cy="4752528"/>
          </a:xfrm>
        </p:spPr>
        <p:txBody>
          <a:bodyPr/>
          <a:lstStyle/>
          <a:p>
            <a:r>
              <a:rPr lang="en-GB" sz="2500" dirty="0"/>
              <a:t>11.10 Introductions </a:t>
            </a:r>
            <a:endParaRPr lang="en-GB" sz="2500" dirty="0" smtClean="0"/>
          </a:p>
          <a:p>
            <a:r>
              <a:rPr lang="en-GB" sz="2500" dirty="0" smtClean="0"/>
              <a:t>11.15 </a:t>
            </a:r>
            <a:r>
              <a:rPr lang="en-GB" sz="2500" dirty="0"/>
              <a:t>Overview </a:t>
            </a:r>
            <a:r>
              <a:rPr lang="en-GB" sz="2500" dirty="0" smtClean="0"/>
              <a:t>- the </a:t>
            </a:r>
            <a:r>
              <a:rPr lang="en-GB" sz="2500" dirty="0"/>
              <a:t>national strategy and the big </a:t>
            </a:r>
            <a:r>
              <a:rPr lang="en-GB" sz="2500" dirty="0" smtClean="0"/>
              <a:t>picture</a:t>
            </a:r>
          </a:p>
          <a:p>
            <a:r>
              <a:rPr lang="en-GB" sz="2500" dirty="0" smtClean="0"/>
              <a:t>11.30 </a:t>
            </a:r>
            <a:r>
              <a:rPr lang="en-GB" sz="2500" dirty="0"/>
              <a:t>What does this mean for occupational therapists? </a:t>
            </a:r>
            <a:endParaRPr lang="en-GB" sz="2500" dirty="0" smtClean="0"/>
          </a:p>
          <a:p>
            <a:r>
              <a:rPr lang="en-GB" sz="2500" dirty="0" smtClean="0"/>
              <a:t>11.45 </a:t>
            </a:r>
            <a:r>
              <a:rPr lang="en-GB" sz="2500" dirty="0"/>
              <a:t>Where are we now with creating a sustainable health and care system? </a:t>
            </a:r>
            <a:endParaRPr lang="en-GB" sz="2500" dirty="0" smtClean="0"/>
          </a:p>
          <a:p>
            <a:r>
              <a:rPr lang="en-GB" sz="2500" dirty="0" smtClean="0"/>
              <a:t>12.15 </a:t>
            </a:r>
            <a:r>
              <a:rPr lang="en-GB" sz="2500" dirty="0"/>
              <a:t>Plans shared and discussed </a:t>
            </a:r>
            <a:endParaRPr lang="en-GB" sz="2500" dirty="0" smtClean="0"/>
          </a:p>
          <a:p>
            <a:r>
              <a:rPr lang="en-GB" sz="2500" dirty="0" smtClean="0"/>
              <a:t>12.35 </a:t>
            </a:r>
            <a:r>
              <a:rPr lang="en-GB" sz="2500" dirty="0"/>
              <a:t>Next steps and summing </a:t>
            </a:r>
            <a:r>
              <a:rPr lang="en-GB" sz="2500" dirty="0" smtClean="0"/>
              <a:t>up</a:t>
            </a:r>
          </a:p>
          <a:p>
            <a:r>
              <a:rPr lang="en-GB" sz="2500" dirty="0" smtClean="0"/>
              <a:t>12.40 </a:t>
            </a:r>
            <a:r>
              <a:rPr lang="en-GB" sz="2500" dirty="0"/>
              <a:t>Close</a:t>
            </a:r>
          </a:p>
          <a:p>
            <a:endParaRPr lang="en-GB" sz="2400" dirty="0"/>
          </a:p>
        </p:txBody>
      </p:sp>
    </p:spTree>
    <p:extLst>
      <p:ext uri="{BB962C8B-B14F-4D97-AF65-F5344CB8AC3E}">
        <p14:creationId xmlns:p14="http://schemas.microsoft.com/office/powerpoint/2010/main" val="265328974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FOR YOUR IDEAS</a:t>
            </a:r>
            <a:endParaRPr lang="en-US" dirty="0"/>
          </a:p>
        </p:txBody>
      </p:sp>
      <p:sp>
        <p:nvSpPr>
          <p:cNvPr id="3" name="Content Placeholder 2"/>
          <p:cNvSpPr>
            <a:spLocks noGrp="1"/>
          </p:cNvSpPr>
          <p:nvPr>
            <p:ph idx="1"/>
          </p:nvPr>
        </p:nvSpPr>
        <p:spPr/>
        <p:txBody>
          <a:bodyPr/>
          <a:lstStyle/>
          <a:p>
            <a:r>
              <a:rPr lang="en-GB" dirty="0"/>
              <a:t>1. Adaptation and resilience</a:t>
            </a:r>
          </a:p>
          <a:p>
            <a:r>
              <a:rPr lang="en-GB" dirty="0"/>
              <a:t>2. Social Value</a:t>
            </a:r>
          </a:p>
          <a:p>
            <a:r>
              <a:rPr lang="en-GB" dirty="0"/>
              <a:t>3. Carbon reduction</a:t>
            </a:r>
          </a:p>
          <a:p>
            <a:r>
              <a:rPr lang="en-GB" dirty="0"/>
              <a:t>4. Care pathway improvement</a:t>
            </a:r>
          </a:p>
          <a:p>
            <a:r>
              <a:rPr lang="en-GB" dirty="0"/>
              <a:t>5. Healthy living</a:t>
            </a:r>
          </a:p>
          <a:p>
            <a:r>
              <a:rPr lang="en-GB" dirty="0"/>
              <a:t>6. Emotional well being</a:t>
            </a:r>
          </a:p>
          <a:p>
            <a:endParaRPr lang="en-US" dirty="0"/>
          </a:p>
        </p:txBody>
      </p:sp>
    </p:spTree>
    <p:extLst>
      <p:ext uri="{BB962C8B-B14F-4D97-AF65-F5344CB8AC3E}">
        <p14:creationId xmlns:p14="http://schemas.microsoft.com/office/powerpoint/2010/main" val="320534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313" y="1557338"/>
            <a:ext cx="4038600" cy="4525962"/>
          </a:xfrm>
        </p:spPr>
        <p:txBody>
          <a:bodyPr/>
          <a:lstStyle/>
          <a:p>
            <a:endParaRPr lang="en-GB" sz="3000" smtClean="0">
              <a:solidFill>
                <a:srgbClr val="000000"/>
              </a:solidFill>
              <a:ea typeface="MS PGothic" pitchFamily="34" charset="-128"/>
            </a:endParaRPr>
          </a:p>
        </p:txBody>
      </p:sp>
      <p:sp>
        <p:nvSpPr>
          <p:cNvPr id="4" name="Content Placeholder 3"/>
          <p:cNvSpPr>
            <a:spLocks noGrp="1"/>
          </p:cNvSpPr>
          <p:nvPr>
            <p:ph sz="half" idx="2"/>
          </p:nvPr>
        </p:nvSpPr>
        <p:spPr/>
        <p:txBody>
          <a:bodyPr/>
          <a:lstStyle/>
          <a:p>
            <a:endParaRPr lang="en-GB" smtClean="0">
              <a:ea typeface="MS PGothic" pitchFamily="34" charset="-128"/>
            </a:endParaRPr>
          </a:p>
        </p:txBody>
      </p:sp>
      <p:pic>
        <p:nvPicPr>
          <p:cNvPr id="60420" name="Picture 3" descr="1010-health-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2" y="188915"/>
            <a:ext cx="21605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68313" y="260350"/>
            <a:ext cx="8229600" cy="1143000"/>
          </a:xfrm>
        </p:spPr>
        <p:txBody>
          <a:bodyPr/>
          <a:lstStyle/>
          <a:p>
            <a:pPr>
              <a:defRPr/>
            </a:pPr>
            <a:endParaRPr lang="en-GB" b="1" dirty="0">
              <a:solidFill>
                <a:srgbClr val="F68D36"/>
              </a:solidFill>
              <a:latin typeface="+mj-lt"/>
            </a:endParaRPr>
          </a:p>
        </p:txBody>
      </p:sp>
      <p:pic>
        <p:nvPicPr>
          <p:cNvPr id="604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3" y="-2116138"/>
            <a:ext cx="9197975" cy="1292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788"/>
            <a:ext cx="9144000" cy="875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1540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41" name="Picture 10" descr="C:\Users\CGH\Pictures\NHS Forest pics\Sus Day of Action 13\north herts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809" y="1268414"/>
            <a:ext cx="2260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107504" y="188641"/>
            <a:ext cx="8856984" cy="1498178"/>
          </a:xfrm>
        </p:spPr>
        <p:txBody>
          <a:bodyPr/>
          <a:lstStyle/>
          <a:p>
            <a:pPr algn="ctr" eaLnBrk="1" hangingPunct="1"/>
            <a:r>
              <a:rPr lang="en-GB" sz="4400" dirty="0" smtClean="0">
                <a:solidFill>
                  <a:srgbClr val="663300"/>
                </a:solidFill>
                <a:latin typeface="Arial Narrow" pitchFamily="34" charset="0"/>
              </a:rPr>
              <a:t>NHS Sustainability Day of Action</a:t>
            </a:r>
          </a:p>
        </p:txBody>
      </p:sp>
      <p:pic>
        <p:nvPicPr>
          <p:cNvPr id="18436" name="Picture 4" descr="Small tree_logo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9" y="4652963"/>
            <a:ext cx="302418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C:\Users\CGH\Pictures\NHS Forest pics\Sus Day of Action 13\bar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268414"/>
            <a:ext cx="4073525"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1" descr="C:\Users\CGH\Pictures\NHS Forest pics\Sus Day of Action 13\Sustainability 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8375" y="-11272837"/>
            <a:ext cx="11760200" cy="784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2" descr="C:\Users\CGH\Pictures\NHS Forest pics\Sus Day of Action 13\Sustainability 1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3966766"/>
            <a:ext cx="4060825"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7257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08321" y="1199857"/>
            <a:ext cx="2304256" cy="1669472"/>
            <a:chOff x="5950644" y="1563105"/>
            <a:chExt cx="2304256" cy="2377323"/>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563105"/>
              <a:ext cx="21812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950644" y="3571096"/>
              <a:ext cx="2304256" cy="369332"/>
            </a:xfrm>
            <a:prstGeom prst="rect">
              <a:avLst/>
            </a:prstGeom>
            <a:noFill/>
          </p:spPr>
          <p:txBody>
            <a:bodyPr wrap="square" rtlCol="0">
              <a:spAutoFit/>
            </a:bodyPr>
            <a:lstStyle/>
            <a:p>
              <a:pPr algn="ctr"/>
              <a:r>
                <a:rPr lang="en-GB" dirty="0" smtClean="0"/>
                <a:t>Being productive</a:t>
              </a:r>
              <a:endParaRPr lang="en-GB" dirty="0"/>
            </a:p>
          </p:txBody>
        </p:sp>
      </p:grpSp>
      <p:sp>
        <p:nvSpPr>
          <p:cNvPr id="18" name="Rectangle 17"/>
          <p:cNvSpPr/>
          <p:nvPr/>
        </p:nvSpPr>
        <p:spPr>
          <a:xfrm>
            <a:off x="0" y="6309320"/>
            <a:ext cx="91440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493515" y="404664"/>
            <a:ext cx="6606877" cy="1119229"/>
          </a:xfrm>
        </p:spPr>
        <p:txBody>
          <a:bodyPr>
            <a:normAutofit fontScale="90000"/>
          </a:bodyPr>
          <a:lstStyle/>
          <a:p>
            <a:r>
              <a:rPr lang="en-GB" dirty="0" smtClean="0">
                <a:solidFill>
                  <a:srgbClr val="0066CC"/>
                </a:solidFill>
              </a:rPr>
              <a:t>Health is a vital resource </a:t>
            </a:r>
            <a:br>
              <a:rPr lang="en-GB" dirty="0" smtClean="0">
                <a:solidFill>
                  <a:srgbClr val="0066CC"/>
                </a:solidFill>
              </a:rPr>
            </a:br>
            <a:r>
              <a:rPr lang="en-GB" dirty="0" smtClean="0">
                <a:solidFill>
                  <a:srgbClr val="0066CC"/>
                </a:solidFill>
              </a:rPr>
              <a:t>for our country</a:t>
            </a:r>
            <a:endParaRPr lang="en-GB" dirty="0">
              <a:solidFill>
                <a:srgbClr val="0066CC"/>
              </a:solidFill>
            </a:endParaRPr>
          </a:p>
        </p:txBody>
      </p:sp>
      <p:sp>
        <p:nvSpPr>
          <p:cNvPr id="11" name="Curved Left Arrow 10"/>
          <p:cNvSpPr/>
          <p:nvPr/>
        </p:nvSpPr>
        <p:spPr>
          <a:xfrm rot="2062532">
            <a:off x="5795180" y="3775948"/>
            <a:ext cx="663763" cy="147119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Curved Left Arrow 14"/>
          <p:cNvSpPr/>
          <p:nvPr/>
        </p:nvSpPr>
        <p:spPr>
          <a:xfrm rot="8342093">
            <a:off x="1161633" y="3682464"/>
            <a:ext cx="663763" cy="147119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Curved Left Arrow 15"/>
          <p:cNvSpPr/>
          <p:nvPr/>
        </p:nvSpPr>
        <p:spPr>
          <a:xfrm rot="16200000">
            <a:off x="3774121" y="1416818"/>
            <a:ext cx="466127" cy="209498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3" name="Group 12"/>
          <p:cNvGrpSpPr/>
          <p:nvPr/>
        </p:nvGrpSpPr>
        <p:grpSpPr>
          <a:xfrm>
            <a:off x="2556879" y="4297086"/>
            <a:ext cx="2900607" cy="1220146"/>
            <a:chOff x="3399585" y="4797152"/>
            <a:chExt cx="2900607" cy="1737484"/>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9585" y="4797152"/>
              <a:ext cx="25717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399585" y="6165304"/>
              <a:ext cx="2900607" cy="369332"/>
            </a:xfrm>
            <a:prstGeom prst="rect">
              <a:avLst/>
            </a:prstGeom>
            <a:noFill/>
          </p:spPr>
          <p:txBody>
            <a:bodyPr wrap="square" rtlCol="0">
              <a:spAutoFit/>
            </a:bodyPr>
            <a:lstStyle/>
            <a:p>
              <a:r>
                <a:rPr lang="en-GB" dirty="0" smtClean="0"/>
                <a:t>Building a strong society</a:t>
              </a:r>
              <a:endParaRPr lang="en-GB" dirty="0"/>
            </a:p>
          </p:txBody>
        </p:sp>
      </p:grpSp>
      <p:sp>
        <p:nvSpPr>
          <p:cNvPr id="14" name="Rounded Rectangle 13"/>
          <p:cNvSpPr/>
          <p:nvPr/>
        </p:nvSpPr>
        <p:spPr>
          <a:xfrm>
            <a:off x="2159146" y="3645024"/>
            <a:ext cx="3528392" cy="3539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virtuous circle</a:t>
            </a:r>
            <a:endParaRPr lang="en-GB" sz="2800" b="1" dirty="0"/>
          </a:p>
        </p:txBody>
      </p:sp>
      <p:sp>
        <p:nvSpPr>
          <p:cNvPr id="3" name="Footer Placeholder 2"/>
          <p:cNvSpPr>
            <a:spLocks noGrp="1"/>
          </p:cNvSpPr>
          <p:nvPr>
            <p:ph type="ftr" sz="quarter" idx="11"/>
          </p:nvPr>
        </p:nvSpPr>
        <p:spPr>
          <a:xfrm>
            <a:off x="395536" y="6381328"/>
            <a:ext cx="8064375" cy="476672"/>
          </a:xfrm>
        </p:spPr>
        <p:txBody>
          <a:bodyPr/>
          <a:lstStyle/>
          <a:p>
            <a:r>
              <a:rPr lang="en-GB" dirty="0" smtClean="0"/>
              <a:t>Sustainability helps to reinforce this circle</a:t>
            </a:r>
            <a:endParaRPr lang="en-GB" dirty="0"/>
          </a:p>
          <a:p>
            <a:endParaRPr lang="en-GB" dirty="0">
              <a:solidFill>
                <a:schemeClr val="bg1"/>
              </a:solidFill>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425871"/>
            <a:ext cx="2194117" cy="1643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67544" y="3069341"/>
            <a:ext cx="2194117" cy="369332"/>
          </a:xfrm>
          <a:prstGeom prst="rect">
            <a:avLst/>
          </a:prstGeom>
          <a:noFill/>
        </p:spPr>
        <p:txBody>
          <a:bodyPr wrap="square" rtlCol="0">
            <a:spAutoFit/>
          </a:bodyPr>
          <a:lstStyle/>
          <a:p>
            <a:pPr algn="ctr"/>
            <a:r>
              <a:rPr lang="en-GB" dirty="0" smtClean="0"/>
              <a:t>Healthy People</a:t>
            </a:r>
            <a:endParaRPr lang="en-GB" dirty="0"/>
          </a:p>
        </p:txBody>
      </p:sp>
      <p:sp>
        <p:nvSpPr>
          <p:cNvPr id="7" name="Cloud Callout 6"/>
          <p:cNvSpPr/>
          <p:nvPr/>
        </p:nvSpPr>
        <p:spPr>
          <a:xfrm>
            <a:off x="6660232" y="2609966"/>
            <a:ext cx="2483768" cy="2581137"/>
          </a:xfrm>
          <a:prstGeom prst="cloudCallout">
            <a:avLst>
              <a:gd name="adj1" fmla="val -76266"/>
              <a:gd name="adj2" fmla="val -12237"/>
            </a:avLst>
          </a:prstGeom>
          <a:solidFill>
            <a:schemeClr val="accent5">
              <a:lumMod val="40000"/>
              <a:lumOff val="60000"/>
            </a:schemeClr>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dirty="0">
                <a:solidFill>
                  <a:schemeClr val="tx1"/>
                </a:solidFill>
              </a:rPr>
              <a:t>81% of Britons believe that Government should prioritise creating the greatest happiness, not the greatest </a:t>
            </a:r>
            <a:r>
              <a:rPr lang="en-GB" sz="1400" dirty="0" smtClean="0">
                <a:solidFill>
                  <a:schemeClr val="tx1"/>
                </a:solidFill>
              </a:rPr>
              <a:t>wealth</a:t>
            </a:r>
            <a:endParaRPr lang="en-GB" sz="1400" dirty="0">
              <a:solidFill>
                <a:schemeClr val="tx1"/>
              </a:solidFill>
            </a:endParaRPr>
          </a:p>
        </p:txBody>
      </p:sp>
    </p:spTree>
    <p:extLst>
      <p:ext uri="{BB962C8B-B14F-4D97-AF65-F5344CB8AC3E}">
        <p14:creationId xmlns:p14="http://schemas.microsoft.com/office/powerpoint/2010/main" val="17300912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61443" name="Content Placeholder 2"/>
          <p:cNvSpPr>
            <a:spLocks noGrp="1"/>
          </p:cNvSpPr>
          <p:nvPr>
            <p:ph sz="half" idx="1"/>
          </p:nvPr>
        </p:nvSpPr>
        <p:spPr/>
        <p:txBody>
          <a:bodyPr/>
          <a:lstStyle/>
          <a:p>
            <a:endParaRPr lang="en-GB" smtClean="0"/>
          </a:p>
        </p:txBody>
      </p:sp>
      <p:sp>
        <p:nvSpPr>
          <p:cNvPr id="61444" name="Content Placeholder 3"/>
          <p:cNvSpPr>
            <a:spLocks noGrp="1"/>
          </p:cNvSpPr>
          <p:nvPr>
            <p:ph sz="half" idx="2"/>
          </p:nvPr>
        </p:nvSpPr>
        <p:spPr/>
        <p:txBody>
          <a:bodyPr/>
          <a:lstStyle/>
          <a:p>
            <a:endParaRPr lang="en-GB" smtClean="0"/>
          </a:p>
        </p:txBody>
      </p:sp>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7938"/>
            <a:ext cx="9144000" cy="1176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1"/>
          </p:nvPr>
        </p:nvSpPr>
        <p:spPr>
          <a:xfrm>
            <a:off x="163515" y="836615"/>
            <a:ext cx="7288212" cy="5832475"/>
          </a:xfrm>
        </p:spPr>
        <p:txBody>
          <a:bodyPr/>
          <a:lstStyle/>
          <a:p>
            <a:pPr marL="0" indent="0">
              <a:buFont typeface="Arial" pitchFamily="34" charset="0"/>
              <a:buNone/>
            </a:pPr>
            <a:r>
              <a:rPr lang="en-GB" dirty="0" smtClean="0"/>
              <a:t>“Increasing concerns for the environment (and, ultimately, physical limits to resources) have the potential to counter trends towards materialism, individualism and consumerism, and in so doing could also contribute to our health and wellbeing, as individuals and as social beings in a finite but infinitely precious world.”                        </a:t>
            </a:r>
          </a:p>
          <a:p>
            <a:pPr marL="0" indent="0">
              <a:buFont typeface="Arial" pitchFamily="34" charset="0"/>
              <a:buNone/>
            </a:pPr>
            <a:r>
              <a:rPr lang="en-GB" dirty="0" smtClean="0"/>
              <a:t>(Carlisle, Henderson and Hanlon 2009) </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7596335" cy="6401754"/>
          </a:xfrm>
          <a:prstGeom prst="rect">
            <a:avLst/>
          </a:prstGeom>
        </p:spPr>
        <p:txBody>
          <a:bodyPr wrap="square">
            <a:spAutoFit/>
          </a:bodyPr>
          <a:lstStyle/>
          <a:p>
            <a:pPr defTabSz="457200" fontAlgn="base">
              <a:spcBef>
                <a:spcPct val="0"/>
              </a:spcBef>
              <a:defRPr/>
            </a:pPr>
            <a:r>
              <a:rPr lang="en-GB" sz="5000" dirty="0" smtClean="0">
                <a:solidFill>
                  <a:srgbClr val="837A73"/>
                </a:solidFill>
                <a:latin typeface="Times" pitchFamily="18" charset="0"/>
                <a:ea typeface="Calibri"/>
                <a:cs typeface="Times" pitchFamily="18" charset="0"/>
              </a:rPr>
              <a:t>REFERENCES</a:t>
            </a:r>
            <a:endParaRPr lang="en-GB" dirty="0" smtClean="0">
              <a:solidFill>
                <a:srgbClr val="837A73"/>
              </a:solidFill>
              <a:latin typeface="Arial"/>
              <a:ea typeface="Calibri"/>
              <a:cs typeface="Times New Roman"/>
            </a:endParaRPr>
          </a:p>
          <a:p>
            <a:pPr marL="285750" indent="-285750" defTabSz="457200" fontAlgn="base">
              <a:spcBef>
                <a:spcPct val="0"/>
              </a:spcBef>
              <a:buFont typeface="Arial" pitchFamily="34" charset="0"/>
              <a:buChar char="•"/>
              <a:defRPr/>
            </a:pPr>
            <a:r>
              <a:rPr lang="en-GB" dirty="0" smtClean="0">
                <a:solidFill>
                  <a:srgbClr val="837A73"/>
                </a:solidFill>
                <a:latin typeface="Arial"/>
                <a:ea typeface="Calibri"/>
                <a:cs typeface="Times New Roman"/>
              </a:rPr>
              <a:t>10:10/Centre for Sustainable Healthcare (2010) </a:t>
            </a:r>
            <a:r>
              <a:rPr lang="en-GB" i="1" dirty="0" smtClean="0">
                <a:solidFill>
                  <a:srgbClr val="837A73"/>
                </a:solidFill>
                <a:latin typeface="Arial"/>
                <a:ea typeface="Calibri"/>
                <a:cs typeface="Times New Roman"/>
              </a:rPr>
              <a:t>10:10 Occupational Therapy Checklist. </a:t>
            </a:r>
            <a:r>
              <a:rPr lang="en-GB" dirty="0">
                <a:solidFill>
                  <a:srgbClr val="837A73"/>
                </a:solidFill>
                <a:latin typeface="Arial"/>
                <a:ea typeface="Calibri"/>
                <a:cs typeface="Times New Roman"/>
              </a:rPr>
              <a:t>Available at: </a:t>
            </a:r>
            <a:r>
              <a:rPr lang="en-GB" i="1" dirty="0" err="1" smtClean="0">
                <a:solidFill>
                  <a:srgbClr val="837A73"/>
                </a:solidFill>
                <a:latin typeface="Arial"/>
                <a:ea typeface="Calibri"/>
                <a:cs typeface="Times New Roman"/>
              </a:rPr>
              <a:t>www.sustainablehealthcare.org.uk</a:t>
            </a:r>
            <a:r>
              <a:rPr lang="en-GB" i="1" dirty="0">
                <a:solidFill>
                  <a:srgbClr val="837A73"/>
                </a:solidFill>
                <a:latin typeface="Arial"/>
                <a:ea typeface="Calibri"/>
                <a:cs typeface="Times New Roman"/>
              </a:rPr>
              <a:t>/sites/default/files/1010_ot_checklist_1.</a:t>
            </a:r>
            <a:r>
              <a:rPr lang="en-GB" i="1" dirty="0" smtClean="0">
                <a:solidFill>
                  <a:srgbClr val="837A73"/>
                </a:solidFill>
                <a:latin typeface="Arial"/>
                <a:ea typeface="Calibri"/>
                <a:cs typeface="Times New Roman"/>
              </a:rPr>
              <a:t>pdf  </a:t>
            </a:r>
            <a:r>
              <a:rPr lang="en-GB" dirty="0" smtClean="0">
                <a:solidFill>
                  <a:srgbClr val="837A73"/>
                </a:solidFill>
                <a:latin typeface="Arial"/>
                <a:ea typeface="Calibri"/>
                <a:cs typeface="Times New Roman"/>
              </a:rPr>
              <a:t>Accessed on: 29.06.2015</a:t>
            </a:r>
            <a:endParaRPr lang="en-GB" dirty="0">
              <a:solidFill>
                <a:srgbClr val="837A73"/>
              </a:solidFill>
              <a:latin typeface="Arial"/>
              <a:ea typeface="Calibri"/>
              <a:cs typeface="Times New Roman"/>
            </a:endParaRPr>
          </a:p>
          <a:p>
            <a:pPr marL="285750" indent="-285750" defTabSz="457200" fontAlgn="base">
              <a:spcBef>
                <a:spcPct val="0"/>
              </a:spcBef>
              <a:buFont typeface="Arial" pitchFamily="34" charset="0"/>
              <a:buChar char="•"/>
              <a:defRPr/>
            </a:pPr>
            <a:r>
              <a:rPr lang="en-GB" dirty="0">
                <a:solidFill>
                  <a:srgbClr val="837A73"/>
                </a:solidFill>
                <a:latin typeface="Arial" charset="0"/>
                <a:ea typeface="Calibri" charset="0"/>
                <a:cs typeface="Times New Roman" charset="0"/>
              </a:rPr>
              <a:t>Barton H and Grant M (2006) A health map for the local human habitat.  </a:t>
            </a:r>
            <a:r>
              <a:rPr lang="en-GB" i="1" dirty="0">
                <a:solidFill>
                  <a:srgbClr val="837A73"/>
                </a:solidFill>
                <a:latin typeface="Arial" charset="0"/>
                <a:ea typeface="Calibri" charset="0"/>
                <a:cs typeface="Times New Roman" charset="0"/>
              </a:rPr>
              <a:t>Journal of the Royal Society for the Promotion of Health, 126(6), </a:t>
            </a:r>
            <a:r>
              <a:rPr lang="en-GB" dirty="0">
                <a:solidFill>
                  <a:srgbClr val="837A73"/>
                </a:solidFill>
                <a:latin typeface="Arial" charset="0"/>
                <a:ea typeface="Calibri" charset="0"/>
                <a:cs typeface="Times New Roman" charset="0"/>
              </a:rPr>
              <a:t>252-</a:t>
            </a:r>
            <a:r>
              <a:rPr lang="en-GB" dirty="0" smtClean="0">
                <a:solidFill>
                  <a:srgbClr val="837A73"/>
                </a:solidFill>
                <a:latin typeface="Arial" charset="0"/>
                <a:ea typeface="Calibri" charset="0"/>
                <a:cs typeface="Times New Roman" charset="0"/>
              </a:rPr>
              <a:t>253</a:t>
            </a:r>
            <a:endParaRPr lang="en-GB" dirty="0" smtClean="0">
              <a:solidFill>
                <a:srgbClr val="837A73"/>
              </a:solidFill>
              <a:latin typeface="Arial"/>
              <a:ea typeface="Calibri"/>
              <a:cs typeface="Times New Roman"/>
            </a:endParaRPr>
          </a:p>
          <a:p>
            <a:pPr marL="285750" indent="-285750" defTabSz="457200" fontAlgn="base">
              <a:spcBef>
                <a:spcPct val="0"/>
              </a:spcBef>
              <a:buFont typeface="Arial" pitchFamily="34" charset="0"/>
              <a:buChar char="•"/>
              <a:defRPr/>
            </a:pPr>
            <a:r>
              <a:rPr lang="en-GB" dirty="0" smtClean="0">
                <a:solidFill>
                  <a:srgbClr val="837A73"/>
                </a:solidFill>
                <a:latin typeface="Arial"/>
                <a:ea typeface="Calibri"/>
                <a:cs typeface="Times New Roman"/>
              </a:rPr>
              <a:t>Carlisle </a:t>
            </a:r>
            <a:r>
              <a:rPr lang="en-GB" dirty="0">
                <a:solidFill>
                  <a:srgbClr val="837A73"/>
                </a:solidFill>
                <a:latin typeface="Arial"/>
                <a:ea typeface="Calibri"/>
                <a:cs typeface="Times New Roman"/>
              </a:rPr>
              <a:t>S, Henderson G and Hanlon PW (2009) 'Wellbeing': a collateral casualty of modernity? </a:t>
            </a:r>
            <a:r>
              <a:rPr lang="en-GB" i="1" dirty="0">
                <a:solidFill>
                  <a:srgbClr val="837A73"/>
                </a:solidFill>
                <a:latin typeface="Arial"/>
                <a:ea typeface="Calibri"/>
                <a:cs typeface="Times New Roman"/>
              </a:rPr>
              <a:t>Social Science and Medicine, 69(10), </a:t>
            </a:r>
            <a:r>
              <a:rPr lang="en-GB" dirty="0">
                <a:solidFill>
                  <a:srgbClr val="837A73"/>
                </a:solidFill>
                <a:latin typeface="Arial"/>
                <a:ea typeface="Calibri"/>
                <a:cs typeface="Times New Roman"/>
              </a:rPr>
              <a:t>1556-1560</a:t>
            </a:r>
            <a:r>
              <a:rPr lang="en-GB" dirty="0" smtClean="0">
                <a:solidFill>
                  <a:srgbClr val="837A73"/>
                </a:solidFill>
                <a:latin typeface="Arial"/>
                <a:ea typeface="Calibri"/>
                <a:cs typeface="Times New Roman"/>
              </a:rPr>
              <a:t>.</a:t>
            </a:r>
          </a:p>
          <a:p>
            <a:pPr marL="285750" indent="-285750" defTabSz="457200" fontAlgn="base">
              <a:spcBef>
                <a:spcPct val="0"/>
              </a:spcBef>
              <a:buFont typeface="Arial" pitchFamily="34" charset="0"/>
              <a:buChar char="•"/>
              <a:defRPr/>
            </a:pPr>
            <a:r>
              <a:rPr lang="en-GB" dirty="0" smtClean="0">
                <a:solidFill>
                  <a:srgbClr val="837A73"/>
                </a:solidFill>
                <a:latin typeface="Arial"/>
                <a:ea typeface="Calibri"/>
                <a:cs typeface="Times New Roman"/>
              </a:rPr>
              <a:t>College of Occupational Therapists (2015) </a:t>
            </a:r>
            <a:r>
              <a:rPr lang="en-GB" i="1" dirty="0" smtClean="0">
                <a:solidFill>
                  <a:srgbClr val="837A73"/>
                </a:solidFill>
                <a:latin typeface="Arial"/>
                <a:ea typeface="Calibri"/>
                <a:cs typeface="Times New Roman"/>
              </a:rPr>
              <a:t>Code of Ethics and Professional Conduct.</a:t>
            </a:r>
            <a:r>
              <a:rPr lang="en-GB" dirty="0" smtClean="0">
                <a:solidFill>
                  <a:srgbClr val="837A73"/>
                </a:solidFill>
                <a:latin typeface="Arial"/>
                <a:ea typeface="Calibri"/>
                <a:cs typeface="Times New Roman"/>
              </a:rPr>
              <a:t> London: COT</a:t>
            </a:r>
            <a:endParaRPr lang="en-GB" dirty="0">
              <a:solidFill>
                <a:srgbClr val="837A73"/>
              </a:solidFill>
              <a:latin typeface="Arial"/>
              <a:ea typeface="Calibri"/>
              <a:cs typeface="Times New Roman"/>
            </a:endParaRPr>
          </a:p>
          <a:p>
            <a:pPr marL="285750" indent="-285750" defTabSz="457200" fontAlgn="base">
              <a:spcBef>
                <a:spcPct val="0"/>
              </a:spcBef>
              <a:buFont typeface="Arial" pitchFamily="34" charset="0"/>
              <a:buChar char="•"/>
              <a:defRPr/>
            </a:pPr>
            <a:r>
              <a:rPr lang="en-GB" dirty="0" err="1" smtClean="0">
                <a:solidFill>
                  <a:srgbClr val="837A73"/>
                </a:solidFill>
                <a:latin typeface="Arial"/>
                <a:ea typeface="Calibri"/>
                <a:cs typeface="Times New Roman"/>
              </a:rPr>
              <a:t>Dieterle</a:t>
            </a:r>
            <a:r>
              <a:rPr lang="en-GB" dirty="0" smtClean="0">
                <a:solidFill>
                  <a:srgbClr val="837A73"/>
                </a:solidFill>
                <a:latin typeface="Arial"/>
                <a:ea typeface="Calibri"/>
                <a:cs typeface="Times New Roman"/>
              </a:rPr>
              <a:t> </a:t>
            </a:r>
            <a:r>
              <a:rPr lang="en-GB" dirty="0">
                <a:solidFill>
                  <a:srgbClr val="837A73"/>
                </a:solidFill>
                <a:latin typeface="Arial"/>
                <a:ea typeface="Calibri"/>
                <a:cs typeface="Times New Roman"/>
              </a:rPr>
              <a:t>C (2013) </a:t>
            </a:r>
            <a:r>
              <a:rPr lang="en-GB" i="1" dirty="0">
                <a:solidFill>
                  <a:srgbClr val="837A73"/>
                </a:solidFill>
                <a:latin typeface="Arial"/>
                <a:ea typeface="Calibri"/>
                <a:cs typeface="Times New Roman"/>
              </a:rPr>
              <a:t>Creating a Sustainable Lifestyle. </a:t>
            </a:r>
            <a:r>
              <a:rPr lang="en-GB" dirty="0">
                <a:solidFill>
                  <a:srgbClr val="837A73"/>
                </a:solidFill>
                <a:latin typeface="Arial"/>
                <a:ea typeface="Calibri"/>
                <a:cs typeface="Times New Roman"/>
              </a:rPr>
              <a:t>Available at: </a:t>
            </a:r>
            <a:r>
              <a:rPr lang="en-GB" i="1" dirty="0">
                <a:solidFill>
                  <a:srgbClr val="837A73"/>
                </a:solidFill>
                <a:latin typeface="Arial"/>
                <a:ea typeface="Calibri"/>
                <a:cs typeface="Times New Roman"/>
              </a:rPr>
              <a:t>www.sustainablehealthcare.org.uk/occupational-therapy-sustainable-practice-network-ot-susnet/blog/2013/02/creating-sustainable-lifest  </a:t>
            </a:r>
            <a:r>
              <a:rPr lang="en-GB" dirty="0">
                <a:solidFill>
                  <a:srgbClr val="837A73"/>
                </a:solidFill>
                <a:latin typeface="Arial"/>
                <a:ea typeface="Calibri"/>
                <a:cs typeface="Times New Roman"/>
              </a:rPr>
              <a:t>Accessed on: 04.03.2013 </a:t>
            </a:r>
          </a:p>
          <a:p>
            <a:pPr marL="285750" indent="-285750" defTabSz="457200" fontAlgn="base">
              <a:spcBef>
                <a:spcPct val="0"/>
              </a:spcBef>
              <a:buFont typeface="Arial" pitchFamily="34" charset="0"/>
              <a:buChar char="•"/>
              <a:defRPr/>
            </a:pPr>
            <a:r>
              <a:rPr lang="en-GB" dirty="0" err="1" smtClean="0">
                <a:solidFill>
                  <a:srgbClr val="837A73"/>
                </a:solidFill>
                <a:latin typeface="Arial"/>
                <a:ea typeface="Calibri"/>
                <a:cs typeface="Times New Roman"/>
              </a:rPr>
              <a:t>Hagedorn</a:t>
            </a:r>
            <a:r>
              <a:rPr lang="en-GB" dirty="0" smtClean="0">
                <a:solidFill>
                  <a:srgbClr val="837A73"/>
                </a:solidFill>
                <a:latin typeface="Arial"/>
                <a:ea typeface="Calibri"/>
                <a:cs typeface="Times New Roman"/>
              </a:rPr>
              <a:t> </a:t>
            </a:r>
            <a:r>
              <a:rPr lang="en-GB" dirty="0">
                <a:solidFill>
                  <a:srgbClr val="837A73"/>
                </a:solidFill>
                <a:latin typeface="Arial"/>
                <a:ea typeface="Calibri"/>
                <a:cs typeface="Times New Roman"/>
              </a:rPr>
              <a:t>R (2004) </a:t>
            </a:r>
            <a:r>
              <a:rPr lang="en-GB" i="1" dirty="0">
                <a:solidFill>
                  <a:srgbClr val="837A73"/>
                </a:solidFill>
                <a:latin typeface="Arial"/>
                <a:ea typeface="Calibri"/>
                <a:cs typeface="Times New Roman"/>
              </a:rPr>
              <a:t>Foundations for Practice in Occupational Therapy (Third Edition). </a:t>
            </a:r>
            <a:r>
              <a:rPr lang="en-GB" dirty="0">
                <a:solidFill>
                  <a:srgbClr val="837A73"/>
                </a:solidFill>
                <a:latin typeface="Arial"/>
                <a:ea typeface="Calibri"/>
                <a:cs typeface="Times New Roman"/>
              </a:rPr>
              <a:t> Edinburgh: Churchill </a:t>
            </a:r>
            <a:r>
              <a:rPr lang="en-GB" dirty="0" smtClean="0">
                <a:solidFill>
                  <a:srgbClr val="837A73"/>
                </a:solidFill>
                <a:latin typeface="Arial"/>
                <a:ea typeface="Calibri"/>
                <a:cs typeface="Times New Roman"/>
              </a:rPr>
              <a:t>Livingstone</a:t>
            </a:r>
          </a:p>
          <a:p>
            <a:pPr marL="285750" indent="-285750" defTabSz="457200" fontAlgn="base">
              <a:spcBef>
                <a:spcPct val="0"/>
              </a:spcBef>
              <a:buFont typeface="Arial" pitchFamily="34" charset="0"/>
              <a:buChar char="•"/>
              <a:defRPr/>
            </a:pPr>
            <a:r>
              <a:rPr lang="en-GB" dirty="0">
                <a:solidFill>
                  <a:srgbClr val="837A73"/>
                </a:solidFill>
                <a:latin typeface="Arial"/>
                <a:ea typeface="Calibri"/>
                <a:cs typeface="Times New Roman"/>
              </a:rPr>
              <a:t>Mortimer F (2010) The sustainable physician. </a:t>
            </a:r>
            <a:r>
              <a:rPr lang="en-GB" i="1" dirty="0">
                <a:solidFill>
                  <a:srgbClr val="837A73"/>
                </a:solidFill>
                <a:latin typeface="Arial"/>
                <a:ea typeface="Calibri"/>
                <a:cs typeface="Times New Roman"/>
              </a:rPr>
              <a:t>Clinical Medicine, 10(2), </a:t>
            </a:r>
            <a:r>
              <a:rPr lang="en-GB" dirty="0">
                <a:solidFill>
                  <a:srgbClr val="837A73"/>
                </a:solidFill>
                <a:latin typeface="Arial"/>
                <a:ea typeface="Calibri"/>
                <a:cs typeface="Times New Roman"/>
              </a:rPr>
              <a:t>110-111</a:t>
            </a:r>
          </a:p>
          <a:p>
            <a:pPr marL="285750" indent="-285750" defTabSz="457200" fontAlgn="base">
              <a:spcBef>
                <a:spcPct val="0"/>
              </a:spcBef>
              <a:buFont typeface="Arial" pitchFamily="34" charset="0"/>
              <a:buChar char="•"/>
              <a:defRPr/>
            </a:pPr>
            <a:endParaRPr lang="en-GB" dirty="0">
              <a:solidFill>
                <a:srgbClr val="837A73"/>
              </a:solidFill>
              <a:latin typeface="Arial"/>
              <a:ea typeface="Calibri"/>
              <a:cs typeface="Times New Roman"/>
            </a:endParaRPr>
          </a:p>
        </p:txBody>
      </p:sp>
    </p:spTree>
    <p:extLst>
      <p:ext uri="{BB962C8B-B14F-4D97-AF65-F5344CB8AC3E}">
        <p14:creationId xmlns:p14="http://schemas.microsoft.com/office/powerpoint/2010/main" val="20013779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7596335" cy="8063745"/>
          </a:xfrm>
          <a:prstGeom prst="rect">
            <a:avLst/>
          </a:prstGeom>
        </p:spPr>
        <p:txBody>
          <a:bodyPr wrap="square">
            <a:spAutoFit/>
          </a:bodyPr>
          <a:lstStyle/>
          <a:p>
            <a:pPr defTabSz="457200" fontAlgn="base">
              <a:spcBef>
                <a:spcPct val="0"/>
              </a:spcBef>
              <a:defRPr/>
            </a:pPr>
            <a:r>
              <a:rPr lang="en-GB" sz="5000" dirty="0" smtClean="0">
                <a:solidFill>
                  <a:srgbClr val="837A73"/>
                </a:solidFill>
                <a:latin typeface="Times" pitchFamily="18" charset="0"/>
                <a:ea typeface="Calibri"/>
                <a:cs typeface="Times" pitchFamily="18" charset="0"/>
              </a:rPr>
              <a:t>REFERENCES</a:t>
            </a:r>
            <a:endParaRPr lang="en-GB" dirty="0" smtClean="0">
              <a:solidFill>
                <a:srgbClr val="837A73"/>
              </a:solidFill>
              <a:latin typeface="Arial"/>
              <a:ea typeface="Calibri"/>
              <a:cs typeface="Times New Roman"/>
            </a:endParaRPr>
          </a:p>
          <a:p>
            <a:pPr marL="285750" indent="-285750" defTabSz="457200" fontAlgn="base">
              <a:spcBef>
                <a:spcPct val="0"/>
              </a:spcBef>
              <a:buFont typeface="Arial" pitchFamily="34" charset="0"/>
              <a:buChar char="•"/>
              <a:defRPr/>
            </a:pPr>
            <a:r>
              <a:rPr lang="en-GB" dirty="0" smtClean="0">
                <a:solidFill>
                  <a:srgbClr val="837A73"/>
                </a:solidFill>
                <a:latin typeface="Arial"/>
                <a:ea typeface="Calibri"/>
                <a:cs typeface="Times New Roman"/>
              </a:rPr>
              <a:t>Mortimer </a:t>
            </a:r>
            <a:r>
              <a:rPr lang="en-GB" dirty="0">
                <a:solidFill>
                  <a:srgbClr val="837A73"/>
                </a:solidFill>
                <a:latin typeface="Arial"/>
                <a:ea typeface="Calibri"/>
                <a:cs typeface="Times New Roman"/>
              </a:rPr>
              <a:t>F (2013) </a:t>
            </a:r>
            <a:r>
              <a:rPr lang="en-GB" i="1" dirty="0">
                <a:solidFill>
                  <a:srgbClr val="837A73"/>
                </a:solidFill>
                <a:latin typeface="Arial"/>
                <a:ea typeface="Calibri"/>
                <a:cs typeface="Times New Roman"/>
              </a:rPr>
              <a:t>Transforming </a:t>
            </a:r>
            <a:r>
              <a:rPr lang="en-GB" i="1" dirty="0" smtClean="0">
                <a:solidFill>
                  <a:srgbClr val="837A73"/>
                </a:solidFill>
                <a:latin typeface="Arial"/>
                <a:ea typeface="Calibri"/>
                <a:cs typeface="Times New Roman"/>
              </a:rPr>
              <a:t>Models </a:t>
            </a:r>
            <a:r>
              <a:rPr lang="en-GB" i="1" dirty="0">
                <a:solidFill>
                  <a:srgbClr val="837A73"/>
                </a:solidFill>
                <a:latin typeface="Arial"/>
                <a:ea typeface="Calibri"/>
                <a:cs typeface="Times New Roman"/>
              </a:rPr>
              <a:t>of </a:t>
            </a:r>
            <a:r>
              <a:rPr lang="en-GB" i="1" dirty="0" smtClean="0">
                <a:solidFill>
                  <a:srgbClr val="837A73"/>
                </a:solidFill>
                <a:latin typeface="Arial"/>
                <a:ea typeface="Calibri"/>
                <a:cs typeface="Times New Roman"/>
              </a:rPr>
              <a:t>Care</a:t>
            </a:r>
            <a:r>
              <a:rPr lang="en-GB" i="1" dirty="0">
                <a:solidFill>
                  <a:srgbClr val="837A73"/>
                </a:solidFill>
                <a:latin typeface="Arial"/>
                <a:ea typeface="Calibri"/>
                <a:cs typeface="Times New Roman"/>
              </a:rPr>
              <a:t>: Sustainable </a:t>
            </a:r>
            <a:r>
              <a:rPr lang="en-GB" i="1" dirty="0" smtClean="0">
                <a:solidFill>
                  <a:srgbClr val="837A73"/>
                </a:solidFill>
                <a:latin typeface="Arial"/>
                <a:ea typeface="Calibri"/>
                <a:cs typeface="Times New Roman"/>
              </a:rPr>
              <a:t>Clinical Practice</a:t>
            </a:r>
            <a:r>
              <a:rPr lang="en-GB" i="1" dirty="0">
                <a:solidFill>
                  <a:srgbClr val="837A73"/>
                </a:solidFill>
                <a:latin typeface="Arial"/>
                <a:ea typeface="Calibri"/>
                <a:cs typeface="Times New Roman"/>
              </a:rPr>
              <a:t>. </a:t>
            </a:r>
            <a:r>
              <a:rPr lang="en-GB" i="1" dirty="0" err="1">
                <a:solidFill>
                  <a:srgbClr val="837A73"/>
                </a:solidFill>
                <a:latin typeface="Arial"/>
                <a:ea typeface="Calibri"/>
                <a:cs typeface="Times New Roman"/>
              </a:rPr>
              <a:t>CleanMed</a:t>
            </a:r>
            <a:r>
              <a:rPr lang="en-GB" i="1" dirty="0">
                <a:solidFill>
                  <a:srgbClr val="837A73"/>
                </a:solidFill>
                <a:latin typeface="Arial"/>
                <a:ea typeface="Calibri"/>
                <a:cs typeface="Times New Roman"/>
              </a:rPr>
              <a:t> Europe, Oxford, 18.09.2013</a:t>
            </a:r>
            <a:r>
              <a:rPr lang="en-GB" i="1" dirty="0" smtClean="0">
                <a:solidFill>
                  <a:srgbClr val="837A73"/>
                </a:solidFill>
                <a:latin typeface="Arial"/>
                <a:ea typeface="Calibri"/>
                <a:cs typeface="Times New Roman"/>
              </a:rPr>
              <a:t>. </a:t>
            </a:r>
            <a:r>
              <a:rPr lang="en-GB" dirty="0">
                <a:solidFill>
                  <a:srgbClr val="837A73"/>
                </a:solidFill>
                <a:latin typeface="Arial"/>
                <a:ea typeface="Calibri"/>
                <a:cs typeface="Times New Roman"/>
              </a:rPr>
              <a:t>Available at: </a:t>
            </a:r>
            <a:r>
              <a:rPr lang="en-GB" u="sng" dirty="0">
                <a:solidFill>
                  <a:srgbClr val="837A73"/>
                </a:solidFill>
                <a:latin typeface="Arial"/>
                <a:ea typeface="Calibri"/>
                <a:cs typeface="Times New Roman"/>
              </a:rPr>
              <a:t>http://</a:t>
            </a:r>
            <a:r>
              <a:rPr lang="en-GB" u="sng" dirty="0" smtClean="0">
                <a:solidFill>
                  <a:srgbClr val="837A73"/>
                </a:solidFill>
                <a:latin typeface="Arial"/>
                <a:ea typeface="Calibri"/>
                <a:cs typeface="Times New Roman"/>
              </a:rPr>
              <a:t>cleanmedeurope.org/speakers/plenary-speakers-slides</a:t>
            </a:r>
            <a:r>
              <a:rPr lang="en-GB" dirty="0" smtClean="0">
                <a:solidFill>
                  <a:srgbClr val="837A73"/>
                </a:solidFill>
                <a:latin typeface="Arial"/>
                <a:ea typeface="Calibri"/>
                <a:cs typeface="Times New Roman"/>
              </a:rPr>
              <a:t> Accessed on: 12.03.2014</a:t>
            </a:r>
          </a:p>
          <a:p>
            <a:pPr marL="284400" indent="-285750" defTabSz="457200" eaLnBrk="0" fontAlgn="base" hangingPunct="0">
              <a:buFont typeface="Arial" pitchFamily="34" charset="0"/>
              <a:buChar char="•"/>
              <a:defRPr/>
            </a:pPr>
            <a:r>
              <a:rPr lang="en-GB" dirty="0">
                <a:solidFill>
                  <a:srgbClr val="837A73"/>
                </a:solidFill>
                <a:latin typeface="Arial" pitchFamily="34" charset="0"/>
                <a:cs typeface="Arial" pitchFamily="34" charset="0"/>
              </a:rPr>
              <a:t>Montgomery H (2009) </a:t>
            </a:r>
            <a:r>
              <a:rPr lang="en-GB" i="1" dirty="0">
                <a:solidFill>
                  <a:srgbClr val="837A73"/>
                </a:solidFill>
                <a:latin typeface="Arial" pitchFamily="34" charset="0"/>
                <a:cs typeface="Arial" pitchFamily="34" charset="0"/>
              </a:rPr>
              <a:t>The Time for Action is Now. </a:t>
            </a:r>
            <a:r>
              <a:rPr lang="en-GB" dirty="0">
                <a:solidFill>
                  <a:srgbClr val="837A73"/>
                </a:solidFill>
                <a:latin typeface="Arial" pitchFamily="34" charset="0"/>
                <a:cs typeface="Arial" pitchFamily="34" charset="0"/>
              </a:rPr>
              <a:t>Available at: </a:t>
            </a:r>
            <a:r>
              <a:rPr lang="en-GB" i="1" dirty="0">
                <a:solidFill>
                  <a:srgbClr val="837A73"/>
                </a:solidFill>
                <a:latin typeface="Arial" pitchFamily="34" charset="0"/>
                <a:cs typeface="Arial" pitchFamily="34" charset="0"/>
              </a:rPr>
              <a:t>www.climateandhealth.org/getinformed/  </a:t>
            </a:r>
            <a:r>
              <a:rPr lang="en-GB" dirty="0">
                <a:solidFill>
                  <a:srgbClr val="837A73"/>
                </a:solidFill>
                <a:latin typeface="Arial" pitchFamily="34" charset="0"/>
                <a:cs typeface="Arial" pitchFamily="34" charset="0"/>
              </a:rPr>
              <a:t>Accessed on: </a:t>
            </a:r>
            <a:r>
              <a:rPr lang="en-GB" dirty="0" smtClean="0">
                <a:solidFill>
                  <a:srgbClr val="837A73"/>
                </a:solidFill>
                <a:latin typeface="Arial" pitchFamily="34" charset="0"/>
                <a:cs typeface="Arial" pitchFamily="34" charset="0"/>
              </a:rPr>
              <a:t>11.12.2010</a:t>
            </a:r>
          </a:p>
          <a:p>
            <a:pPr marL="284400" indent="-285750" defTabSz="457200" eaLnBrk="0" fontAlgn="base" hangingPunct="0">
              <a:buFont typeface="Arial" pitchFamily="34" charset="0"/>
              <a:buChar char="•"/>
              <a:defRPr/>
            </a:pPr>
            <a:r>
              <a:rPr lang="en-GB" dirty="0" err="1" smtClean="0">
                <a:solidFill>
                  <a:srgbClr val="837A73"/>
                </a:solidFill>
                <a:latin typeface="Arial"/>
              </a:rPr>
              <a:t>Polatajko</a:t>
            </a:r>
            <a:r>
              <a:rPr lang="en-GB" dirty="0" smtClean="0">
                <a:solidFill>
                  <a:srgbClr val="837A73"/>
                </a:solidFill>
                <a:latin typeface="Arial"/>
              </a:rPr>
              <a:t> </a:t>
            </a:r>
            <a:r>
              <a:rPr lang="en-GB" dirty="0">
                <a:solidFill>
                  <a:srgbClr val="837A73"/>
                </a:solidFill>
                <a:latin typeface="Arial"/>
              </a:rPr>
              <a:t>HJ, Townsend EA &amp; </a:t>
            </a:r>
            <a:r>
              <a:rPr lang="en-GB" dirty="0" err="1">
                <a:solidFill>
                  <a:srgbClr val="837A73"/>
                </a:solidFill>
                <a:latin typeface="Arial"/>
              </a:rPr>
              <a:t>Craik</a:t>
            </a:r>
            <a:r>
              <a:rPr lang="en-GB" dirty="0">
                <a:solidFill>
                  <a:srgbClr val="837A73"/>
                </a:solidFill>
                <a:latin typeface="Arial"/>
              </a:rPr>
              <a:t> J (2007) Canadian Model of Occupational Performance and Engagement (CMOP-E). In: Townsend EA &amp; </a:t>
            </a:r>
            <a:r>
              <a:rPr lang="en-GB" dirty="0" err="1">
                <a:solidFill>
                  <a:srgbClr val="837A73"/>
                </a:solidFill>
                <a:latin typeface="Arial"/>
              </a:rPr>
              <a:t>Polatajko</a:t>
            </a:r>
            <a:r>
              <a:rPr lang="en-GB" dirty="0">
                <a:solidFill>
                  <a:srgbClr val="837A73"/>
                </a:solidFill>
                <a:latin typeface="Arial"/>
              </a:rPr>
              <a:t> HJ (2007) </a:t>
            </a:r>
            <a:r>
              <a:rPr lang="en-GB" i="1" dirty="0">
                <a:solidFill>
                  <a:srgbClr val="837A73"/>
                </a:solidFill>
                <a:latin typeface="Arial"/>
              </a:rPr>
              <a:t>Enabling Occupation II: Advancing an Occupational Therapy Vision for Health, Well-being &amp; Justice through Occupation. </a:t>
            </a:r>
            <a:r>
              <a:rPr lang="en-GB" dirty="0">
                <a:solidFill>
                  <a:srgbClr val="837A73"/>
                </a:solidFill>
                <a:latin typeface="Arial"/>
              </a:rPr>
              <a:t>Ottawa, ON: CAOT </a:t>
            </a:r>
            <a:r>
              <a:rPr lang="en-GB" dirty="0" smtClean="0">
                <a:solidFill>
                  <a:srgbClr val="837A73"/>
                </a:solidFill>
                <a:latin typeface="Arial"/>
              </a:rPr>
              <a:t>ACE</a:t>
            </a:r>
          </a:p>
          <a:p>
            <a:pPr marL="284400" indent="-285750" defTabSz="457200" eaLnBrk="0" fontAlgn="base" hangingPunct="0">
              <a:buFont typeface="Arial" pitchFamily="34" charset="0"/>
              <a:buChar char="•"/>
              <a:defRPr/>
            </a:pPr>
            <a:r>
              <a:rPr lang="en-GB" dirty="0" smtClean="0">
                <a:solidFill>
                  <a:srgbClr val="837A73"/>
                </a:solidFill>
                <a:latin typeface="Arial"/>
                <a:ea typeface="Calibri"/>
              </a:rPr>
              <a:t>Sustainable </a:t>
            </a:r>
            <a:r>
              <a:rPr lang="en-GB" dirty="0">
                <a:solidFill>
                  <a:srgbClr val="837A73"/>
                </a:solidFill>
                <a:latin typeface="Arial"/>
                <a:ea typeface="Calibri"/>
              </a:rPr>
              <a:t>Development Unit (2014a) </a:t>
            </a:r>
            <a:r>
              <a:rPr lang="en-GB" i="1" dirty="0">
                <a:solidFill>
                  <a:srgbClr val="837A73"/>
                </a:solidFill>
                <a:latin typeface="Arial"/>
                <a:ea typeface="Calibri"/>
              </a:rPr>
              <a:t>Sustainable, Resilient, Healthy People &amp; Places: A Sustainable Development Strategy for the NHS, Public Health and Social Care System. </a:t>
            </a:r>
            <a:r>
              <a:rPr lang="en-GB" dirty="0">
                <a:solidFill>
                  <a:srgbClr val="837A73"/>
                </a:solidFill>
                <a:latin typeface="Arial"/>
                <a:ea typeface="Calibri"/>
              </a:rPr>
              <a:t>Cambridge: SDU. Available at: </a:t>
            </a:r>
            <a:r>
              <a:rPr lang="en-GB" i="1" dirty="0">
                <a:solidFill>
                  <a:srgbClr val="837A73"/>
                </a:solidFill>
                <a:latin typeface="Arial"/>
                <a:ea typeface="Calibri"/>
              </a:rPr>
              <a:t>http://</a:t>
            </a:r>
            <a:r>
              <a:rPr lang="en-GB" i="1" dirty="0" err="1">
                <a:solidFill>
                  <a:srgbClr val="837A73"/>
                </a:solidFill>
                <a:latin typeface="Arial"/>
                <a:ea typeface="Calibri"/>
              </a:rPr>
              <a:t>www.sduhealth.org.uk</a:t>
            </a:r>
            <a:r>
              <a:rPr lang="en-GB" i="1" dirty="0">
                <a:solidFill>
                  <a:srgbClr val="837A73"/>
                </a:solidFill>
                <a:latin typeface="Arial"/>
                <a:ea typeface="Calibri"/>
              </a:rPr>
              <a:t>/policy-strategy/engagement-</a:t>
            </a:r>
            <a:r>
              <a:rPr lang="en-GB" i="1" dirty="0" err="1">
                <a:solidFill>
                  <a:srgbClr val="837A73"/>
                </a:solidFill>
                <a:latin typeface="Arial"/>
                <a:ea typeface="Calibri"/>
              </a:rPr>
              <a:t>resources.aspx</a:t>
            </a:r>
            <a:r>
              <a:rPr lang="en-GB" i="1" dirty="0">
                <a:solidFill>
                  <a:srgbClr val="837A73"/>
                </a:solidFill>
                <a:latin typeface="Arial"/>
                <a:ea typeface="Calibri"/>
              </a:rPr>
              <a:t>  </a:t>
            </a:r>
            <a:r>
              <a:rPr lang="en-GB" dirty="0">
                <a:solidFill>
                  <a:srgbClr val="837A73"/>
                </a:solidFill>
                <a:latin typeface="Arial"/>
                <a:ea typeface="Calibri"/>
              </a:rPr>
              <a:t>Accessed on: </a:t>
            </a:r>
            <a:r>
              <a:rPr lang="en-GB" dirty="0" smtClean="0">
                <a:solidFill>
                  <a:srgbClr val="837A73"/>
                </a:solidFill>
                <a:latin typeface="Arial"/>
                <a:ea typeface="Calibri"/>
              </a:rPr>
              <a:t>09.02.2015</a:t>
            </a:r>
          </a:p>
          <a:p>
            <a:pPr marL="284400" indent="-285750" defTabSz="457200" eaLnBrk="0" fontAlgn="base" hangingPunct="0">
              <a:buFont typeface="Arial" pitchFamily="34" charset="0"/>
              <a:buChar char="•"/>
              <a:defRPr/>
            </a:pPr>
            <a:r>
              <a:rPr lang="en-GB" dirty="0" smtClean="0">
                <a:solidFill>
                  <a:srgbClr val="837A73"/>
                </a:solidFill>
                <a:latin typeface="Arial"/>
                <a:ea typeface="Calibri"/>
              </a:rPr>
              <a:t>Sustainable </a:t>
            </a:r>
            <a:r>
              <a:rPr lang="en-GB" dirty="0">
                <a:solidFill>
                  <a:srgbClr val="837A73"/>
                </a:solidFill>
                <a:latin typeface="Arial"/>
                <a:ea typeface="Calibri"/>
              </a:rPr>
              <a:t>Development Unit (2014b) </a:t>
            </a:r>
            <a:r>
              <a:rPr lang="en-GB" i="1" dirty="0">
                <a:solidFill>
                  <a:srgbClr val="837A73"/>
                </a:solidFill>
                <a:latin typeface="Arial"/>
                <a:ea typeface="Calibri"/>
              </a:rPr>
              <a:t>Sustainable, Resilient, Healthy People &amp; Places. Module: Healthy, Sustainable and Resilient Communities. </a:t>
            </a:r>
            <a:r>
              <a:rPr lang="en-GB" dirty="0">
                <a:solidFill>
                  <a:srgbClr val="837A73"/>
                </a:solidFill>
                <a:latin typeface="Arial"/>
                <a:ea typeface="Calibri"/>
              </a:rPr>
              <a:t>Cambridge: </a:t>
            </a:r>
            <a:r>
              <a:rPr lang="en-GB" dirty="0" smtClean="0">
                <a:solidFill>
                  <a:srgbClr val="837A73"/>
                </a:solidFill>
                <a:latin typeface="Arial"/>
                <a:ea typeface="Calibri"/>
              </a:rPr>
              <a:t>SDU.</a:t>
            </a:r>
          </a:p>
          <a:p>
            <a:pPr marL="284400" indent="-285750" defTabSz="457200" eaLnBrk="0" fontAlgn="base" hangingPunct="0">
              <a:buFont typeface="Arial" pitchFamily="34" charset="0"/>
              <a:buChar char="•"/>
              <a:defRPr/>
            </a:pPr>
            <a:r>
              <a:rPr lang="en-GB" dirty="0" smtClean="0">
                <a:solidFill>
                  <a:srgbClr val="837A73"/>
                </a:solidFill>
                <a:latin typeface="Arial"/>
                <a:ea typeface="Calibri"/>
              </a:rPr>
              <a:t>Sustainable </a:t>
            </a:r>
            <a:r>
              <a:rPr lang="en-GB" dirty="0">
                <a:solidFill>
                  <a:srgbClr val="837A73"/>
                </a:solidFill>
                <a:latin typeface="Arial"/>
                <a:ea typeface="Calibri"/>
              </a:rPr>
              <a:t>Development Unit (2014c) </a:t>
            </a:r>
            <a:r>
              <a:rPr lang="en-GB" i="1" dirty="0">
                <a:solidFill>
                  <a:srgbClr val="837A73"/>
                </a:solidFill>
                <a:latin typeface="Arial"/>
                <a:ea typeface="Calibri"/>
              </a:rPr>
              <a:t>Sustainable, Resilient, Healthy People &amp; Places. Module: Sustainable Clinical and Care Models. </a:t>
            </a:r>
            <a:r>
              <a:rPr lang="en-GB" dirty="0">
                <a:solidFill>
                  <a:srgbClr val="837A73"/>
                </a:solidFill>
                <a:latin typeface="Arial"/>
                <a:ea typeface="Calibri"/>
              </a:rPr>
              <a:t>Cambridge: SDU.</a:t>
            </a:r>
          </a:p>
          <a:p>
            <a:pPr marL="284400" indent="-285750" defTabSz="457200" eaLnBrk="0" fontAlgn="base" hangingPunct="0">
              <a:buFont typeface="Arial" pitchFamily="34" charset="0"/>
              <a:buChar char="•"/>
              <a:defRPr/>
            </a:pPr>
            <a:endParaRPr lang="en-GB" dirty="0" smtClean="0">
              <a:solidFill>
                <a:srgbClr val="837A73"/>
              </a:solidFill>
              <a:latin typeface="Arial" pitchFamily="34" charset="0"/>
              <a:cs typeface="Arial" pitchFamily="34" charset="0"/>
            </a:endParaRPr>
          </a:p>
          <a:p>
            <a:pPr marL="285750" indent="-285750" defTabSz="457200" fontAlgn="base">
              <a:spcBef>
                <a:spcPct val="0"/>
              </a:spcBef>
              <a:buFont typeface="Arial" pitchFamily="34" charset="0"/>
              <a:buChar char="•"/>
              <a:defRPr/>
            </a:pPr>
            <a:endParaRPr lang="en-GB" dirty="0" smtClean="0">
              <a:solidFill>
                <a:srgbClr val="837A73"/>
              </a:solidFill>
              <a:latin typeface="Arial"/>
              <a:ea typeface="Calibri"/>
              <a:cs typeface="Times New Roman"/>
            </a:endParaRPr>
          </a:p>
          <a:p>
            <a:pPr marL="285750" indent="-285750" defTabSz="457200" fontAlgn="base">
              <a:spcBef>
                <a:spcPct val="0"/>
              </a:spcBef>
              <a:buFont typeface="Arial" pitchFamily="34" charset="0"/>
              <a:buChar char="•"/>
              <a:defRPr/>
            </a:pPr>
            <a:endParaRPr lang="en-GB" i="1" u="sng" dirty="0">
              <a:solidFill>
                <a:srgbClr val="837A73"/>
              </a:solidFill>
              <a:latin typeface="Arial"/>
              <a:ea typeface="Calibri"/>
              <a:cs typeface="Times New Roman"/>
            </a:endParaRPr>
          </a:p>
          <a:p>
            <a:pPr marL="285750" indent="-285750" defTabSz="457200" fontAlgn="base">
              <a:spcBef>
                <a:spcPct val="0"/>
              </a:spcBef>
              <a:buFont typeface="Arial" pitchFamily="34" charset="0"/>
              <a:buChar char="•"/>
              <a:defRPr/>
            </a:pPr>
            <a:endParaRPr lang="en-GB" dirty="0">
              <a:solidFill>
                <a:srgbClr val="837A73"/>
              </a:solidFill>
              <a:latin typeface="Arial"/>
              <a:ea typeface="Calibri"/>
              <a:cs typeface="Times New Roman"/>
            </a:endParaRPr>
          </a:p>
        </p:txBody>
      </p:sp>
    </p:spTree>
    <p:extLst>
      <p:ext uri="{BB962C8B-B14F-4D97-AF65-F5344CB8AC3E}">
        <p14:creationId xmlns:p14="http://schemas.microsoft.com/office/powerpoint/2010/main" val="85710146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0" y="2"/>
            <a:ext cx="7452320" cy="625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fontAlgn="base">
              <a:spcBef>
                <a:spcPct val="0"/>
              </a:spcBef>
              <a:spcAft>
                <a:spcPct val="0"/>
              </a:spcAft>
              <a:defRPr/>
            </a:pPr>
            <a:r>
              <a:rPr lang="en-GB" sz="5000" dirty="0" smtClean="0">
                <a:solidFill>
                  <a:srgbClr val="837A73"/>
                </a:solidFill>
                <a:latin typeface="Times" pitchFamily="18" charset="0"/>
                <a:ea typeface="Calibri" pitchFamily="34" charset="0"/>
                <a:cs typeface="Times" pitchFamily="18" charset="0"/>
              </a:rPr>
              <a:t>REFERENCES</a:t>
            </a:r>
          </a:p>
          <a:p>
            <a:pPr marL="285750" indent="-285750" defTabSz="457200" fontAlgn="base">
              <a:spcBef>
                <a:spcPct val="0"/>
              </a:spcBef>
              <a:spcAft>
                <a:spcPct val="0"/>
              </a:spcAft>
              <a:buFont typeface="Arial" pitchFamily="34" charset="0"/>
              <a:buChar char="•"/>
              <a:defRPr/>
            </a:pPr>
            <a:r>
              <a:rPr lang="en-GB" dirty="0">
                <a:solidFill>
                  <a:srgbClr val="837A73"/>
                </a:solidFill>
                <a:latin typeface="Arial"/>
                <a:ea typeface="Calibri"/>
              </a:rPr>
              <a:t>Sustainable Development Unit (2015) </a:t>
            </a:r>
            <a:r>
              <a:rPr lang="en-GB" i="1" dirty="0">
                <a:solidFill>
                  <a:srgbClr val="837A73"/>
                </a:solidFill>
                <a:latin typeface="Arial"/>
                <a:ea typeface="Calibri"/>
              </a:rPr>
              <a:t>Sustainable, Resilient, Healthy People &amp; Places. Module: Creating Social Value. </a:t>
            </a:r>
            <a:r>
              <a:rPr lang="en-GB" dirty="0">
                <a:solidFill>
                  <a:srgbClr val="837A73"/>
                </a:solidFill>
                <a:latin typeface="Arial"/>
                <a:ea typeface="Calibri"/>
              </a:rPr>
              <a:t>Cambridge: </a:t>
            </a:r>
            <a:r>
              <a:rPr lang="en-GB" dirty="0" smtClean="0">
                <a:solidFill>
                  <a:srgbClr val="837A73"/>
                </a:solidFill>
                <a:latin typeface="Arial"/>
                <a:ea typeface="Calibri"/>
              </a:rPr>
              <a:t>SDU</a:t>
            </a:r>
            <a:endParaRPr lang="en-GB" sz="1850" dirty="0" smtClean="0">
              <a:solidFill>
                <a:srgbClr val="837A73"/>
              </a:solidFill>
              <a:latin typeface="Arial" pitchFamily="34" charset="0"/>
              <a:ea typeface="Calibri" pitchFamily="34" charset="0"/>
              <a:cs typeface="Times New Roman" pitchFamily="18" charset="0"/>
            </a:endParaRPr>
          </a:p>
          <a:p>
            <a:pPr marL="285750" indent="-285750" defTabSz="457200" fontAlgn="base">
              <a:spcBef>
                <a:spcPct val="0"/>
              </a:spcBef>
              <a:spcAft>
                <a:spcPct val="0"/>
              </a:spcAft>
              <a:buFont typeface="Arial" pitchFamily="34" charset="0"/>
              <a:buChar char="•"/>
              <a:defRPr/>
            </a:pPr>
            <a:r>
              <a:rPr lang="en-GB" sz="1850" dirty="0" smtClean="0">
                <a:solidFill>
                  <a:srgbClr val="837A73"/>
                </a:solidFill>
                <a:latin typeface="Arial" pitchFamily="34" charset="0"/>
                <a:ea typeface="Calibri" pitchFamily="34" charset="0"/>
                <a:cs typeface="Times New Roman" pitchFamily="18" charset="0"/>
              </a:rPr>
              <a:t>UCL </a:t>
            </a:r>
            <a:r>
              <a:rPr lang="en-GB" sz="1850" dirty="0">
                <a:solidFill>
                  <a:srgbClr val="837A73"/>
                </a:solidFill>
                <a:latin typeface="Arial" pitchFamily="34" charset="0"/>
                <a:ea typeface="Calibri" pitchFamily="34" charset="0"/>
                <a:cs typeface="Times New Roman" pitchFamily="18" charset="0"/>
              </a:rPr>
              <a:t>Lancet Commission (2009) Managing the health effects of climate change. </a:t>
            </a:r>
            <a:r>
              <a:rPr lang="en-GB" sz="1850" i="1" dirty="0">
                <a:solidFill>
                  <a:srgbClr val="837A73"/>
                </a:solidFill>
                <a:latin typeface="Arial" pitchFamily="34" charset="0"/>
                <a:ea typeface="Calibri" pitchFamily="34" charset="0"/>
                <a:cs typeface="Times New Roman" pitchFamily="18" charset="0"/>
              </a:rPr>
              <a:t>The Lancet, 373(9676), </a:t>
            </a:r>
            <a:r>
              <a:rPr lang="en-GB" sz="1850" dirty="0">
                <a:solidFill>
                  <a:srgbClr val="837A73"/>
                </a:solidFill>
                <a:latin typeface="Arial" pitchFamily="34" charset="0"/>
                <a:ea typeface="Calibri" pitchFamily="34" charset="0"/>
                <a:cs typeface="Times New Roman" pitchFamily="18" charset="0"/>
              </a:rPr>
              <a:t>1693-</a:t>
            </a:r>
            <a:r>
              <a:rPr lang="en-GB" sz="1850" dirty="0" smtClean="0">
                <a:solidFill>
                  <a:srgbClr val="837A73"/>
                </a:solidFill>
                <a:latin typeface="Arial" pitchFamily="34" charset="0"/>
                <a:ea typeface="Calibri" pitchFamily="34" charset="0"/>
                <a:cs typeface="Times New Roman" pitchFamily="18" charset="0"/>
              </a:rPr>
              <a:t>1733</a:t>
            </a:r>
            <a:endParaRPr lang="en-GB" sz="1850" dirty="0">
              <a:solidFill>
                <a:srgbClr val="837A73"/>
              </a:solidFill>
              <a:latin typeface="Arial" pitchFamily="34" charset="0"/>
              <a:ea typeface="Calibri" pitchFamily="34" charset="0"/>
              <a:cs typeface="Times New Roman" pitchFamily="18" charset="0"/>
            </a:endParaRPr>
          </a:p>
          <a:p>
            <a:pPr marL="285750" indent="-285750" defTabSz="457200" fontAlgn="base">
              <a:spcBef>
                <a:spcPct val="0"/>
              </a:spcBef>
              <a:spcAft>
                <a:spcPct val="0"/>
              </a:spcAft>
              <a:buFont typeface="Arial" pitchFamily="34" charset="0"/>
              <a:buChar char="•"/>
              <a:defRPr/>
            </a:pPr>
            <a:r>
              <a:rPr lang="en-GB" sz="1850" dirty="0">
                <a:solidFill>
                  <a:srgbClr val="837A73"/>
                </a:solidFill>
                <a:latin typeface="Arial" pitchFamily="34" charset="0"/>
                <a:ea typeface="Calibri" pitchFamily="34" charset="0"/>
                <a:cs typeface="Times New Roman" pitchFamily="18" charset="0"/>
              </a:rPr>
              <a:t>UK National Ecosystem Assessment (2011) </a:t>
            </a:r>
            <a:r>
              <a:rPr lang="en-GB" sz="1850" i="1" dirty="0">
                <a:solidFill>
                  <a:srgbClr val="837A73"/>
                </a:solidFill>
                <a:latin typeface="Arial" pitchFamily="34" charset="0"/>
                <a:ea typeface="Calibri" pitchFamily="34" charset="0"/>
                <a:cs typeface="Times New Roman" pitchFamily="18" charset="0"/>
              </a:rPr>
              <a:t>The UK National Ecosystem Assessment: Synthesis of the Key Findings. </a:t>
            </a:r>
            <a:r>
              <a:rPr lang="en-GB" sz="1850" dirty="0">
                <a:solidFill>
                  <a:srgbClr val="837A73"/>
                </a:solidFill>
                <a:latin typeface="Arial" pitchFamily="34" charset="0"/>
                <a:ea typeface="Calibri" pitchFamily="34" charset="0"/>
                <a:cs typeface="Times New Roman" pitchFamily="18" charset="0"/>
              </a:rPr>
              <a:t>UNEP-WCMC, Cambridge</a:t>
            </a:r>
          </a:p>
          <a:p>
            <a:pPr marL="285750" indent="-285750" defTabSz="457200" fontAlgn="base">
              <a:spcBef>
                <a:spcPct val="0"/>
              </a:spcBef>
              <a:spcAft>
                <a:spcPct val="0"/>
              </a:spcAft>
              <a:buFont typeface="Arial" pitchFamily="34" charset="0"/>
              <a:buChar char="•"/>
              <a:defRPr/>
            </a:pPr>
            <a:r>
              <a:rPr lang="en-GB" sz="1850" dirty="0">
                <a:solidFill>
                  <a:srgbClr val="837A73"/>
                </a:solidFill>
                <a:latin typeface="Arial" pitchFamily="34" charset="0"/>
                <a:ea typeface="Calibri" pitchFamily="34" charset="0"/>
                <a:cs typeface="Times New Roman" pitchFamily="18" charset="0"/>
              </a:rPr>
              <a:t>Watts (2009) </a:t>
            </a:r>
            <a:r>
              <a:rPr lang="en-GB" sz="1850" i="1" dirty="0">
                <a:solidFill>
                  <a:srgbClr val="837A73"/>
                </a:solidFill>
                <a:latin typeface="Arial" pitchFamily="34" charset="0"/>
                <a:ea typeface="Calibri" pitchFamily="34" charset="0"/>
                <a:cs typeface="Times New Roman" pitchFamily="18" charset="0"/>
              </a:rPr>
              <a:t>The Health Benefits of Tackling Climate Change: An Executive Summary for The Lancet Series. </a:t>
            </a:r>
            <a:r>
              <a:rPr lang="en-GB" sz="1850" dirty="0">
                <a:solidFill>
                  <a:srgbClr val="837A73"/>
                </a:solidFill>
                <a:latin typeface="Arial" pitchFamily="34" charset="0"/>
                <a:ea typeface="Calibri" pitchFamily="34" charset="0"/>
                <a:cs typeface="Times New Roman" pitchFamily="18" charset="0"/>
              </a:rPr>
              <a:t>Available at: </a:t>
            </a:r>
            <a:r>
              <a:rPr lang="en-GB" sz="1850" i="1" u="sng" dirty="0">
                <a:solidFill>
                  <a:srgbClr val="837A73"/>
                </a:solidFill>
                <a:latin typeface="Arial" pitchFamily="34" charset="0"/>
                <a:ea typeface="Calibri" pitchFamily="34" charset="0"/>
                <a:cs typeface="Times New Roman" pitchFamily="18" charset="0"/>
              </a:rPr>
              <a:t>http://download.thelancet.com/flatcontentassets/series/health-and-climate-change.pdf </a:t>
            </a:r>
            <a:r>
              <a:rPr lang="en-GB" sz="1850" i="1" dirty="0">
                <a:solidFill>
                  <a:srgbClr val="837A73"/>
                </a:solidFill>
                <a:latin typeface="Arial" pitchFamily="34" charset="0"/>
                <a:ea typeface="Calibri" pitchFamily="34" charset="0"/>
                <a:cs typeface="Times New Roman" pitchFamily="18" charset="0"/>
              </a:rPr>
              <a:t> </a:t>
            </a:r>
            <a:r>
              <a:rPr lang="en-GB" sz="1850" dirty="0">
                <a:solidFill>
                  <a:srgbClr val="837A73"/>
                </a:solidFill>
                <a:latin typeface="Arial" pitchFamily="34" charset="0"/>
                <a:ea typeface="Calibri" pitchFamily="34" charset="0"/>
                <a:cs typeface="Times New Roman" pitchFamily="18" charset="0"/>
              </a:rPr>
              <a:t>Accessed on: 01.12.2009</a:t>
            </a:r>
          </a:p>
          <a:p>
            <a:pPr marL="285750" indent="-285750" defTabSz="457200" fontAlgn="base">
              <a:spcBef>
                <a:spcPct val="0"/>
              </a:spcBef>
              <a:spcAft>
                <a:spcPct val="0"/>
              </a:spcAft>
              <a:buFont typeface="Arial" pitchFamily="34" charset="0"/>
              <a:buChar char="•"/>
              <a:defRPr/>
            </a:pPr>
            <a:r>
              <a:rPr lang="en-GB" sz="1850" dirty="0" smtClean="0">
                <a:solidFill>
                  <a:srgbClr val="837A73"/>
                </a:solidFill>
                <a:latin typeface="Arial" pitchFamily="34" charset="0"/>
                <a:ea typeface="Calibri" pitchFamily="34" charset="0"/>
                <a:cs typeface="Times New Roman" pitchFamily="18" charset="0"/>
              </a:rPr>
              <a:t>Whittaker </a:t>
            </a:r>
            <a:r>
              <a:rPr lang="en-GB" sz="1850" dirty="0">
                <a:solidFill>
                  <a:srgbClr val="837A73"/>
                </a:solidFill>
                <a:latin typeface="Arial" pitchFamily="34" charset="0"/>
                <a:ea typeface="Calibri" pitchFamily="34" charset="0"/>
                <a:cs typeface="Times New Roman" pitchFamily="18" charset="0"/>
              </a:rPr>
              <a:t>B (2012) Sustainable global wellbeing: a proposed expansion of the occupational therapy paradigm. </a:t>
            </a:r>
            <a:r>
              <a:rPr lang="en-GB" sz="1850" i="1" dirty="0">
                <a:solidFill>
                  <a:srgbClr val="837A73"/>
                </a:solidFill>
                <a:latin typeface="Arial" pitchFamily="34" charset="0"/>
                <a:ea typeface="Calibri" pitchFamily="34" charset="0"/>
                <a:cs typeface="Times New Roman" pitchFamily="18" charset="0"/>
              </a:rPr>
              <a:t>British Journal of Occupational Therapy, 75(9), </a:t>
            </a:r>
            <a:r>
              <a:rPr lang="en-GB" sz="1850" dirty="0">
                <a:solidFill>
                  <a:srgbClr val="837A73"/>
                </a:solidFill>
                <a:latin typeface="Arial" pitchFamily="34" charset="0"/>
                <a:ea typeface="Calibri" pitchFamily="34" charset="0"/>
                <a:cs typeface="Times New Roman" pitchFamily="18" charset="0"/>
              </a:rPr>
              <a:t>436-</a:t>
            </a:r>
            <a:r>
              <a:rPr lang="en-GB" sz="1850" dirty="0" smtClean="0">
                <a:solidFill>
                  <a:srgbClr val="837A73"/>
                </a:solidFill>
                <a:latin typeface="Arial" pitchFamily="34" charset="0"/>
                <a:ea typeface="Calibri" pitchFamily="34" charset="0"/>
                <a:cs typeface="Times New Roman" pitchFamily="18" charset="0"/>
              </a:rPr>
              <a:t>439</a:t>
            </a:r>
          </a:p>
          <a:p>
            <a:pPr marL="285750" indent="-285750" defTabSz="457200" fontAlgn="base">
              <a:spcBef>
                <a:spcPct val="0"/>
              </a:spcBef>
              <a:spcAft>
                <a:spcPct val="0"/>
              </a:spcAft>
              <a:buFont typeface="Arial" pitchFamily="34" charset="0"/>
              <a:buChar char="•"/>
              <a:defRPr/>
            </a:pPr>
            <a:r>
              <a:rPr lang="en-GB" sz="1850" dirty="0">
                <a:solidFill>
                  <a:srgbClr val="837A73"/>
                </a:solidFill>
                <a:latin typeface="Arial" pitchFamily="34" charset="0"/>
                <a:ea typeface="Calibri" pitchFamily="34" charset="0"/>
                <a:cs typeface="Times New Roman" pitchFamily="18" charset="0"/>
              </a:rPr>
              <a:t>World Federation of Occupational Therapists (2012</a:t>
            </a:r>
            <a:r>
              <a:rPr lang="en-GB" sz="1850" dirty="0" smtClean="0">
                <a:solidFill>
                  <a:srgbClr val="837A73"/>
                </a:solidFill>
                <a:latin typeface="Arial" pitchFamily="34" charset="0"/>
                <a:ea typeface="Calibri" pitchFamily="34" charset="0"/>
                <a:cs typeface="Times New Roman" pitchFamily="18" charset="0"/>
              </a:rPr>
              <a:t>) </a:t>
            </a:r>
            <a:r>
              <a:rPr lang="en-GB" sz="1850" i="1" dirty="0" smtClean="0">
                <a:solidFill>
                  <a:srgbClr val="837A73"/>
                </a:solidFill>
                <a:latin typeface="Arial" pitchFamily="34" charset="0"/>
                <a:ea typeface="Calibri" pitchFamily="34" charset="0"/>
                <a:cs typeface="Times New Roman" pitchFamily="18" charset="0"/>
              </a:rPr>
              <a:t>Position statement: Environmental </a:t>
            </a:r>
            <a:r>
              <a:rPr lang="en-GB" sz="1850" i="1" dirty="0">
                <a:solidFill>
                  <a:srgbClr val="837A73"/>
                </a:solidFill>
                <a:latin typeface="Arial" pitchFamily="34" charset="0"/>
                <a:ea typeface="Calibri" pitchFamily="34" charset="0"/>
                <a:cs typeface="Times New Roman" pitchFamily="18" charset="0"/>
              </a:rPr>
              <a:t>sustainability, sustainable </a:t>
            </a:r>
            <a:r>
              <a:rPr lang="en-GB" sz="1850" i="1" dirty="0" smtClean="0">
                <a:solidFill>
                  <a:srgbClr val="837A73"/>
                </a:solidFill>
                <a:latin typeface="Arial" pitchFamily="34" charset="0"/>
                <a:ea typeface="Calibri" pitchFamily="34" charset="0"/>
                <a:cs typeface="Times New Roman" pitchFamily="18" charset="0"/>
              </a:rPr>
              <a:t>practice within </a:t>
            </a:r>
            <a:r>
              <a:rPr lang="en-GB" sz="1850" i="1" dirty="0">
                <a:solidFill>
                  <a:srgbClr val="837A73"/>
                </a:solidFill>
                <a:latin typeface="Arial" pitchFamily="34" charset="0"/>
                <a:ea typeface="Calibri" pitchFamily="34" charset="0"/>
                <a:cs typeface="Times New Roman" pitchFamily="18" charset="0"/>
              </a:rPr>
              <a:t>occupational therapy</a:t>
            </a:r>
            <a:r>
              <a:rPr lang="en-GB" sz="1850" i="1" dirty="0" smtClean="0">
                <a:solidFill>
                  <a:srgbClr val="837A73"/>
                </a:solidFill>
                <a:latin typeface="Arial" pitchFamily="34" charset="0"/>
                <a:ea typeface="Calibri" pitchFamily="34" charset="0"/>
                <a:cs typeface="Times New Roman" pitchFamily="18" charset="0"/>
              </a:rPr>
              <a:t>.</a:t>
            </a:r>
            <a:r>
              <a:rPr lang="en-GB" sz="1850" dirty="0" smtClean="0">
                <a:solidFill>
                  <a:srgbClr val="837A73"/>
                </a:solidFill>
                <a:latin typeface="Arial" pitchFamily="34" charset="0"/>
                <a:ea typeface="Calibri" pitchFamily="34" charset="0"/>
                <a:cs typeface="Times New Roman" pitchFamily="18" charset="0"/>
              </a:rPr>
              <a:t> </a:t>
            </a:r>
            <a:r>
              <a:rPr lang="en-GB" sz="1850" dirty="0" err="1" smtClean="0">
                <a:solidFill>
                  <a:srgbClr val="837A73"/>
                </a:solidFill>
                <a:latin typeface="Arial" pitchFamily="34" charset="0"/>
                <a:ea typeface="Calibri" pitchFamily="34" charset="0"/>
                <a:cs typeface="Times New Roman" pitchFamily="18" charset="0"/>
              </a:rPr>
              <a:t>Forrestfield</a:t>
            </a:r>
            <a:r>
              <a:rPr lang="en-GB" sz="1850" dirty="0">
                <a:solidFill>
                  <a:srgbClr val="837A73"/>
                </a:solidFill>
                <a:latin typeface="Arial" pitchFamily="34" charset="0"/>
                <a:ea typeface="Calibri" pitchFamily="34" charset="0"/>
                <a:cs typeface="Times New Roman" pitchFamily="18" charset="0"/>
              </a:rPr>
              <a:t>, AU: </a:t>
            </a:r>
            <a:r>
              <a:rPr lang="en-GB" sz="1850" dirty="0" smtClean="0">
                <a:solidFill>
                  <a:srgbClr val="837A73"/>
                </a:solidFill>
                <a:latin typeface="Arial" pitchFamily="34" charset="0"/>
                <a:ea typeface="Calibri" pitchFamily="34" charset="0"/>
                <a:cs typeface="Times New Roman" pitchFamily="18" charset="0"/>
              </a:rPr>
              <a:t>WFOT</a:t>
            </a:r>
          </a:p>
          <a:p>
            <a:pPr marL="285750" indent="-285750" defTabSz="457200" fontAlgn="base">
              <a:spcBef>
                <a:spcPct val="0"/>
              </a:spcBef>
              <a:spcAft>
                <a:spcPct val="0"/>
              </a:spcAft>
              <a:buFont typeface="Arial" pitchFamily="34" charset="0"/>
              <a:buChar char="•"/>
              <a:defRPr/>
            </a:pPr>
            <a:r>
              <a:rPr lang="en-GB" sz="1850" dirty="0" smtClean="0">
                <a:solidFill>
                  <a:srgbClr val="837A73"/>
                </a:solidFill>
                <a:latin typeface="Arial"/>
                <a:ea typeface="Calibri"/>
              </a:rPr>
              <a:t>WCED </a:t>
            </a:r>
            <a:r>
              <a:rPr lang="en-GB" sz="1850" dirty="0">
                <a:solidFill>
                  <a:srgbClr val="837A73"/>
                </a:solidFill>
                <a:latin typeface="Arial"/>
                <a:ea typeface="Calibri"/>
              </a:rPr>
              <a:t>(1987) </a:t>
            </a:r>
            <a:r>
              <a:rPr lang="en-GB" sz="1850" i="1" dirty="0">
                <a:solidFill>
                  <a:srgbClr val="837A73"/>
                </a:solidFill>
                <a:latin typeface="Arial"/>
                <a:ea typeface="Calibri"/>
              </a:rPr>
              <a:t>Our Common Future: </a:t>
            </a:r>
            <a:r>
              <a:rPr lang="en-GB" sz="1850" i="1" dirty="0" err="1">
                <a:solidFill>
                  <a:srgbClr val="837A73"/>
                </a:solidFill>
                <a:latin typeface="Arial"/>
                <a:ea typeface="Calibri"/>
              </a:rPr>
              <a:t>Brundtland</a:t>
            </a:r>
            <a:r>
              <a:rPr lang="en-GB" sz="1850" i="1" dirty="0">
                <a:solidFill>
                  <a:srgbClr val="837A73"/>
                </a:solidFill>
                <a:latin typeface="Arial"/>
                <a:ea typeface="Calibri"/>
              </a:rPr>
              <a:t> Report. </a:t>
            </a:r>
            <a:r>
              <a:rPr lang="en-GB" sz="1850" dirty="0">
                <a:solidFill>
                  <a:srgbClr val="837A73"/>
                </a:solidFill>
                <a:latin typeface="Arial"/>
                <a:ea typeface="Calibri"/>
              </a:rPr>
              <a:t>Oxford: Oxford University </a:t>
            </a:r>
            <a:r>
              <a:rPr lang="en-GB" sz="1850" dirty="0" smtClean="0">
                <a:solidFill>
                  <a:srgbClr val="837A73"/>
                </a:solidFill>
                <a:latin typeface="Arial"/>
                <a:ea typeface="Calibri"/>
              </a:rPr>
              <a:t>Press</a:t>
            </a:r>
            <a:endParaRPr lang="en-GB" sz="1850" dirty="0" smtClean="0">
              <a:solidFill>
                <a:srgbClr val="837A73"/>
              </a:solidFill>
              <a:latin typeface="Arial" pitchFamily="34" charset="0"/>
              <a:ea typeface="Calibri" pitchFamily="34" charset="0"/>
              <a:cs typeface="Times New Roman" pitchFamily="18" charset="0"/>
            </a:endParaRPr>
          </a:p>
        </p:txBody>
      </p:sp>
    </p:spTree>
    <p:extLst>
      <p:ext uri="{BB962C8B-B14F-4D97-AF65-F5344CB8AC3E}">
        <p14:creationId xmlns:p14="http://schemas.microsoft.com/office/powerpoint/2010/main" val="35288319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49" y="188913"/>
            <a:ext cx="8578851" cy="1498600"/>
          </a:xfrm>
        </p:spPr>
        <p:txBody>
          <a:bodyPr/>
          <a:lstStyle/>
          <a:p>
            <a:pPr eaLnBrk="1" fontAlgn="auto" hangingPunct="1">
              <a:spcAft>
                <a:spcPts val="0"/>
              </a:spcAft>
              <a:defRPr/>
            </a:pPr>
            <a:r>
              <a:rPr lang="en-GB" dirty="0" smtClean="0"/>
              <a:t>websites</a:t>
            </a:r>
            <a:endParaRPr lang="en-GB" dirty="0"/>
          </a:p>
        </p:txBody>
      </p:sp>
      <p:sp>
        <p:nvSpPr>
          <p:cNvPr id="75779" name="Content Placeholder 2"/>
          <p:cNvSpPr>
            <a:spLocks noGrp="1"/>
          </p:cNvSpPr>
          <p:nvPr>
            <p:ph idx="1"/>
          </p:nvPr>
        </p:nvSpPr>
        <p:spPr>
          <a:xfrm>
            <a:off x="179512" y="1052736"/>
            <a:ext cx="7721600" cy="5400330"/>
          </a:xfrm>
        </p:spPr>
        <p:txBody>
          <a:bodyPr/>
          <a:lstStyle/>
          <a:p>
            <a:pPr marL="0" indent="0" eaLnBrk="1" hangingPunct="1">
              <a:buFont typeface="Arial" pitchFamily="34" charset="0"/>
              <a:buNone/>
            </a:pPr>
            <a:r>
              <a:rPr lang="en-GB" sz="3000" dirty="0" smtClean="0">
                <a:cs typeface="Times New Roman" pitchFamily="18" charset="0"/>
              </a:rPr>
              <a:t>www.carbonaddict.org</a:t>
            </a:r>
          </a:p>
          <a:p>
            <a:pPr marL="0" indent="0" eaLnBrk="1" hangingPunct="1">
              <a:buNone/>
            </a:pPr>
            <a:r>
              <a:rPr lang="en-GB" sz="3000" dirty="0" smtClean="0">
                <a:cs typeface="Times New Roman" pitchFamily="18" charset="0"/>
              </a:rPr>
              <a:t>www.climateandhealth.org</a:t>
            </a:r>
          </a:p>
          <a:p>
            <a:pPr marL="0" indent="0" eaLnBrk="1" hangingPunct="1">
              <a:buNone/>
            </a:pPr>
            <a:r>
              <a:rPr lang="en-GB" sz="3000" dirty="0" smtClean="0">
                <a:cs typeface="Times New Roman" pitchFamily="18" charset="0"/>
              </a:rPr>
              <a:t>www.climateandhealthalliance.org</a:t>
            </a:r>
            <a:endParaRPr lang="en-GB" sz="3000" dirty="0">
              <a:cs typeface="Times New Roman" pitchFamily="18" charset="0"/>
            </a:endParaRPr>
          </a:p>
          <a:p>
            <a:pPr marL="0" indent="0" eaLnBrk="1" hangingPunct="1">
              <a:buFont typeface="Arial" pitchFamily="34" charset="0"/>
              <a:buNone/>
            </a:pPr>
            <a:r>
              <a:rPr lang="en-GB" sz="3000" dirty="0" smtClean="0">
                <a:cs typeface="Times New Roman" pitchFamily="18" charset="0"/>
              </a:rPr>
              <a:t>www.theclimateconnection.org</a:t>
            </a:r>
          </a:p>
          <a:p>
            <a:pPr marL="0" indent="0" eaLnBrk="1" hangingPunct="1">
              <a:buFont typeface="Arial" pitchFamily="34" charset="0"/>
              <a:buNone/>
            </a:pPr>
            <a:r>
              <a:rPr lang="en-GB" sz="3000" dirty="0" smtClean="0">
                <a:cs typeface="Times New Roman" pitchFamily="18" charset="0"/>
              </a:rPr>
              <a:t>www.nhsforest.org</a:t>
            </a:r>
          </a:p>
          <a:p>
            <a:pPr marL="0" indent="0" eaLnBrk="1" hangingPunct="1">
              <a:buFont typeface="Arial" pitchFamily="34" charset="0"/>
              <a:buNone/>
            </a:pPr>
            <a:r>
              <a:rPr lang="en-GB" sz="3000" dirty="0" err="1" smtClean="0">
                <a:cs typeface="Times New Roman" pitchFamily="18" charset="0"/>
              </a:rPr>
              <a:t>www.sustainablehealthcare.org.uk</a:t>
            </a:r>
            <a:r>
              <a:rPr lang="en-GB" sz="3000" dirty="0" smtClean="0">
                <a:cs typeface="Times New Roman" pitchFamily="18" charset="0"/>
              </a:rPr>
              <a:t>/</a:t>
            </a:r>
            <a:r>
              <a:rPr lang="en-GB" sz="3000" dirty="0" err="1" smtClean="0">
                <a:cs typeface="Times New Roman" pitchFamily="18" charset="0"/>
              </a:rPr>
              <a:t>ot-susnet</a:t>
            </a:r>
            <a:endParaRPr lang="en-GB" sz="3000" dirty="0" smtClean="0">
              <a:cs typeface="Times New Roman" pitchFamily="18" charset="0"/>
            </a:endParaRPr>
          </a:p>
          <a:p>
            <a:pPr marL="0" indent="0" eaLnBrk="1" hangingPunct="1">
              <a:buFont typeface="Arial" pitchFamily="34" charset="0"/>
              <a:buNone/>
            </a:pPr>
            <a:r>
              <a:rPr lang="en-GB" sz="3000" dirty="0" err="1" smtClean="0">
                <a:cs typeface="Times New Roman" pitchFamily="18" charset="0"/>
              </a:rPr>
              <a:t>www.sap.sustainablehealthcare.org.uk</a:t>
            </a:r>
            <a:endParaRPr lang="en-GB" sz="3000" dirty="0" smtClean="0">
              <a:cs typeface="Times New Roman" pitchFamily="18" charset="0"/>
            </a:endParaRPr>
          </a:p>
          <a:p>
            <a:pPr marL="0" indent="0" eaLnBrk="1" hangingPunct="1">
              <a:buFont typeface="Arial" pitchFamily="34" charset="0"/>
              <a:buNone/>
            </a:pPr>
            <a:r>
              <a:rPr lang="en-GB" sz="3000" dirty="0" smtClean="0">
                <a:cs typeface="Times New Roman" pitchFamily="18" charset="0"/>
              </a:rPr>
              <a:t>www.sd-commission.org.uk</a:t>
            </a:r>
          </a:p>
          <a:p>
            <a:pPr marL="0" indent="0" eaLnBrk="1" hangingPunct="1">
              <a:buFont typeface="Arial" pitchFamily="34" charset="0"/>
              <a:buNone/>
            </a:pPr>
            <a:r>
              <a:rPr lang="en-GB" sz="3000" dirty="0" err="1" smtClean="0">
                <a:cs typeface="Times New Roman" pitchFamily="18" charset="0"/>
              </a:rPr>
              <a:t>www.sduhealth.org.uk</a:t>
            </a:r>
            <a:endParaRPr lang="en-GB" sz="3000" dirty="0" smtClean="0">
              <a:cs typeface="Times New Roman" pitchFamily="18" charset="0"/>
            </a:endParaRPr>
          </a:p>
          <a:p>
            <a:pPr marL="0" indent="0" eaLnBrk="1" hangingPunct="1">
              <a:buFont typeface="Arial" pitchFamily="34" charset="0"/>
              <a:buNone/>
            </a:pPr>
            <a:r>
              <a:rPr lang="en-GB" sz="3000" dirty="0" err="1" smtClean="0">
                <a:cs typeface="Times New Roman" pitchFamily="18" charset="0"/>
              </a:rPr>
              <a:t>www.sustainabilityforhealth.org</a:t>
            </a:r>
            <a:endParaRPr lang="en-GB" sz="3000" dirty="0" smtClean="0">
              <a:cs typeface="Times New Roman" pitchFamily="18" charset="0"/>
            </a:endParaRPr>
          </a:p>
          <a:p>
            <a:pPr marL="0" indent="0" eaLnBrk="1" hangingPunct="1"/>
            <a:endParaRPr lang="en-GB" dirty="0" smtClean="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ubtitle 2"/>
          <p:cNvSpPr>
            <a:spLocks noGrp="1"/>
          </p:cNvSpPr>
          <p:nvPr>
            <p:ph type="subTitle" idx="1"/>
          </p:nvPr>
        </p:nvSpPr>
        <p:spPr>
          <a:xfrm>
            <a:off x="11115" y="6235701"/>
            <a:ext cx="9132887" cy="622300"/>
          </a:xfrm>
        </p:spPr>
        <p:txBody>
          <a:bodyPr/>
          <a:lstStyle/>
          <a:p>
            <a:pPr eaLnBrk="1" hangingPunct="1"/>
            <a:r>
              <a:rPr lang="en-GB" smtClean="0"/>
              <a:t>ben.whittaker@sustainablehealthcare.org.uk</a:t>
            </a:r>
          </a:p>
          <a:p>
            <a:pPr eaLnBrk="1" hangingPunct="1"/>
            <a:endParaRPr lang="en-GB" smtClean="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txBox="1">
            <a:spLocks/>
          </p:cNvSpPr>
          <p:nvPr/>
        </p:nvSpPr>
        <p:spPr bwMode="auto">
          <a:xfrm>
            <a:off x="1475656" y="-228600"/>
            <a:ext cx="662473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3000" b="1" dirty="0" smtClean="0">
                <a:solidFill>
                  <a:srgbClr val="587F59"/>
                </a:solidFill>
                <a:latin typeface="Arial" pitchFamily="34" charset="0"/>
                <a:ea typeface="ＭＳ Ｐゴシック" pitchFamily="34" charset="-128"/>
              </a:rPr>
              <a:t> </a:t>
            </a:r>
            <a:r>
              <a:rPr lang="en-GB" sz="2800" b="1" dirty="0" smtClean="0">
                <a:solidFill>
                  <a:srgbClr val="837A73"/>
                </a:solidFill>
                <a:latin typeface="Arial" pitchFamily="34" charset="0"/>
                <a:ea typeface="ＭＳ Ｐゴシック" pitchFamily="34" charset="-128"/>
              </a:rPr>
              <a:t>What is sustainable development?</a:t>
            </a:r>
          </a:p>
        </p:txBody>
      </p:sp>
      <p:sp>
        <p:nvSpPr>
          <p:cNvPr id="5" name="Oval 4"/>
          <p:cNvSpPr/>
          <p:nvPr/>
        </p:nvSpPr>
        <p:spPr>
          <a:xfrm>
            <a:off x="3387725" y="2189163"/>
            <a:ext cx="2438400" cy="2362200"/>
          </a:xfrm>
          <a:prstGeom prst="ellipse">
            <a:avLst/>
          </a:prstGeom>
          <a:solidFill>
            <a:sysClr val="window" lastClr="FFFFFF"/>
          </a:solidFill>
          <a:ln w="25400" cap="flat" cmpd="sng" algn="ctr">
            <a:solidFill>
              <a:srgbClr val="002060"/>
            </a:solidFill>
            <a:prstDash val="solid"/>
          </a:ln>
          <a:effectLst/>
        </p:spPr>
        <p:txBody>
          <a:bodyPr anchor="ctr"/>
          <a:lstStyle/>
          <a:p>
            <a:pPr algn="ctr" defTabSz="457200">
              <a:defRPr/>
            </a:pPr>
            <a:r>
              <a:rPr lang="en-GB" kern="0" dirty="0">
                <a:solidFill>
                  <a:srgbClr val="837A73"/>
                </a:solidFill>
                <a:latin typeface="Arial" pitchFamily="34" charset="0"/>
                <a:ea typeface="ＭＳ Ｐゴシック" pitchFamily="-108" charset="-128"/>
              </a:rPr>
              <a:t>Social</a:t>
            </a:r>
          </a:p>
          <a:p>
            <a:pPr algn="ctr" defTabSz="457200">
              <a:defRPr/>
            </a:pPr>
            <a:endParaRPr lang="en-GB" kern="0" dirty="0">
              <a:solidFill>
                <a:srgbClr val="000000"/>
              </a:solidFill>
              <a:latin typeface="Arial" pitchFamily="34" charset="0"/>
              <a:ea typeface="ＭＳ Ｐゴシック" pitchFamily="-108" charset="-128"/>
            </a:endParaRPr>
          </a:p>
          <a:p>
            <a:pPr algn="ctr" defTabSz="457200">
              <a:defRPr/>
            </a:pPr>
            <a:endParaRPr lang="en-GB" kern="0" dirty="0">
              <a:solidFill>
                <a:srgbClr val="000000"/>
              </a:solidFill>
              <a:latin typeface="Arial" pitchFamily="34" charset="0"/>
              <a:ea typeface="ＭＳ Ｐゴシック" pitchFamily="-108" charset="-128"/>
            </a:endParaRPr>
          </a:p>
        </p:txBody>
      </p:sp>
      <p:sp>
        <p:nvSpPr>
          <p:cNvPr id="6" name="Oval 5"/>
          <p:cNvSpPr/>
          <p:nvPr/>
        </p:nvSpPr>
        <p:spPr>
          <a:xfrm>
            <a:off x="2362200" y="3730625"/>
            <a:ext cx="2438400" cy="2362200"/>
          </a:xfrm>
          <a:prstGeom prst="ellipse">
            <a:avLst/>
          </a:prstGeom>
          <a:noFill/>
          <a:ln w="25400" cap="flat" cmpd="sng" algn="ctr">
            <a:solidFill>
              <a:srgbClr val="002060"/>
            </a:solidFill>
            <a:prstDash val="solid"/>
          </a:ln>
          <a:effectLst/>
        </p:spPr>
        <p:txBody>
          <a:bodyPr anchor="ctr"/>
          <a:lstStyle/>
          <a:p>
            <a:pPr defTabSz="457200">
              <a:defRPr/>
            </a:pPr>
            <a:endParaRPr lang="en-GB" kern="0" dirty="0">
              <a:solidFill>
                <a:prstClr val="black"/>
              </a:solidFill>
              <a:latin typeface="Arial" pitchFamily="34" charset="0"/>
            </a:endParaRPr>
          </a:p>
          <a:p>
            <a:pPr defTabSz="457200">
              <a:defRPr/>
            </a:pPr>
            <a:r>
              <a:rPr lang="en-GB" kern="0" dirty="0">
                <a:solidFill>
                  <a:srgbClr val="837A73"/>
                </a:solidFill>
                <a:latin typeface="Arial" pitchFamily="34" charset="0"/>
              </a:rPr>
              <a:t>Environmental</a:t>
            </a:r>
          </a:p>
        </p:txBody>
      </p:sp>
      <p:sp>
        <p:nvSpPr>
          <p:cNvPr id="7" name="Oval 6"/>
          <p:cNvSpPr/>
          <p:nvPr/>
        </p:nvSpPr>
        <p:spPr>
          <a:xfrm>
            <a:off x="4276725" y="3730625"/>
            <a:ext cx="2438400" cy="2362200"/>
          </a:xfrm>
          <a:prstGeom prst="ellipse">
            <a:avLst/>
          </a:prstGeom>
          <a:noFill/>
          <a:ln w="25400" cap="flat" cmpd="sng" algn="ctr">
            <a:solidFill>
              <a:srgbClr val="002060"/>
            </a:solidFill>
            <a:prstDash val="solid"/>
          </a:ln>
          <a:effectLst/>
        </p:spPr>
        <p:txBody>
          <a:bodyPr anchor="ctr"/>
          <a:lstStyle/>
          <a:p>
            <a:pPr algn="ctr" defTabSz="457200">
              <a:defRPr/>
            </a:pPr>
            <a:endParaRPr lang="en-GB" kern="0" dirty="0">
              <a:solidFill>
                <a:prstClr val="black"/>
              </a:solidFill>
              <a:latin typeface="Arial" pitchFamily="34" charset="0"/>
            </a:endParaRPr>
          </a:p>
          <a:p>
            <a:pPr algn="ctr" defTabSz="457200">
              <a:defRPr/>
            </a:pPr>
            <a:r>
              <a:rPr lang="en-GB" kern="0" dirty="0">
                <a:solidFill>
                  <a:srgbClr val="837A73"/>
                </a:solidFill>
                <a:latin typeface="Arial" pitchFamily="34" charset="0"/>
              </a:rPr>
              <a:t>Economic</a:t>
            </a:r>
          </a:p>
        </p:txBody>
      </p:sp>
      <p:sp>
        <p:nvSpPr>
          <p:cNvPr id="33798" name="TextBox 4"/>
          <p:cNvSpPr txBox="1">
            <a:spLocks noChangeArrowheads="1"/>
          </p:cNvSpPr>
          <p:nvPr/>
        </p:nvSpPr>
        <p:spPr bwMode="auto">
          <a:xfrm>
            <a:off x="279400" y="815975"/>
            <a:ext cx="8864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000" dirty="0" smtClean="0">
                <a:solidFill>
                  <a:srgbClr val="837A73"/>
                </a:solidFill>
                <a:latin typeface="Arial" pitchFamily="34" charset="0"/>
                <a:ea typeface="ＭＳ Ｐゴシック" pitchFamily="34" charset="-128"/>
              </a:rPr>
              <a:t>“Development that </a:t>
            </a:r>
            <a:r>
              <a:rPr lang="en-US" sz="2000" dirty="0" smtClean="0">
                <a:solidFill>
                  <a:srgbClr val="837A73"/>
                </a:solidFill>
                <a:latin typeface="Arial" pitchFamily="34" charset="0"/>
                <a:ea typeface="ＭＳ Ｐゴシック" pitchFamily="34" charset="-128"/>
              </a:rPr>
              <a:t>meets the needs of the present without compromising the ability of future generations to meet their own needs”</a:t>
            </a:r>
          </a:p>
          <a:p>
            <a:pPr eaLnBrk="1" hangingPunct="1"/>
            <a:r>
              <a:rPr lang="en-US" sz="2000" dirty="0" smtClean="0">
                <a:solidFill>
                  <a:srgbClr val="837A73"/>
                </a:solidFill>
                <a:latin typeface="Arial" pitchFamily="34" charset="0"/>
                <a:ea typeface="ＭＳ Ｐゴシック" pitchFamily="34" charset="-128"/>
              </a:rPr>
              <a:t>(</a:t>
            </a:r>
            <a:r>
              <a:rPr lang="en-US" sz="2000" dirty="0" err="1" smtClean="0">
                <a:solidFill>
                  <a:srgbClr val="837A73"/>
                </a:solidFill>
                <a:latin typeface="Arial" pitchFamily="34" charset="0"/>
                <a:ea typeface="ＭＳ Ｐゴシック" pitchFamily="34" charset="-128"/>
              </a:rPr>
              <a:t>Brundtland</a:t>
            </a:r>
            <a:r>
              <a:rPr lang="en-US" sz="2000" dirty="0" smtClean="0">
                <a:solidFill>
                  <a:srgbClr val="837A73"/>
                </a:solidFill>
                <a:latin typeface="Arial" pitchFamily="34" charset="0"/>
                <a:ea typeface="ＭＳ Ｐゴシック" pitchFamily="34" charset="-128"/>
              </a:rPr>
              <a:t> Commission 1987)</a:t>
            </a:r>
            <a:endParaRPr lang="en-GB" sz="2000" dirty="0" smtClean="0">
              <a:solidFill>
                <a:srgbClr val="837A73"/>
              </a:solidFill>
              <a:latin typeface="Arial" pitchFamily="34" charset="0"/>
              <a:ea typeface="ＭＳ Ｐゴシック" pitchFamily="34" charset="-128"/>
            </a:endParaRPr>
          </a:p>
        </p:txBody>
      </p:sp>
      <p:sp>
        <p:nvSpPr>
          <p:cNvPr id="9" name="Rectangle 8"/>
          <p:cNvSpPr>
            <a:spLocks noChangeArrowheads="1"/>
          </p:cNvSpPr>
          <p:nvPr/>
        </p:nvSpPr>
        <p:spPr bwMode="auto">
          <a:xfrm>
            <a:off x="6105483" y="3424240"/>
            <a:ext cx="293061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900" smtClean="0">
                <a:solidFill>
                  <a:srgbClr val="837A73"/>
                </a:solidFill>
                <a:latin typeface="Arial" pitchFamily="34" charset="0"/>
                <a:ea typeface="ＭＳ Ｐゴシック" pitchFamily="34" charset="-128"/>
              </a:rPr>
              <a:t>Sustainable development</a:t>
            </a:r>
          </a:p>
        </p:txBody>
      </p:sp>
      <p:cxnSp>
        <p:nvCxnSpPr>
          <p:cNvPr id="10" name="Straight Arrow Connector 9"/>
          <p:cNvCxnSpPr/>
          <p:nvPr/>
        </p:nvCxnSpPr>
        <p:spPr bwMode="auto">
          <a:xfrm flipH="1">
            <a:off x="4545013" y="3730626"/>
            <a:ext cx="2922587" cy="725488"/>
          </a:xfrm>
          <a:prstGeom prst="straightConnector1">
            <a:avLst/>
          </a:prstGeom>
          <a:noFill/>
          <a:ln w="25400" cap="flat" cmpd="sng" algn="ctr">
            <a:solidFill>
              <a:srgbClr val="00206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133684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Footer Placeholder 4"/>
          <p:cNvSpPr>
            <a:spLocks noGrp="1"/>
          </p:cNvSpPr>
          <p:nvPr>
            <p:ph type="ftr" sz="quarter" idx="11"/>
          </p:nvPr>
        </p:nvSpPr>
        <p:spPr bwMode="auto">
          <a:xfrm>
            <a:off x="900113" y="6452859"/>
            <a:ext cx="7704137" cy="405141"/>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84" charset="0"/>
                <a:ea typeface="ヒラギノ角ゴ Pro W3" pitchFamily="84" charset="-128"/>
                <a:cs typeface="ヒラギノ角ゴ Pro W3" pitchFamily="84" charset="-128"/>
              </a:rPr>
              <a:t>sustainability </a:t>
            </a:r>
            <a:endParaRPr lang="en-US" dirty="0">
              <a:latin typeface="Arial" pitchFamily="84" charset="0"/>
              <a:ea typeface="ヒラギノ角ゴ Pro W3" pitchFamily="84" charset="-128"/>
              <a:cs typeface="ヒラギノ角ゴ Pro W3" pitchFamily="84" charset="-128"/>
            </a:endParaRPr>
          </a:p>
        </p:txBody>
      </p:sp>
      <p:sp>
        <p:nvSpPr>
          <p:cNvPr id="4" name="Title 15"/>
          <p:cNvSpPr>
            <a:spLocks noGrp="1"/>
          </p:cNvSpPr>
          <p:nvPr>
            <p:ph type="title"/>
          </p:nvPr>
        </p:nvSpPr>
        <p:spPr>
          <a:xfrm>
            <a:off x="2051720" y="404664"/>
            <a:ext cx="5616624" cy="1368152"/>
          </a:xfrm>
        </p:spPr>
        <p:txBody>
          <a:bodyPr>
            <a:normAutofit fontScale="90000"/>
          </a:bodyPr>
          <a:lstStyle/>
          <a:p>
            <a:r>
              <a:rPr lang="en-GB" spc="-100" dirty="0"/>
              <a:t>H</a:t>
            </a:r>
            <a:r>
              <a:rPr lang="en-GB" spc="-100" dirty="0" smtClean="0"/>
              <a:t>ealth and sustainability: a common agenda</a:t>
            </a:r>
            <a:endParaRPr lang="en-US" spc="-100" dirty="0" smtClean="0"/>
          </a:p>
        </p:txBody>
      </p:sp>
      <p:sp>
        <p:nvSpPr>
          <p:cNvPr id="5" name="Content Placeholder 9"/>
          <p:cNvSpPr>
            <a:spLocks noGrp="1"/>
          </p:cNvSpPr>
          <p:nvPr>
            <p:ph idx="1"/>
          </p:nvPr>
        </p:nvSpPr>
        <p:spPr>
          <a:xfrm>
            <a:off x="914400" y="2449487"/>
            <a:ext cx="7906072" cy="3787825"/>
          </a:xfrm>
        </p:spPr>
        <p:txBody>
          <a:bodyPr/>
          <a:lstStyle/>
          <a:p>
            <a:pPr marL="0" indent="0">
              <a:lnSpc>
                <a:spcPct val="150000"/>
              </a:lnSpc>
              <a:buClr>
                <a:srgbClr val="800000"/>
              </a:buClr>
            </a:pPr>
            <a:r>
              <a:rPr lang="en-GB" sz="2400" dirty="0"/>
              <a:t>	</a:t>
            </a:r>
            <a:r>
              <a:rPr lang="en-GB" sz="2400" dirty="0" smtClean="0"/>
              <a:t>	</a:t>
            </a:r>
            <a:endParaRPr lang="en-GB" sz="24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700808"/>
            <a:ext cx="480046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6309320"/>
            <a:ext cx="91440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t>Barton and Grant </a:t>
            </a:r>
            <a:endParaRPr lang="en-GB" sz="1200" dirty="0"/>
          </a:p>
        </p:txBody>
      </p:sp>
    </p:spTree>
    <p:extLst>
      <p:ext uri="{BB962C8B-B14F-4D97-AF65-F5344CB8AC3E}">
        <p14:creationId xmlns:p14="http://schemas.microsoft.com/office/powerpoint/2010/main" val="34668395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6309320"/>
            <a:ext cx="91440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p:txBody>
          <a:bodyPr/>
          <a:lstStyle/>
          <a:p>
            <a:endParaRPr lang="en-GB" dirty="0">
              <a:solidFill>
                <a:schemeClr val="bg1"/>
              </a:solidFill>
            </a:endParaRPr>
          </a:p>
        </p:txBody>
      </p:sp>
      <p:sp>
        <p:nvSpPr>
          <p:cNvPr id="13" name="TextBox 12"/>
          <p:cNvSpPr txBox="1"/>
          <p:nvPr/>
        </p:nvSpPr>
        <p:spPr>
          <a:xfrm>
            <a:off x="611560" y="1628800"/>
            <a:ext cx="8208912"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Health and wellbeing are the work of a lifetime</a:t>
            </a:r>
          </a:p>
          <a:p>
            <a:pPr marL="285750" indent="-285750">
              <a:buFont typeface="Arial" panose="020B0604020202020204" pitchFamily="34" charset="0"/>
              <a:buChar char="•"/>
            </a:pPr>
            <a:r>
              <a:rPr lang="en-GB" dirty="0" smtClean="0"/>
              <a:t>They do not happen by chance</a:t>
            </a:r>
          </a:p>
          <a:p>
            <a:pPr marL="285750" indent="-285750">
              <a:buFont typeface="Arial" panose="020B0604020202020204" pitchFamily="34" charset="0"/>
              <a:buChar char="•"/>
            </a:pPr>
            <a:r>
              <a:rPr lang="en-GB" dirty="0" smtClean="0"/>
              <a:t>Health must be promoted all through life</a:t>
            </a:r>
          </a:p>
          <a:p>
            <a:endParaRPr lang="en-GB" dirty="0"/>
          </a:p>
        </p:txBody>
      </p:sp>
      <p:sp>
        <p:nvSpPr>
          <p:cNvPr id="16" name="Rectangle 15"/>
          <p:cNvSpPr/>
          <p:nvPr/>
        </p:nvSpPr>
        <p:spPr>
          <a:xfrm>
            <a:off x="827584" y="3529072"/>
            <a:ext cx="1512168" cy="1227382"/>
          </a:xfrm>
          <a:prstGeom prst="rect">
            <a:avLst/>
          </a:prstGeom>
          <a:solidFill>
            <a:schemeClr val="accent6">
              <a:lumMod val="75000"/>
            </a:schemeClr>
          </a:solidFill>
          <a:ln>
            <a:solidFill>
              <a:srgbClr val="FFC000"/>
            </a:solidFill>
          </a:ln>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Good education</a:t>
            </a:r>
            <a:endParaRPr lang="en-GB" dirty="0"/>
          </a:p>
        </p:txBody>
      </p:sp>
      <p:sp>
        <p:nvSpPr>
          <p:cNvPr id="17" name="Rectangle 16"/>
          <p:cNvSpPr/>
          <p:nvPr/>
        </p:nvSpPr>
        <p:spPr>
          <a:xfrm>
            <a:off x="1043608" y="4930894"/>
            <a:ext cx="1773290" cy="1227382"/>
          </a:xfrm>
          <a:prstGeom prst="rect">
            <a:avLst/>
          </a:prstGeom>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Strong community</a:t>
            </a:r>
            <a:endParaRPr lang="en-GB" dirty="0"/>
          </a:p>
        </p:txBody>
      </p:sp>
      <p:sp>
        <p:nvSpPr>
          <p:cNvPr id="18" name="Rectangle 17"/>
          <p:cNvSpPr/>
          <p:nvPr/>
        </p:nvSpPr>
        <p:spPr>
          <a:xfrm>
            <a:off x="3200400" y="4918453"/>
            <a:ext cx="1269234" cy="1227382"/>
          </a:xfrm>
          <a:prstGeom prst="rect">
            <a:avLst/>
          </a:prstGeom>
          <a:solidFill>
            <a:srgbClr val="00B050"/>
          </a:solidFill>
          <a:ln>
            <a:solidFill>
              <a:srgbClr val="00B050"/>
            </a:solidFill>
          </a:ln>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Decent housing</a:t>
            </a:r>
            <a:endParaRPr lang="en-GB" dirty="0"/>
          </a:p>
        </p:txBody>
      </p:sp>
      <p:sp>
        <p:nvSpPr>
          <p:cNvPr id="19" name="Rounded Rectangle 18"/>
          <p:cNvSpPr/>
          <p:nvPr/>
        </p:nvSpPr>
        <p:spPr>
          <a:xfrm>
            <a:off x="611560" y="2924944"/>
            <a:ext cx="8280920" cy="432048"/>
          </a:xfrm>
          <a:prstGeom prst="roundRect">
            <a:avLst/>
          </a:prstGeom>
          <a:solidFill>
            <a:schemeClr val="accent1"/>
          </a:solidFill>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solidFill>
                  <a:schemeClr val="bg1"/>
                </a:solidFill>
              </a:rPr>
              <a:t>The building blocks of good health</a:t>
            </a:r>
            <a:endParaRPr lang="en-GB" dirty="0">
              <a:solidFill>
                <a:schemeClr val="bg1"/>
              </a:solidFill>
            </a:endParaRPr>
          </a:p>
        </p:txBody>
      </p:sp>
      <p:sp>
        <p:nvSpPr>
          <p:cNvPr id="20" name="Rectangle 19"/>
          <p:cNvSpPr/>
          <p:nvPr/>
        </p:nvSpPr>
        <p:spPr>
          <a:xfrm>
            <a:off x="5076056" y="3529072"/>
            <a:ext cx="1440160" cy="1227382"/>
          </a:xfrm>
          <a:prstGeom prst="rect">
            <a:avLst/>
          </a:prstGeom>
          <a:solidFill>
            <a:schemeClr val="accent5"/>
          </a:solidFill>
          <a:ln>
            <a:solidFill>
              <a:srgbClr val="00B0F0"/>
            </a:solidFill>
          </a:ln>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Sense of purpose</a:t>
            </a:r>
            <a:endParaRPr lang="en-GB" dirty="0"/>
          </a:p>
        </p:txBody>
      </p:sp>
      <p:sp>
        <p:nvSpPr>
          <p:cNvPr id="21" name="Rectangle 20"/>
          <p:cNvSpPr/>
          <p:nvPr/>
        </p:nvSpPr>
        <p:spPr>
          <a:xfrm>
            <a:off x="4752020" y="4912706"/>
            <a:ext cx="1764196" cy="1227382"/>
          </a:xfrm>
          <a:prstGeom prst="rect">
            <a:avLst/>
          </a:prstGeom>
          <a:solidFill>
            <a:srgbClr val="FF0000"/>
          </a:solidFill>
          <a:ln>
            <a:solidFill>
              <a:schemeClr val="accent2"/>
            </a:solidFill>
          </a:ln>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Meaningful work</a:t>
            </a:r>
            <a:endParaRPr lang="en-GB" dirty="0"/>
          </a:p>
        </p:txBody>
      </p:sp>
      <p:sp>
        <p:nvSpPr>
          <p:cNvPr id="22" name="Rectangle 21"/>
          <p:cNvSpPr/>
          <p:nvPr/>
        </p:nvSpPr>
        <p:spPr>
          <a:xfrm>
            <a:off x="6948264" y="4884674"/>
            <a:ext cx="1584176" cy="1227382"/>
          </a:xfrm>
          <a:prstGeom prst="rect">
            <a:avLst/>
          </a:prstGeom>
          <a:solidFill>
            <a:srgbClr val="7030A0"/>
          </a:solidFill>
          <a:ln>
            <a:solidFill>
              <a:srgbClr val="965FAF"/>
            </a:solidFill>
          </a:ln>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Adequate income</a:t>
            </a:r>
            <a:endParaRPr lang="en-GB" dirty="0"/>
          </a:p>
        </p:txBody>
      </p:sp>
      <p:sp>
        <p:nvSpPr>
          <p:cNvPr id="23" name="Rectangle 22"/>
          <p:cNvSpPr/>
          <p:nvPr/>
        </p:nvSpPr>
        <p:spPr>
          <a:xfrm>
            <a:off x="2849154" y="3547864"/>
            <a:ext cx="1620480" cy="1227382"/>
          </a:xfrm>
          <a:prstGeom prst="rect">
            <a:avLst/>
          </a:prstGeom>
          <a:solidFill>
            <a:srgbClr val="FB11EA"/>
          </a:solidFill>
          <a:ln>
            <a:solidFill>
              <a:srgbClr val="FF00FF"/>
            </a:solidFill>
          </a:ln>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Safe Environment</a:t>
            </a:r>
            <a:endParaRPr lang="en-GB" sz="2000" dirty="0"/>
          </a:p>
        </p:txBody>
      </p:sp>
      <p:sp>
        <p:nvSpPr>
          <p:cNvPr id="24" name="Rectangle 23"/>
          <p:cNvSpPr/>
          <p:nvPr/>
        </p:nvSpPr>
        <p:spPr>
          <a:xfrm>
            <a:off x="7150832" y="3501008"/>
            <a:ext cx="1597631" cy="1227382"/>
          </a:xfrm>
          <a:prstGeom prst="rect">
            <a:avLst/>
          </a:prstGeom>
          <a:solidFill>
            <a:srgbClr val="00CC99"/>
          </a:solidFill>
          <a:ln>
            <a:solidFill>
              <a:srgbClr val="00CC99"/>
            </a:solidFill>
          </a:ln>
          <a:scene3d>
            <a:camera prst="orthographicFront"/>
            <a:lightRig rig="threePt" dir="t"/>
          </a:scene3d>
          <a:sp3d>
            <a:bevelT w="1270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Individual behaviours</a:t>
            </a:r>
            <a:endParaRPr lang="en-GB" sz="2000" dirty="0"/>
          </a:p>
        </p:txBody>
      </p:sp>
      <p:sp>
        <p:nvSpPr>
          <p:cNvPr id="25" name="Title 1"/>
          <p:cNvSpPr>
            <a:spLocks noGrp="1"/>
          </p:cNvSpPr>
          <p:nvPr>
            <p:ph type="title"/>
          </p:nvPr>
        </p:nvSpPr>
        <p:spPr>
          <a:xfrm>
            <a:off x="1835696" y="188640"/>
            <a:ext cx="5904656" cy="1287016"/>
          </a:xfrm>
        </p:spPr>
        <p:txBody>
          <a:bodyPr>
            <a:noAutofit/>
          </a:bodyPr>
          <a:lstStyle/>
          <a:p>
            <a:r>
              <a:rPr lang="en-GB" sz="3200" dirty="0">
                <a:solidFill>
                  <a:srgbClr val="0066CC"/>
                </a:solidFill>
              </a:rPr>
              <a:t>We know what the fundamental causes of ill-health are…</a:t>
            </a:r>
          </a:p>
        </p:txBody>
      </p:sp>
    </p:spTree>
    <p:extLst>
      <p:ext uri="{BB962C8B-B14F-4D97-AF65-F5344CB8AC3E}">
        <p14:creationId xmlns:p14="http://schemas.microsoft.com/office/powerpoint/2010/main" val="2989005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6309320"/>
            <a:ext cx="914400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a:xfrm>
            <a:off x="2339752" y="6356350"/>
            <a:ext cx="4680520" cy="365125"/>
          </a:xfrm>
        </p:spPr>
        <p:txBody>
          <a:bodyPr/>
          <a:lstStyle/>
          <a:p>
            <a:r>
              <a:rPr lang="en-GB" dirty="0" smtClean="0">
                <a:solidFill>
                  <a:schemeClr val="bg1"/>
                </a:solidFill>
              </a:rPr>
              <a:t>From the Global Burden of disease report 2014 </a:t>
            </a:r>
            <a:endParaRPr lang="en-GB" dirty="0">
              <a:solidFill>
                <a:schemeClr val="bg1"/>
              </a:solidFill>
            </a:endParaRPr>
          </a:p>
        </p:txBody>
      </p:sp>
      <p:grpSp>
        <p:nvGrpSpPr>
          <p:cNvPr id="8" name="Group 7"/>
          <p:cNvGrpSpPr/>
          <p:nvPr/>
        </p:nvGrpSpPr>
        <p:grpSpPr>
          <a:xfrm>
            <a:off x="533400" y="1557338"/>
            <a:ext cx="8077200" cy="3713162"/>
            <a:chOff x="533400" y="1557338"/>
            <a:chExt cx="8077200" cy="371316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57338"/>
              <a:ext cx="8077200" cy="371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51920" y="2278613"/>
              <a:ext cx="1296144" cy="584775"/>
            </a:xfrm>
            <a:prstGeom prst="rect">
              <a:avLst/>
            </a:prstGeom>
            <a:solidFill>
              <a:srgbClr val="931127"/>
            </a:solidFill>
          </p:spPr>
          <p:txBody>
            <a:bodyPr wrap="square" rtlCol="0">
              <a:spAutoFit/>
            </a:bodyPr>
            <a:lstStyle/>
            <a:p>
              <a:pPr algn="ctr"/>
              <a:r>
                <a:rPr lang="en-GB" sz="1600" dirty="0" smtClean="0">
                  <a:solidFill>
                    <a:schemeClr val="bg1"/>
                  </a:solidFill>
                </a:rPr>
                <a:t>Overweight &amp; obesity</a:t>
              </a:r>
              <a:endParaRPr lang="en-GB" sz="1600" dirty="0">
                <a:solidFill>
                  <a:schemeClr val="bg1"/>
                </a:solidFill>
              </a:endParaRPr>
            </a:p>
          </p:txBody>
        </p:sp>
        <p:sp>
          <p:nvSpPr>
            <p:cNvPr id="5" name="Isosceles Triangle 4"/>
            <p:cNvSpPr/>
            <p:nvPr/>
          </p:nvSpPr>
          <p:spPr>
            <a:xfrm rot="6931753">
              <a:off x="3707904" y="2810072"/>
              <a:ext cx="288032" cy="28803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ounded Rectangle 10"/>
          <p:cNvSpPr/>
          <p:nvPr/>
        </p:nvSpPr>
        <p:spPr>
          <a:xfrm>
            <a:off x="251520" y="5661248"/>
            <a:ext cx="8784976" cy="4320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400" b="1" dirty="0" smtClean="0"/>
              <a:t>Top 10 contributors to years of life lived with disability  </a:t>
            </a:r>
          </a:p>
        </p:txBody>
      </p:sp>
      <p:sp>
        <p:nvSpPr>
          <p:cNvPr id="13" name="Title 1"/>
          <p:cNvSpPr>
            <a:spLocks noGrp="1"/>
          </p:cNvSpPr>
          <p:nvPr>
            <p:ph type="title"/>
          </p:nvPr>
        </p:nvSpPr>
        <p:spPr>
          <a:xfrm>
            <a:off x="1619672" y="274638"/>
            <a:ext cx="6120680" cy="1143000"/>
          </a:xfrm>
        </p:spPr>
        <p:txBody>
          <a:bodyPr>
            <a:normAutofit/>
          </a:bodyPr>
          <a:lstStyle/>
          <a:p>
            <a:r>
              <a:rPr lang="en-GB" sz="3200" dirty="0" smtClean="0">
                <a:solidFill>
                  <a:srgbClr val="0066CC"/>
                </a:solidFill>
              </a:rPr>
              <a:t>…and they align with the immediate causes of ill health…</a:t>
            </a:r>
            <a:endParaRPr lang="en-GB" sz="3200" dirty="0">
              <a:solidFill>
                <a:srgbClr val="0066CC"/>
              </a:solidFill>
            </a:endParaRPr>
          </a:p>
        </p:txBody>
      </p:sp>
    </p:spTree>
    <p:extLst>
      <p:ext uri="{BB962C8B-B14F-4D97-AF65-F5344CB8AC3E}">
        <p14:creationId xmlns:p14="http://schemas.microsoft.com/office/powerpoint/2010/main" val="11996655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2755</TotalTime>
  <Words>2656</Words>
  <Application>Microsoft Macintosh PowerPoint</Application>
  <PresentationFormat>On-screen Show (4:3)</PresentationFormat>
  <Paragraphs>361</Paragraphs>
  <Slides>56</Slides>
  <Notes>45</Notes>
  <HiddenSlides>0</HiddenSlides>
  <MMClips>0</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1_Office Theme</vt:lpstr>
      <vt:lpstr>2_Office Theme</vt:lpstr>
      <vt:lpstr>Office Theme</vt:lpstr>
      <vt:lpstr>3_Office Theme</vt:lpstr>
      <vt:lpstr>Sustainable, Resilient,  Healthy People &amp; Places:  The SDU Strategy in  Occupational  Therapy</vt:lpstr>
      <vt:lpstr>Plan for the session</vt:lpstr>
      <vt:lpstr>A health issue?</vt:lpstr>
      <vt:lpstr>PowerPoint Presentation</vt:lpstr>
      <vt:lpstr>Health is a vital resource  for our country</vt:lpstr>
      <vt:lpstr>PowerPoint Presentation</vt:lpstr>
      <vt:lpstr>Health and sustainability: a common agenda</vt:lpstr>
      <vt:lpstr>We know what the fundamental causes of ill-health are…</vt:lpstr>
      <vt:lpstr>…and they align with the immediate causes of ill health…</vt:lpstr>
      <vt:lpstr>…which contribute to the main forms of disability…</vt:lpstr>
      <vt:lpstr>The Public’s view</vt:lpstr>
      <vt:lpstr>PowerPoint Presentation</vt:lpstr>
      <vt:lpstr>Cross system support</vt:lpstr>
      <vt:lpstr>NHS CARBON FOOTPRINT 2012 </vt:lpstr>
      <vt:lpstr>8 supporting modules</vt:lpstr>
      <vt:lpstr>Vision for sustainable  health and care</vt:lpstr>
      <vt:lpstr>PowerPoint Presentation</vt:lpstr>
      <vt:lpstr>PowerPoint Presentation</vt:lpstr>
      <vt:lpstr>PowerPoint Presentation</vt:lpstr>
      <vt:lpstr>A sustainable health and care system</vt:lpstr>
      <vt:lpstr>Results</vt:lpstr>
      <vt:lpstr>PowerPoint Presentation</vt:lpstr>
      <vt:lpstr>Network for  Health and Sustainability </vt:lpstr>
      <vt:lpstr>PowerPoint Presentation</vt:lpstr>
      <vt:lpstr>Plan for the session</vt:lpstr>
      <vt:lpstr>Sustainable, Resilient, Healthy People &amp; Places: The SDU Strategy in Occupational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Promote leadership ON SUSTAINABLE PRACTICE</vt:lpstr>
      <vt:lpstr>PowerPoint Presentation</vt:lpstr>
      <vt:lpstr>DEVELOP NEW COMMUNITY OPPORTUNITIES</vt:lpstr>
      <vt:lpstr>Green Lifestyle Redesign®  Camille Dieterle OTD, OTR/L</vt:lpstr>
      <vt:lpstr>PowerPoint Presentation</vt:lpstr>
      <vt:lpstr>8 supporting modules</vt:lpstr>
      <vt:lpstr> </vt:lpstr>
      <vt:lpstr>Healthy, sustainable and resilient communities</vt:lpstr>
      <vt:lpstr>Sustainable clinical and care models</vt:lpstr>
      <vt:lpstr>Plan for the session</vt:lpstr>
      <vt:lpstr>CATEGORIES FOR YOUR IDEAS</vt:lpstr>
      <vt:lpstr>PowerPoint Presentation</vt:lpstr>
      <vt:lpstr>PowerPoint Presentation</vt:lpstr>
      <vt:lpstr>NHS Sustainability Day of Action</vt:lpstr>
      <vt:lpstr>PowerPoint Presentation</vt:lpstr>
      <vt:lpstr>PowerPoint Presentation</vt:lpstr>
      <vt:lpstr>PowerPoint Presentation</vt:lpstr>
      <vt:lpstr>PowerPoint Presentation</vt:lpstr>
      <vt:lpstr>PowerPoint Presentation</vt:lpstr>
      <vt:lpstr>websites</vt:lpstr>
      <vt:lpstr>PowerPoint Presentation</vt:lpstr>
    </vt:vector>
  </TitlesOfParts>
  <Company>IMS3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 launch</dc:title>
  <dc:creator>Sonia Roschnik</dc:creator>
  <cp:lastModifiedBy>Ben Whittaker</cp:lastModifiedBy>
  <cp:revision>143</cp:revision>
  <cp:lastPrinted>2014-02-10T11:31:39Z</cp:lastPrinted>
  <dcterms:created xsi:type="dcterms:W3CDTF">2014-01-21T12:55:55Z</dcterms:created>
  <dcterms:modified xsi:type="dcterms:W3CDTF">2015-11-02T16:48:21Z</dcterms:modified>
</cp:coreProperties>
</file>