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5"/>
  </p:notesMasterIdLst>
  <p:sldIdLst>
    <p:sldId id="790" r:id="rId3"/>
    <p:sldId id="257" r:id="rId4"/>
  </p:sldIdLst>
  <p:sldSz cx="18288000" cy="10287000"/>
  <p:notesSz cx="6858000" cy="9144000"/>
  <p:embeddedFontLst>
    <p:embeddedFont>
      <p:font typeface="Aptos ExtraBold" panose="020B0004020202020204" pitchFamily="34" charset="0"/>
      <p:bold r:id="rId6"/>
      <p:boldItalic r:id="rId7"/>
    </p:embeddedFont>
    <p:embeddedFont>
      <p:font typeface="Open Sans" panose="020B0606030504020204" pitchFamily="34" charset="0"/>
      <p:regular r:id="rId8"/>
      <p:bold r:id="rId9"/>
      <p:italic r:id="rId10"/>
      <p:boldItalic r:id="rId11"/>
    </p:embeddedFont>
    <p:embeddedFont>
      <p:font typeface="Open Sans Bold" panose="020B0806030504020204" charset="0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84462E-9926-4833-915B-2A8B232F16B8}" v="1" dt="2025-08-28T11:16:40.8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uala Hampson" userId="5548d40e-7605-467f-8c24-376cf0a4d444" providerId="ADAL" clId="{B161F13B-66C7-47D1-82DF-891B93D45CAF}"/>
    <pc:docChg chg="delSld">
      <pc:chgData name="Nuala Hampson" userId="5548d40e-7605-467f-8c24-376cf0a4d444" providerId="ADAL" clId="{B161F13B-66C7-47D1-82DF-891B93D45CAF}" dt="2025-08-28T11:19:29.495" v="0" actId="47"/>
      <pc:docMkLst>
        <pc:docMk/>
      </pc:docMkLst>
      <pc:sldChg chg="del">
        <pc:chgData name="Nuala Hampson" userId="5548d40e-7605-467f-8c24-376cf0a4d444" providerId="ADAL" clId="{B161F13B-66C7-47D1-82DF-891B93D45CAF}" dt="2025-08-28T11:19:29.495" v="0" actId="47"/>
        <pc:sldMkLst>
          <pc:docMk/>
          <pc:sldMk cId="0" sldId="2145705461"/>
        </pc:sldMkLst>
      </pc:sldChg>
      <pc:sldChg chg="del">
        <pc:chgData name="Nuala Hampson" userId="5548d40e-7605-467f-8c24-376cf0a4d444" providerId="ADAL" clId="{B161F13B-66C7-47D1-82DF-891B93D45CAF}" dt="2025-08-28T11:19:29.495" v="0" actId="47"/>
        <pc:sldMkLst>
          <pc:docMk/>
          <pc:sldMk cId="3743179800" sldId="2145705462"/>
        </pc:sldMkLst>
      </pc:sldChg>
      <pc:sldChg chg="del">
        <pc:chgData name="Nuala Hampson" userId="5548d40e-7605-467f-8c24-376cf0a4d444" providerId="ADAL" clId="{B161F13B-66C7-47D1-82DF-891B93D45CAF}" dt="2025-08-28T11:19:29.495" v="0" actId="47"/>
        <pc:sldMkLst>
          <pc:docMk/>
          <pc:sldMk cId="4259550447" sldId="2145705465"/>
        </pc:sldMkLst>
      </pc:sldChg>
      <pc:sldChg chg="del">
        <pc:chgData name="Nuala Hampson" userId="5548d40e-7605-467f-8c24-376cf0a4d444" providerId="ADAL" clId="{B161F13B-66C7-47D1-82DF-891B93D45CAF}" dt="2025-08-28T11:19:29.495" v="0" actId="47"/>
        <pc:sldMkLst>
          <pc:docMk/>
          <pc:sldMk cId="273614471" sldId="2145705466"/>
        </pc:sldMkLst>
      </pc:sldChg>
      <pc:sldChg chg="del">
        <pc:chgData name="Nuala Hampson" userId="5548d40e-7605-467f-8c24-376cf0a4d444" providerId="ADAL" clId="{B161F13B-66C7-47D1-82DF-891B93D45CAF}" dt="2025-08-28T11:19:29.495" v="0" actId="47"/>
        <pc:sldMkLst>
          <pc:docMk/>
          <pc:sldMk cId="2658911669" sldId="2145705467"/>
        </pc:sldMkLst>
      </pc:sldChg>
      <pc:sldChg chg="del">
        <pc:chgData name="Nuala Hampson" userId="5548d40e-7605-467f-8c24-376cf0a4d444" providerId="ADAL" clId="{B161F13B-66C7-47D1-82DF-891B93D45CAF}" dt="2025-08-28T11:19:29.495" v="0" actId="47"/>
        <pc:sldMkLst>
          <pc:docMk/>
          <pc:sldMk cId="1818600558" sldId="21457054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35A0D-3501-4CE3-9200-45D4F4B48E22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F4B54-D884-4A04-8EF8-E1F26AFB82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 exchange project, funded by Health Foundation and NHSE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D5F23-1B4D-9E40-BE18-D15A63E8E7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71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TEAM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F4B54-D884-4A04-8EF8-E1F26AFB824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070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2177-B5C5-1C4B-81D4-824CDA9977CA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950F-869F-9A4B-A0EE-BF511883F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9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2177-B5C5-1C4B-81D4-824CDA9977CA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950F-869F-9A4B-A0EE-BF511883F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03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2177-B5C5-1C4B-81D4-824CDA9977CA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950F-869F-9A4B-A0EE-BF511883F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27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2177-B5C5-1C4B-81D4-824CDA9977CA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950F-869F-9A4B-A0EE-BF511883F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49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2177-B5C5-1C4B-81D4-824CDA9977CA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950F-869F-9A4B-A0EE-BF511883F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28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2177-B5C5-1C4B-81D4-824CDA9977CA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950F-869F-9A4B-A0EE-BF511883F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0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2177-B5C5-1C4B-81D4-824CDA9977CA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950F-869F-9A4B-A0EE-BF511883F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49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2177-B5C5-1C4B-81D4-824CDA9977CA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950F-869F-9A4B-A0EE-BF511883F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4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2177-B5C5-1C4B-81D4-824CDA9977CA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950F-869F-9A4B-A0EE-BF511883F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19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2177-B5C5-1C4B-81D4-824CDA9977CA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950F-869F-9A4B-A0EE-BF511883F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10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2177-B5C5-1C4B-81D4-824CDA9977CA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950F-869F-9A4B-A0EE-BF511883F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59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no title">
  <p:cSld name="Content no titl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gcb1feb777f_1_460"/>
          <p:cNvPicPr preferRelativeResize="0"/>
          <p:nvPr/>
        </p:nvPicPr>
        <p:blipFill rotWithShape="1">
          <a:blip r:embed="rId2">
            <a:alphaModFix/>
          </a:blip>
          <a:srcRect l="-2302" t="28791" r="77080" b="-321"/>
          <a:stretch/>
        </p:blipFill>
        <p:spPr>
          <a:xfrm>
            <a:off x="14401805" y="5"/>
            <a:ext cx="3886199" cy="8691563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gcb1feb777f_1_460"/>
          <p:cNvSpPr/>
          <p:nvPr/>
        </p:nvSpPr>
        <p:spPr>
          <a:xfrm>
            <a:off x="0" y="-40482"/>
            <a:ext cx="18288000" cy="10327500"/>
          </a:xfrm>
          <a:prstGeom prst="rect">
            <a:avLst/>
          </a:prstGeom>
          <a:solidFill>
            <a:schemeClr val="lt1">
              <a:alpha val="85880"/>
            </a:schemeClr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gcb1feb777f_1_460"/>
          <p:cNvSpPr txBox="1">
            <a:spLocks noGrp="1"/>
          </p:cNvSpPr>
          <p:nvPr>
            <p:ph type="body" idx="1"/>
          </p:nvPr>
        </p:nvSpPr>
        <p:spPr>
          <a:xfrm>
            <a:off x="326048" y="282965"/>
            <a:ext cx="14434650" cy="9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1371600" lvl="1" indent="-51435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2057400" lvl="2" indent="-51435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2743200" lvl="3" indent="-51435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3429000" lvl="4" indent="-51435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4114800" lvl="5" indent="-51435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4800600" lvl="6" indent="-51435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5486400" lvl="7" indent="-51435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6172200" lvl="8" indent="-514350" algn="l" rtl="0">
              <a:lnSpc>
                <a:spcPct val="90000"/>
              </a:lnSpc>
              <a:spcBef>
                <a:spcPts val="2400"/>
              </a:spcBef>
              <a:spcAft>
                <a:spcPts val="2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4719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F49072-C065-4354-ABA1-D8C7ACE3850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AE6A73F-A711-40B9-AD83-EB60F3583B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C2BC16-7985-6AF5-85AE-E93E99D82A1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7416" y="8425544"/>
            <a:ext cx="3002319" cy="129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3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9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5F32FE-EE4F-173E-484D-984082C17E21}"/>
              </a:ext>
            </a:extLst>
          </p:cNvPr>
          <p:cNvSpPr/>
          <p:nvPr/>
        </p:nvSpPr>
        <p:spPr>
          <a:xfrm>
            <a:off x="0" y="6969125"/>
            <a:ext cx="18288000" cy="3343275"/>
          </a:xfrm>
          <a:prstGeom prst="rect">
            <a:avLst/>
          </a:prstGeom>
          <a:solidFill>
            <a:srgbClr val="C7D8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1AD288D-1406-1FB0-3ECC-A56884394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061" y="7424441"/>
            <a:ext cx="5514066" cy="2446868"/>
          </a:xfrm>
          <a:prstGeom prst="rect">
            <a:avLst/>
          </a:prstGeom>
        </p:spPr>
      </p:pic>
      <p:pic>
        <p:nvPicPr>
          <p:cNvPr id="7" name="Picture 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5AE69467-3FBF-1011-0A2F-38BAD55D0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433" y="7351947"/>
            <a:ext cx="7472196" cy="25193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2D24CC-2DB5-391C-0FBC-57492D838E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300592" cy="69702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D2B621-6097-18D1-125F-852EF7F1FC51}"/>
              </a:ext>
            </a:extLst>
          </p:cNvPr>
          <p:cNvSpPr txBox="1"/>
          <p:nvPr/>
        </p:nvSpPr>
        <p:spPr>
          <a:xfrm>
            <a:off x="6215606" y="1024360"/>
            <a:ext cx="1123323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8100" b="1" dirty="0">
                <a:solidFill>
                  <a:srgbClr val="5F98A4"/>
                </a:solidFill>
                <a:latin typeface="Aptos ExtraBold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Medicine Waste in Care Homes: Reducing Social and Environmental Impact</a:t>
            </a:r>
          </a:p>
        </p:txBody>
      </p:sp>
      <p:pic>
        <p:nvPicPr>
          <p:cNvPr id="1026" name="Picture 2" descr="A logo with a circle and text&#10;&#10;AI-generated content may be incorrect.">
            <a:extLst>
              <a:ext uri="{FF2B5EF4-FFF2-40B4-BE49-F238E27FC236}">
                <a16:creationId xmlns:a16="http://schemas.microsoft.com/office/drawing/2014/main" id="{82D61E88-354C-5CD8-3C53-0CCC70FCC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767" y="7424441"/>
            <a:ext cx="2875070" cy="244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433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6600129" y="5292378"/>
            <a:ext cx="827664" cy="551431"/>
          </a:xfrm>
          <a:custGeom>
            <a:avLst/>
            <a:gdLst/>
            <a:ahLst/>
            <a:cxnLst/>
            <a:rect l="l" t="t" r="r" b="b"/>
            <a:pathLst>
              <a:path w="827664" h="551431">
                <a:moveTo>
                  <a:pt x="0" y="0"/>
                </a:moveTo>
                <a:lnTo>
                  <a:pt x="827665" y="0"/>
                </a:lnTo>
                <a:lnTo>
                  <a:pt x="827665" y="551431"/>
                </a:lnTo>
                <a:lnTo>
                  <a:pt x="0" y="5514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6844804" y="6651562"/>
            <a:ext cx="338316" cy="526561"/>
          </a:xfrm>
          <a:custGeom>
            <a:avLst/>
            <a:gdLst/>
            <a:ahLst/>
            <a:cxnLst/>
            <a:rect l="l" t="t" r="r" b="b"/>
            <a:pathLst>
              <a:path w="338316" h="526561">
                <a:moveTo>
                  <a:pt x="0" y="0"/>
                </a:moveTo>
                <a:lnTo>
                  <a:pt x="338315" y="0"/>
                </a:lnTo>
                <a:lnTo>
                  <a:pt x="338315" y="526562"/>
                </a:lnTo>
                <a:lnTo>
                  <a:pt x="0" y="5265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6608661" y="8253254"/>
            <a:ext cx="884715" cy="503483"/>
          </a:xfrm>
          <a:custGeom>
            <a:avLst/>
            <a:gdLst/>
            <a:ahLst/>
            <a:cxnLst/>
            <a:rect l="l" t="t" r="r" b="b"/>
            <a:pathLst>
              <a:path w="884715" h="503483">
                <a:moveTo>
                  <a:pt x="0" y="0"/>
                </a:moveTo>
                <a:lnTo>
                  <a:pt x="884715" y="0"/>
                </a:lnTo>
                <a:lnTo>
                  <a:pt x="884715" y="503483"/>
                </a:lnTo>
                <a:lnTo>
                  <a:pt x="0" y="5034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0" name="Freeform 10"/>
          <p:cNvSpPr/>
          <p:nvPr/>
        </p:nvSpPr>
        <p:spPr>
          <a:xfrm>
            <a:off x="292765" y="9082821"/>
            <a:ext cx="2450476" cy="1082294"/>
          </a:xfrm>
          <a:custGeom>
            <a:avLst/>
            <a:gdLst/>
            <a:ahLst/>
            <a:cxnLst/>
            <a:rect l="l" t="t" r="r" b="b"/>
            <a:pathLst>
              <a:path w="2450476" h="1082294">
                <a:moveTo>
                  <a:pt x="0" y="0"/>
                </a:moveTo>
                <a:lnTo>
                  <a:pt x="2450475" y="0"/>
                </a:lnTo>
                <a:lnTo>
                  <a:pt x="2450475" y="1082294"/>
                </a:lnTo>
                <a:lnTo>
                  <a:pt x="0" y="108229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AutoShape 11"/>
          <p:cNvSpPr/>
          <p:nvPr/>
        </p:nvSpPr>
        <p:spPr>
          <a:xfrm>
            <a:off x="5674059" y="4997687"/>
            <a:ext cx="12014152" cy="0"/>
          </a:xfrm>
          <a:prstGeom prst="line">
            <a:avLst/>
          </a:prstGeom>
          <a:ln w="38100" cap="flat">
            <a:solidFill>
              <a:srgbClr val="43A1B6">
                <a:alpha val="22745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2" name="AutoShape 12"/>
          <p:cNvSpPr/>
          <p:nvPr/>
        </p:nvSpPr>
        <p:spPr>
          <a:xfrm>
            <a:off x="5806967" y="6526259"/>
            <a:ext cx="11871719" cy="0"/>
          </a:xfrm>
          <a:prstGeom prst="line">
            <a:avLst/>
          </a:prstGeom>
          <a:ln w="38100" cap="flat">
            <a:solidFill>
              <a:srgbClr val="43A1B6">
                <a:alpha val="22745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3" name="AutoShape 13"/>
          <p:cNvSpPr/>
          <p:nvPr/>
        </p:nvSpPr>
        <p:spPr>
          <a:xfrm flipV="1">
            <a:off x="5553495" y="7641498"/>
            <a:ext cx="12125191" cy="0"/>
          </a:xfrm>
          <a:prstGeom prst="line">
            <a:avLst/>
          </a:prstGeom>
          <a:ln w="38100" cap="flat">
            <a:solidFill>
              <a:srgbClr val="43A1B6">
                <a:alpha val="22745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14" name="Group 14"/>
          <p:cNvGrpSpPr/>
          <p:nvPr/>
        </p:nvGrpSpPr>
        <p:grpSpPr>
          <a:xfrm>
            <a:off x="-857775" y="248693"/>
            <a:ext cx="20347927" cy="1992627"/>
            <a:chOff x="0" y="0"/>
            <a:chExt cx="5359125" cy="52480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359125" cy="524807"/>
            </a:xfrm>
            <a:custGeom>
              <a:avLst/>
              <a:gdLst/>
              <a:ahLst/>
              <a:cxnLst/>
              <a:rect l="l" t="t" r="r" b="b"/>
              <a:pathLst>
                <a:path w="5359125" h="524807">
                  <a:moveTo>
                    <a:pt x="0" y="0"/>
                  </a:moveTo>
                  <a:lnTo>
                    <a:pt x="5359125" y="0"/>
                  </a:lnTo>
                  <a:lnTo>
                    <a:pt x="5359125" y="524807"/>
                  </a:lnTo>
                  <a:lnTo>
                    <a:pt x="0" y="524807"/>
                  </a:lnTo>
                  <a:close/>
                </a:path>
              </a:pathLst>
            </a:custGeom>
            <a:solidFill>
              <a:srgbClr val="43A1B6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66675"/>
              <a:ext cx="5359125" cy="591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83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459990" y="2298214"/>
            <a:ext cx="14246610" cy="2024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77"/>
              </a:lnSpc>
            </a:pPr>
            <a:r>
              <a:rPr lang="en-US" sz="226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Aim: </a:t>
            </a:r>
            <a:r>
              <a:rPr lang="en-GB" sz="226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 reduce the amount of packaging being unnecessarily disposed of in medicines waste bins.</a:t>
            </a:r>
          </a:p>
          <a:p>
            <a:pPr algn="l">
              <a:lnSpc>
                <a:spcPts val="3177"/>
              </a:lnSpc>
            </a:pPr>
            <a:r>
              <a:rPr lang="en-GB" sz="226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Review current policy in line with guidelines. </a:t>
            </a:r>
          </a:p>
          <a:p>
            <a:pPr>
              <a:lnSpc>
                <a:spcPts val="3177"/>
              </a:lnSpc>
            </a:pPr>
            <a:r>
              <a:rPr lang="en-US" sz="226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Outcome: </a:t>
            </a:r>
            <a:r>
              <a:rPr lang="en-US" sz="226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Updated medicines disposal process to ensure removal of packaging where appropriate.</a:t>
            </a:r>
            <a:r>
              <a:rPr lang="en-US" sz="227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Clarification of process for bulky emollient tubs.</a:t>
            </a:r>
          </a:p>
          <a:p>
            <a:pPr algn="l">
              <a:lnSpc>
                <a:spcPts val="3177"/>
              </a:lnSpc>
            </a:pPr>
            <a:r>
              <a:rPr lang="en-US" sz="226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55129" y="5729509"/>
            <a:ext cx="2717666" cy="52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206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Environmental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060581" y="6978099"/>
            <a:ext cx="1943943" cy="52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206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Financial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353135" y="8772700"/>
            <a:ext cx="1358833" cy="52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206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Social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412352" y="5669797"/>
            <a:ext cx="9275859" cy="38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78"/>
              </a:lnSpc>
              <a:spcBef>
                <a:spcPct val="0"/>
              </a:spcBef>
            </a:pPr>
            <a:r>
              <a:rPr lang="en-US" sz="227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Reduced volume of medicines waste going to incineration.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412352" y="6676972"/>
            <a:ext cx="9169315" cy="38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78"/>
              </a:lnSpc>
            </a:pPr>
            <a:r>
              <a:rPr lang="en-US" sz="227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Reduced medicines disposal costs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178089" y="8037203"/>
            <a:ext cx="9637839" cy="1614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5047" lvl="1" algn="l">
              <a:lnSpc>
                <a:spcPts val="3178"/>
              </a:lnSpc>
            </a:pPr>
            <a:r>
              <a:rPr lang="en-US" sz="227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Staff feel more confident in how to dispose of medicines waste appropriately.</a:t>
            </a:r>
          </a:p>
          <a:p>
            <a:pPr marL="245047" lvl="1" algn="l">
              <a:lnSpc>
                <a:spcPts val="3178"/>
              </a:lnSpc>
            </a:pPr>
            <a:r>
              <a:rPr lang="en-US" sz="227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Negative impact of increased staff time to remove medicines from packaging.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59990" y="721084"/>
            <a:ext cx="13713210" cy="5121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06"/>
              </a:lnSpc>
            </a:pPr>
            <a:r>
              <a:rPr lang="en-US" sz="4400" dirty="0">
                <a:solidFill>
                  <a:srgbClr val="FFFFFF"/>
                </a:solidFill>
                <a:latin typeface="Aptos ExtraBold" panose="020B0004020202020204" pitchFamily="34" charset="0"/>
                <a:ea typeface="Open Sans Extra Bold"/>
                <a:cs typeface="Open Sans Extra Bold"/>
                <a:sym typeface="Open Sans Extra Bold"/>
              </a:rPr>
              <a:t>Segregation of medicines waste in care homes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398D4DF-8DCA-D630-C313-BC95DFA7BE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54272" y="0"/>
            <a:ext cx="3533728" cy="46468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130E35-8F1C-5DE4-F720-AF455D3E86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7769" y="4147018"/>
            <a:ext cx="4590976" cy="48219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129808-5EA0-A6DA-53C1-E09118E6B7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75820" y="489113"/>
            <a:ext cx="1752600" cy="14881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121</Words>
  <Application>Microsoft Office PowerPoint</Application>
  <PresentationFormat>Custom</PresentationFormat>
  <Paragraphs>17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Open Sans</vt:lpstr>
      <vt:lpstr>Arial</vt:lpstr>
      <vt:lpstr>Aptos ExtraBold</vt:lpstr>
      <vt:lpstr>Open Sans Bold</vt:lpstr>
      <vt:lpstr>Aptos</vt:lpstr>
      <vt:lpstr>Calibri Light</vt:lpstr>
      <vt:lpstr>Calibri</vt:lpstr>
      <vt:lpstr>Office Theme</vt:lpstr>
      <vt:lpstr>1_Office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Coventry &amp; Warwickshire  Infographics Green Team Competition</dc:title>
  <dc:creator>Nuala Hampson</dc:creator>
  <cp:lastModifiedBy>Nuala Hampson</cp:lastModifiedBy>
  <cp:revision>2</cp:revision>
  <dcterms:created xsi:type="dcterms:W3CDTF">2006-08-16T00:00:00Z</dcterms:created>
  <dcterms:modified xsi:type="dcterms:W3CDTF">2025-08-28T11:19:30Z</dcterms:modified>
  <dc:identifier>DAGcuCO8mYc</dc:identifier>
</cp:coreProperties>
</file>