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5" r:id="rId6"/>
    <p:sldId id="259" r:id="rId7"/>
    <p:sldId id="260" r:id="rId8"/>
    <p:sldId id="261" r:id="rId9"/>
    <p:sldId id="264"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60"/>
  </p:normalViewPr>
  <p:slideViewPr>
    <p:cSldViewPr snapToGrid="0">
      <p:cViewPr varScale="1">
        <p:scale>
          <a:sx n="70" d="100"/>
          <a:sy n="70" d="100"/>
        </p:scale>
        <p:origin x="525"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Spiller-boulter" userId="57da2a504f74b86b" providerId="LiveId" clId="{06DBDC40-8643-49F4-BCDC-0E1BB203A0EB}"/>
    <pc:docChg chg="modSld">
      <pc:chgData name="Lauren Spiller-boulter" userId="57da2a504f74b86b" providerId="LiveId" clId="{06DBDC40-8643-49F4-BCDC-0E1BB203A0EB}" dt="2025-04-02T13:08:25.811" v="1" actId="113"/>
      <pc:docMkLst>
        <pc:docMk/>
      </pc:docMkLst>
      <pc:sldChg chg="modSp mod">
        <pc:chgData name="Lauren Spiller-boulter" userId="57da2a504f74b86b" providerId="LiveId" clId="{06DBDC40-8643-49F4-BCDC-0E1BB203A0EB}" dt="2025-04-02T13:08:25.811" v="1" actId="113"/>
        <pc:sldMkLst>
          <pc:docMk/>
          <pc:sldMk cId="453977423" sldId="257"/>
        </pc:sldMkLst>
        <pc:spChg chg="mod">
          <ac:chgData name="Lauren Spiller-boulter" userId="57da2a504f74b86b" providerId="LiveId" clId="{06DBDC40-8643-49F4-BCDC-0E1BB203A0EB}" dt="2025-04-02T13:08:25.811" v="1" actId="113"/>
          <ac:spMkLst>
            <pc:docMk/>
            <pc:sldMk cId="453977423" sldId="257"/>
            <ac:spMk id="3" creationId="{AA597741-C6E2-DA1D-89BA-DC2709D3697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nioxfordnexus-my.sharepoint.com/personal/shug6821_ox_ac_uk/Documents/Documents/audit%20GP/Patient%20List%20asthma%20audit%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nioxfordnexus-my.sharepoint.com/personal/shug6821_ox_ac_uk/Documents/Documents/audit%20GP/Patient%20List%20asthma%20audit%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nioxfordnexus-my.sharepoint.com/personal/shug6821_ox_ac_uk/Documents/Documents/audit%20GP/Patient%20List%20asthma%20audit%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unioxfordnexus-my.sharepoint.com/personal/shug6821_ox_ac_uk/Documents/Documents/audit%20GP/Patient%20List%20asthma%20audit%2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unioxfordnexus-my.sharepoint.com/personal/shug6821_ox_ac_uk/Documents/Documents/audit%20GP/Patient%20List%20asthma%20audit%20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unioxfordnexus-my.sharepoint.com/personal/shug6821_ox_ac_uk/Documents/Documents/audit%20GP/Patient%20List%20asthma%20audit%201.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b="1" dirty="0"/>
              <a:t>SABA</a:t>
            </a:r>
            <a:r>
              <a:rPr lang="en-GB" sz="1600" b="1" baseline="0" dirty="0"/>
              <a:t> inhaler prescribing</a:t>
            </a:r>
            <a:endParaRPr lang="en-GB" sz="16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pieChart>
        <c:varyColors val="1"/>
        <c:ser>
          <c:idx val="0"/>
          <c:order val="0"/>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8A2-4E29-9643-9C91253E673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8A2-4E29-9643-9C91253E673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8A2-4E29-9643-9C91253E673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8A2-4E29-9643-9C91253E6732}"/>
              </c:ext>
            </c:extLst>
          </c:dPt>
          <c:dLbls>
            <c:dLbl>
              <c:idx val="0"/>
              <c:layout>
                <c:manualLayout>
                  <c:x val="0.13991640948217365"/>
                  <c:y val="-0.10598204894363107"/>
                </c:manualLayout>
              </c:layout>
              <c:tx>
                <c:rich>
                  <a:bodyPr/>
                  <a:lstStyle/>
                  <a:p>
                    <a:fld id="{6D3BE888-E5B7-471F-8962-93CFD4777808}" type="PERCENTAGE">
                      <a:rPr lang="en-US" smtClean="0"/>
                      <a:pPr/>
                      <a:t>[PERCENTAGE]</a:t>
                    </a:fld>
                    <a:endParaRPr lang="en-GB"/>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A2-4E29-9643-9C91253E673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Sheet1!$A$93:$A$96</c:f>
              <c:strCache>
                <c:ptCount val="4"/>
                <c:pt idx="0">
                  <c:v>Salamol/salbutamol CFC free</c:v>
                </c:pt>
                <c:pt idx="1">
                  <c:v>Ventolin evohaler</c:v>
                </c:pt>
                <c:pt idx="2">
                  <c:v>easyhaler salbutamol</c:v>
                </c:pt>
                <c:pt idx="3">
                  <c:v>bricanyl turbohaler</c:v>
                </c:pt>
              </c:strCache>
            </c:strRef>
          </c:cat>
          <c:val>
            <c:numRef>
              <c:f>Sheet1!$B$93:$B$96</c:f>
              <c:numCache>
                <c:formatCode>General</c:formatCode>
                <c:ptCount val="4"/>
                <c:pt idx="0">
                  <c:v>45</c:v>
                </c:pt>
                <c:pt idx="1">
                  <c:v>2</c:v>
                </c:pt>
                <c:pt idx="2">
                  <c:v>2</c:v>
                </c:pt>
                <c:pt idx="3">
                  <c:v>2</c:v>
                </c:pt>
              </c:numCache>
            </c:numRef>
          </c:val>
          <c:extLst>
            <c:ext xmlns:c16="http://schemas.microsoft.com/office/drawing/2014/chart" uri="{C3380CC4-5D6E-409C-BE32-E72D297353CC}">
              <c16:uniqueId val="{00000008-18A2-4E29-9643-9C91253E6732}"/>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A-18A2-4E29-9643-9C91253E673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C-18A2-4E29-9643-9C91253E673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E-18A2-4E29-9643-9C91253E673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0-18A2-4E29-9643-9C91253E6732}"/>
              </c:ext>
            </c:extLst>
          </c:dPt>
          <c:cat>
            <c:strRef>
              <c:f>Sheet1!$A$93:$A$96</c:f>
              <c:strCache>
                <c:ptCount val="4"/>
                <c:pt idx="0">
                  <c:v>Salamol/salbutamol CFC free</c:v>
                </c:pt>
                <c:pt idx="1">
                  <c:v>Ventolin evohaler</c:v>
                </c:pt>
                <c:pt idx="2">
                  <c:v>easyhaler salbutamol</c:v>
                </c:pt>
                <c:pt idx="3">
                  <c:v>bricanyl turbohaler</c:v>
                </c:pt>
              </c:strCache>
            </c:strRef>
          </c:cat>
          <c:val>
            <c:numRef>
              <c:f>Sheet1!$C$93:$C$96</c:f>
              <c:numCache>
                <c:formatCode>General</c:formatCode>
                <c:ptCount val="4"/>
              </c:numCache>
            </c:numRef>
          </c:val>
          <c:extLst>
            <c:ext xmlns:c16="http://schemas.microsoft.com/office/drawing/2014/chart" uri="{C3380CC4-5D6E-409C-BE32-E72D297353CC}">
              <c16:uniqueId val="{00000011-18A2-4E29-9643-9C91253E673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79954073896350963"/>
          <c:w val="1"/>
          <c:h val="0.1800287635665167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b="1" dirty="0"/>
              <a:t>SABA</a:t>
            </a:r>
            <a:r>
              <a:rPr lang="en-GB" sz="1600" b="1" baseline="0" dirty="0"/>
              <a:t> inhalers</a:t>
            </a:r>
            <a:endParaRPr lang="en-GB" sz="16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781-4AB1-848D-044C8B1913A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781-4AB1-848D-044C8B1913A3}"/>
              </c:ext>
            </c:extLst>
          </c:dPt>
          <c:dLbls>
            <c:dLbl>
              <c:idx val="0"/>
              <c:layout>
                <c:manualLayout>
                  <c:x val="0.15731985526757963"/>
                  <c:y val="-0.10560508672094036"/>
                </c:manualLayout>
              </c:layout>
              <c:tx>
                <c:rich>
                  <a:bodyPr/>
                  <a:lstStyle/>
                  <a:p>
                    <a:fld id="{43C20ECA-3D10-400C-B61E-CEAA8A9FE16C}" type="VALUE">
                      <a:rPr lang="en-US" smtClean="0"/>
                      <a:pPr/>
                      <a:t>[VALUE]</a:t>
                    </a:fld>
                    <a:r>
                      <a:rPr lang="en-US" baseline="0" dirty="0"/>
                      <a:t> </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781-4AB1-848D-044C8B1913A3}"/>
                </c:ext>
              </c:extLst>
            </c:dLbl>
            <c:dLbl>
              <c:idx val="1"/>
              <c:layout>
                <c:manualLayout>
                  <c:x val="3.1337319737487747E-2"/>
                  <c:y val="-7.0184168308686408E-3"/>
                </c:manualLayout>
              </c:layout>
              <c:tx>
                <c:rich>
                  <a:bodyPr/>
                  <a:lstStyle/>
                  <a:p>
                    <a:fld id="{8775EA11-8DB6-44F9-9D0B-D3E303368606}" type="VALUE">
                      <a:rPr lang="en-US"/>
                      <a:pPr/>
                      <a:t>[VALUE]</a:t>
                    </a:fld>
                    <a:r>
                      <a:rPr lang="en-US" baseline="0" dirty="0"/>
                      <a:t>, </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781-4AB1-848D-044C8B1913A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Sheet1!$F$94:$F$95</c:f>
              <c:strCache>
                <c:ptCount val="2"/>
                <c:pt idx="0">
                  <c:v>MDI</c:v>
                </c:pt>
                <c:pt idx="1">
                  <c:v>DPI</c:v>
                </c:pt>
              </c:strCache>
            </c:strRef>
          </c:cat>
          <c:val>
            <c:numRef>
              <c:f>Sheet1!$G$94:$G$95</c:f>
              <c:numCache>
                <c:formatCode>0.00%</c:formatCode>
                <c:ptCount val="2"/>
                <c:pt idx="0">
                  <c:v>0.92100000000000004</c:v>
                </c:pt>
                <c:pt idx="1">
                  <c:v>7.8E-2</c:v>
                </c:pt>
              </c:numCache>
            </c:numRef>
          </c:val>
          <c:extLst>
            <c:ext xmlns:c16="http://schemas.microsoft.com/office/drawing/2014/chart" uri="{C3380CC4-5D6E-409C-BE32-E72D297353CC}">
              <c16:uniqueId val="{00000004-0781-4AB1-848D-044C8B1913A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b="1" dirty="0"/>
              <a:t>Combined</a:t>
            </a:r>
            <a:r>
              <a:rPr lang="en-GB" sz="1600" b="1" baseline="0" dirty="0"/>
              <a:t> ICS/LABA inhaler prescribing</a:t>
            </a:r>
            <a:endParaRPr lang="en-GB" sz="16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C44-4EEE-8718-C56A23FA4AE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C44-4EEE-8718-C56A23FA4AE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C44-4EEE-8718-C56A23FA4AE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C44-4EEE-8718-C56A23FA4AE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C44-4EEE-8718-C56A23FA4AE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C44-4EEE-8718-C56A23FA4AE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DC44-4EEE-8718-C56A23FA4AEA}"/>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DC44-4EEE-8718-C56A23FA4AEA}"/>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DC44-4EEE-8718-C56A23FA4AEA}"/>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DC44-4EEE-8718-C56A23FA4AEA}"/>
              </c:ext>
            </c:extLst>
          </c:dPt>
          <c:cat>
            <c:strRef>
              <c:f>Sheet1!$A$99:$A$108</c:f>
              <c:strCache>
                <c:ptCount val="10"/>
                <c:pt idx="0">
                  <c:v>fostair NEXThaler </c:v>
                </c:pt>
                <c:pt idx="1">
                  <c:v>symbicort turbohaler </c:v>
                </c:pt>
                <c:pt idx="2">
                  <c:v>seretide accuhaler</c:v>
                </c:pt>
                <c:pt idx="3">
                  <c:v>trelegy/relvar ellipta</c:v>
                </c:pt>
                <c:pt idx="4">
                  <c:v>budenoside/formeterol DPI</c:v>
                </c:pt>
                <c:pt idx="5">
                  <c:v>fobumix easyhaler</c:v>
                </c:pt>
                <c:pt idx="6">
                  <c:v>luforbec </c:v>
                </c:pt>
                <c:pt idx="7">
                  <c:v>fostair MDI</c:v>
                </c:pt>
                <c:pt idx="8">
                  <c:v>sereflo MDI</c:v>
                </c:pt>
                <c:pt idx="9">
                  <c:v>airflusal</c:v>
                </c:pt>
              </c:strCache>
            </c:strRef>
          </c:cat>
          <c:val>
            <c:numRef>
              <c:f>Sheet1!$B$99:$B$108</c:f>
              <c:numCache>
                <c:formatCode>General</c:formatCode>
                <c:ptCount val="10"/>
                <c:pt idx="0">
                  <c:v>5</c:v>
                </c:pt>
                <c:pt idx="1">
                  <c:v>14</c:v>
                </c:pt>
                <c:pt idx="2">
                  <c:v>1</c:v>
                </c:pt>
                <c:pt idx="3">
                  <c:v>2</c:v>
                </c:pt>
                <c:pt idx="4">
                  <c:v>2</c:v>
                </c:pt>
                <c:pt idx="5">
                  <c:v>1</c:v>
                </c:pt>
                <c:pt idx="6">
                  <c:v>12</c:v>
                </c:pt>
                <c:pt idx="7">
                  <c:v>4</c:v>
                </c:pt>
                <c:pt idx="8">
                  <c:v>1</c:v>
                </c:pt>
                <c:pt idx="9">
                  <c:v>2</c:v>
                </c:pt>
              </c:numCache>
            </c:numRef>
          </c:val>
          <c:extLst>
            <c:ext xmlns:c16="http://schemas.microsoft.com/office/drawing/2014/chart" uri="{C3380CC4-5D6E-409C-BE32-E72D297353CC}">
              <c16:uniqueId val="{00000014-DC44-4EEE-8718-C56A23FA4AE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b="1" dirty="0"/>
              <a:t>ICS/LABA</a:t>
            </a:r>
            <a:r>
              <a:rPr lang="en-GB" sz="1600" b="1" baseline="0" dirty="0"/>
              <a:t> inhalers</a:t>
            </a:r>
            <a:endParaRPr lang="en-GB" sz="16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8C0-40FF-8926-1C0EE01A932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8C0-40FF-8926-1C0EE01A9327}"/>
              </c:ext>
            </c:extLst>
          </c:dPt>
          <c:dLbls>
            <c:dLbl>
              <c:idx val="0"/>
              <c:layout>
                <c:manualLayout>
                  <c:x val="-2.9173324811973843E-2"/>
                  <c:y val="-4.7810790983059889E-2"/>
                </c:manualLayout>
              </c:layout>
              <c:tx>
                <c:rich>
                  <a:bodyPr/>
                  <a:lstStyle/>
                  <a:p>
                    <a:r>
                      <a:rPr lang="en-US" baseline="0" dirty="0"/>
                      <a:t> </a:t>
                    </a:r>
                    <a:fld id="{9E4D1362-69ED-4554-81C0-E0484D559C14}" type="PERCENTAGE">
                      <a:rPr lang="en-US" baseline="0"/>
                      <a:pPr/>
                      <a:t>[PERCENTAGE]</a:t>
                    </a:fld>
                    <a:endParaRPr lang="en-US" baseline="0" dirty="0"/>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8C0-40FF-8926-1C0EE01A9327}"/>
                </c:ext>
              </c:extLst>
            </c:dLbl>
            <c:dLbl>
              <c:idx val="1"/>
              <c:layout>
                <c:manualLayout>
                  <c:x val="-2.1904539843587995E-2"/>
                  <c:y val="-2.3147592370281446E-2"/>
                </c:manualLayout>
              </c:layout>
              <c:tx>
                <c:rich>
                  <a:bodyPr/>
                  <a:lstStyle/>
                  <a:p>
                    <a:r>
                      <a:rPr lang="en-US" baseline="0"/>
                      <a:t> </a:t>
                    </a:r>
                    <a:fld id="{A638BF9A-5119-4ED3-A276-C849D05D5A47}" type="PERCENTAGE">
                      <a:rPr lang="en-US" baseline="0"/>
                      <a:pPr/>
                      <a:t>[PERCENTAGE]</a:t>
                    </a:fld>
                    <a:endParaRPr lang="en-US" baseline="0"/>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8C0-40FF-8926-1C0EE01A932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Sheet1!$F$99:$F$100</c:f>
              <c:strCache>
                <c:ptCount val="2"/>
                <c:pt idx="0">
                  <c:v>MDI</c:v>
                </c:pt>
                <c:pt idx="1">
                  <c:v>DPI</c:v>
                </c:pt>
              </c:strCache>
            </c:strRef>
          </c:cat>
          <c:val>
            <c:numRef>
              <c:f>Sheet1!$G$99:$G$100</c:f>
              <c:numCache>
                <c:formatCode>0.00%</c:formatCode>
                <c:ptCount val="2"/>
                <c:pt idx="0">
                  <c:v>0.42199999999999999</c:v>
                </c:pt>
                <c:pt idx="1">
                  <c:v>0.55400000000000005</c:v>
                </c:pt>
              </c:numCache>
            </c:numRef>
          </c:val>
          <c:extLst>
            <c:ext xmlns:c16="http://schemas.microsoft.com/office/drawing/2014/chart" uri="{C3380CC4-5D6E-409C-BE32-E72D297353CC}">
              <c16:uniqueId val="{00000004-28C0-40FF-8926-1C0EE01A932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b="1" dirty="0"/>
              <a:t>Steroid</a:t>
            </a:r>
            <a:r>
              <a:rPr lang="en-GB" sz="1600" b="1" baseline="0" dirty="0"/>
              <a:t> inhaler prescribing</a:t>
            </a:r>
            <a:endParaRPr lang="en-GB" sz="16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2AA-42D4-88F9-6F009ED5897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2AA-42D4-88F9-6F009ED5897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2AA-42D4-88F9-6F009ED5897D}"/>
              </c:ext>
            </c:extLst>
          </c:dPt>
          <c:cat>
            <c:strRef>
              <c:f>Sheet1!$A$112:$A$114</c:f>
              <c:strCache>
                <c:ptCount val="3"/>
                <c:pt idx="0">
                  <c:v>clenil modulite</c:v>
                </c:pt>
                <c:pt idx="1">
                  <c:v>soprobec </c:v>
                </c:pt>
                <c:pt idx="2">
                  <c:v>beclometasone easyhaler</c:v>
                </c:pt>
              </c:strCache>
            </c:strRef>
          </c:cat>
          <c:val>
            <c:numRef>
              <c:f>Sheet1!$B$112:$B$114</c:f>
              <c:numCache>
                <c:formatCode>General</c:formatCode>
                <c:ptCount val="3"/>
                <c:pt idx="0">
                  <c:v>14</c:v>
                </c:pt>
                <c:pt idx="1">
                  <c:v>2</c:v>
                </c:pt>
                <c:pt idx="2">
                  <c:v>1</c:v>
                </c:pt>
              </c:numCache>
            </c:numRef>
          </c:val>
          <c:extLst>
            <c:ext xmlns:c16="http://schemas.microsoft.com/office/drawing/2014/chart" uri="{C3380CC4-5D6E-409C-BE32-E72D297353CC}">
              <c16:uniqueId val="{00000006-A2AA-42D4-88F9-6F009ED5897D}"/>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8-A2AA-42D4-88F9-6F009ED5897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A2AA-42D4-88F9-6F009ED5897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A2AA-42D4-88F9-6F009ED5897D}"/>
              </c:ext>
            </c:extLst>
          </c:dPt>
          <c:cat>
            <c:strRef>
              <c:f>Sheet1!$A$112:$A$114</c:f>
              <c:strCache>
                <c:ptCount val="3"/>
                <c:pt idx="0">
                  <c:v>clenil modulite</c:v>
                </c:pt>
                <c:pt idx="1">
                  <c:v>soprobec </c:v>
                </c:pt>
                <c:pt idx="2">
                  <c:v>beclometasone easyhaler</c:v>
                </c:pt>
              </c:strCache>
            </c:strRef>
          </c:cat>
          <c:val>
            <c:numRef>
              <c:f>Sheet1!$C$112:$C$114</c:f>
              <c:numCache>
                <c:formatCode>General</c:formatCode>
                <c:ptCount val="3"/>
              </c:numCache>
            </c:numRef>
          </c:val>
          <c:extLst>
            <c:ext xmlns:c16="http://schemas.microsoft.com/office/drawing/2014/chart" uri="{C3380CC4-5D6E-409C-BE32-E72D297353CC}">
              <c16:uniqueId val="{0000000D-A2AA-42D4-88F9-6F009ED5897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5.3265344188719796E-2"/>
          <c:y val="0.78618852408155837"/>
          <c:w val="0.94673457164901897"/>
          <c:h val="0.1962996209441785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b="1" dirty="0"/>
              <a:t>ICS</a:t>
            </a:r>
            <a:r>
              <a:rPr lang="en-GB" sz="1600" b="1" baseline="0" dirty="0"/>
              <a:t> inhalers</a:t>
            </a:r>
            <a:endParaRPr lang="en-GB" sz="1600" b="1" dirty="0"/>
          </a:p>
        </c:rich>
      </c:tx>
      <c:layout>
        <c:manualLayout>
          <c:xMode val="edge"/>
          <c:yMode val="edge"/>
          <c:x val="0.42731285862968499"/>
          <c:y val="4.430901184917743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manualLayout>
          <c:layoutTarget val="inner"/>
          <c:xMode val="edge"/>
          <c:yMode val="edge"/>
          <c:x val="0.17766188611934219"/>
          <c:y val="0.13693284056542421"/>
          <c:w val="0.70710451810479047"/>
          <c:h val="0.7924146303880509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93F-4C82-9D08-DC7DE683735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93F-4C82-9D08-DC7DE6837358}"/>
              </c:ext>
            </c:extLst>
          </c:dPt>
          <c:dLbls>
            <c:dLbl>
              <c:idx val="0"/>
              <c:layout>
                <c:manualLayout>
                  <c:x val="0.13872601814785362"/>
                  <c:y val="-3.4936454250396952E-2"/>
                </c:manualLayout>
              </c:layout>
              <c:tx>
                <c:rich>
                  <a:bodyPr/>
                  <a:lstStyle/>
                  <a:p>
                    <a:fld id="{FCCE87C7-945A-47AA-8495-49A13CEC2FC6}" type="VALUE">
                      <a:rPr lang="en-US" smtClean="0"/>
                      <a:pPr/>
                      <a:t>[VALUE]</a:t>
                    </a:fld>
                    <a:endParaRPr lang="en-GB"/>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93F-4C82-9D08-DC7DE6837358}"/>
                </c:ext>
              </c:extLst>
            </c:dLbl>
            <c:dLbl>
              <c:idx val="1"/>
              <c:layout>
                <c:manualLayout>
                  <c:x val="-6.9160525857579452E-2"/>
                  <c:y val="3.6779867360894704E-2"/>
                </c:manualLayout>
              </c:layout>
              <c:tx>
                <c:rich>
                  <a:bodyPr/>
                  <a:lstStyle/>
                  <a:p>
                    <a:fld id="{D68CB7F4-3EEF-4859-B33B-0F6AC9846BFF}" type="VALUE">
                      <a:rPr lang="en-US" smtClean="0"/>
                      <a:pPr/>
                      <a:t>[VALUE]</a:t>
                    </a:fld>
                    <a:endParaRPr lang="en-US" dirty="0"/>
                  </a:p>
                  <a:p>
                    <a:endParaRPr lang="en-GB"/>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93F-4C82-9D08-DC7DE683735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Sheet1!$F$112:$F$113</c:f>
              <c:strCache>
                <c:ptCount val="2"/>
                <c:pt idx="0">
                  <c:v>MDI</c:v>
                </c:pt>
                <c:pt idx="1">
                  <c:v>DPI</c:v>
                </c:pt>
              </c:strCache>
            </c:strRef>
          </c:cat>
          <c:val>
            <c:numRef>
              <c:f>Sheet1!$G$112:$G$113</c:f>
              <c:numCache>
                <c:formatCode>0.00%</c:formatCode>
                <c:ptCount val="2"/>
                <c:pt idx="0">
                  <c:v>0.94199999999999995</c:v>
                </c:pt>
                <c:pt idx="1">
                  <c:v>5.8999999999999997E-2</c:v>
                </c:pt>
              </c:numCache>
            </c:numRef>
          </c:val>
          <c:extLst>
            <c:ext xmlns:c16="http://schemas.microsoft.com/office/drawing/2014/chart" uri="{C3380CC4-5D6E-409C-BE32-E72D297353CC}">
              <c16:uniqueId val="{00000004-F93F-4C82-9D08-DC7DE683735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40283858621018387"/>
          <c:y val="0.89370372098584694"/>
          <c:w val="0.22934356044281581"/>
          <c:h val="5.305445138862560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274E4-9FC1-4DA0-9E10-5951557892EB}" type="doc">
      <dgm:prSet loTypeId="urn:microsoft.com/office/officeart/2005/8/layout/bProcess2" loCatId="process" qsTypeId="urn:microsoft.com/office/officeart/2005/8/quickstyle/simple1" qsCatId="simple" csTypeId="urn:microsoft.com/office/officeart/2005/8/colors/colorful1" csCatId="colorful"/>
      <dgm:spPr/>
      <dgm:t>
        <a:bodyPr/>
        <a:lstStyle/>
        <a:p>
          <a:endParaRPr lang="en-US"/>
        </a:p>
      </dgm:t>
    </dgm:pt>
    <dgm:pt modelId="{81DD9C4E-17FD-4135-A390-984C48BCECED}">
      <dgm:prSet/>
      <dgm:spPr/>
      <dgm:t>
        <a:bodyPr/>
        <a:lstStyle/>
        <a:p>
          <a:r>
            <a:rPr lang="en-GB" b="1"/>
            <a:t>Benefits of dry powder inhalers over MDIs:</a:t>
          </a:r>
          <a:endParaRPr lang="en-US"/>
        </a:p>
      </dgm:t>
    </dgm:pt>
    <dgm:pt modelId="{3E74796A-4A59-4EAA-B4A7-8556E0A2F171}" type="parTrans" cxnId="{31356743-A8A6-4951-9F5B-E2736073FF60}">
      <dgm:prSet/>
      <dgm:spPr/>
      <dgm:t>
        <a:bodyPr/>
        <a:lstStyle/>
        <a:p>
          <a:endParaRPr lang="en-US"/>
        </a:p>
      </dgm:t>
    </dgm:pt>
    <dgm:pt modelId="{B9DBEBB8-2E9C-43DC-A973-8B878596CBD9}" type="sibTrans" cxnId="{31356743-A8A6-4951-9F5B-E2736073FF60}">
      <dgm:prSet/>
      <dgm:spPr/>
      <dgm:t>
        <a:bodyPr/>
        <a:lstStyle/>
        <a:p>
          <a:endParaRPr lang="en-US"/>
        </a:p>
      </dgm:t>
    </dgm:pt>
    <dgm:pt modelId="{E4D01DB5-FE6F-4D5A-8672-F38A584C23A8}">
      <dgm:prSet/>
      <dgm:spPr/>
      <dgm:t>
        <a:bodyPr/>
        <a:lstStyle/>
        <a:p>
          <a:r>
            <a:rPr lang="en-GB" dirty="0"/>
            <a:t>It is breath actuated</a:t>
          </a:r>
          <a:endParaRPr lang="en-US" dirty="0"/>
        </a:p>
      </dgm:t>
    </dgm:pt>
    <dgm:pt modelId="{E0F7AA7C-52E3-49CF-9DF6-191B0CF2782E}" type="parTrans" cxnId="{B11266B5-2B35-441A-872F-CFC1AAD8E257}">
      <dgm:prSet/>
      <dgm:spPr/>
      <dgm:t>
        <a:bodyPr/>
        <a:lstStyle/>
        <a:p>
          <a:endParaRPr lang="en-US"/>
        </a:p>
      </dgm:t>
    </dgm:pt>
    <dgm:pt modelId="{D193D82D-AD38-4705-BD7E-9829382865E7}" type="sibTrans" cxnId="{B11266B5-2B35-441A-872F-CFC1AAD8E257}">
      <dgm:prSet/>
      <dgm:spPr/>
      <dgm:t>
        <a:bodyPr/>
        <a:lstStyle/>
        <a:p>
          <a:endParaRPr lang="en-US"/>
        </a:p>
      </dgm:t>
    </dgm:pt>
    <dgm:pt modelId="{6B2C6DEE-A7DD-4E45-8254-C94F38A7DF18}">
      <dgm:prSet/>
      <dgm:spPr/>
      <dgm:t>
        <a:bodyPr/>
        <a:lstStyle/>
        <a:p>
          <a:r>
            <a:rPr lang="en-GB"/>
            <a:t>A spacer is not needed</a:t>
          </a:r>
          <a:endParaRPr lang="en-US"/>
        </a:p>
      </dgm:t>
    </dgm:pt>
    <dgm:pt modelId="{45A37350-EECC-42F1-8E89-D649592335BB}" type="parTrans" cxnId="{B68045D6-B44C-4B83-BA9B-04D5897C9D43}">
      <dgm:prSet/>
      <dgm:spPr/>
      <dgm:t>
        <a:bodyPr/>
        <a:lstStyle/>
        <a:p>
          <a:endParaRPr lang="en-US"/>
        </a:p>
      </dgm:t>
    </dgm:pt>
    <dgm:pt modelId="{883B5538-3331-42C8-AFEB-34F019AD7BEF}" type="sibTrans" cxnId="{B68045D6-B44C-4B83-BA9B-04D5897C9D43}">
      <dgm:prSet/>
      <dgm:spPr/>
      <dgm:t>
        <a:bodyPr/>
        <a:lstStyle/>
        <a:p>
          <a:endParaRPr lang="en-US"/>
        </a:p>
      </dgm:t>
    </dgm:pt>
    <dgm:pt modelId="{35668C56-D979-4579-833F-8FD6EB697C7A}">
      <dgm:prSet/>
      <dgm:spPr/>
      <dgm:t>
        <a:bodyPr/>
        <a:lstStyle/>
        <a:p>
          <a:r>
            <a:rPr lang="en-GB"/>
            <a:t>Do not need to hold breath after each use</a:t>
          </a:r>
          <a:endParaRPr lang="en-US"/>
        </a:p>
      </dgm:t>
    </dgm:pt>
    <dgm:pt modelId="{B74CE3E3-1D02-40BA-9D08-AFBFCCA9A49F}" type="parTrans" cxnId="{BEC093A3-2CA3-4B8C-9774-2B401571D9FB}">
      <dgm:prSet/>
      <dgm:spPr/>
      <dgm:t>
        <a:bodyPr/>
        <a:lstStyle/>
        <a:p>
          <a:endParaRPr lang="en-US"/>
        </a:p>
      </dgm:t>
    </dgm:pt>
    <dgm:pt modelId="{EA611D63-2FA5-4A14-A569-493426CE4678}" type="sibTrans" cxnId="{BEC093A3-2CA3-4B8C-9774-2B401571D9FB}">
      <dgm:prSet/>
      <dgm:spPr/>
      <dgm:t>
        <a:bodyPr/>
        <a:lstStyle/>
        <a:p>
          <a:endParaRPr lang="en-US"/>
        </a:p>
      </dgm:t>
    </dgm:pt>
    <dgm:pt modelId="{7483115D-751A-4999-A747-2CB673134340}">
      <dgm:prSet/>
      <dgm:spPr/>
      <dgm:t>
        <a:bodyPr/>
        <a:lstStyle/>
        <a:p>
          <a:r>
            <a:rPr lang="en-GB"/>
            <a:t>Very portable</a:t>
          </a:r>
          <a:endParaRPr lang="en-US"/>
        </a:p>
      </dgm:t>
    </dgm:pt>
    <dgm:pt modelId="{E4E0472F-17D1-4C75-8713-A019E16D73BD}" type="parTrans" cxnId="{297E9EAD-7A9F-4CD2-B673-E156E8E631C4}">
      <dgm:prSet/>
      <dgm:spPr/>
      <dgm:t>
        <a:bodyPr/>
        <a:lstStyle/>
        <a:p>
          <a:endParaRPr lang="en-US"/>
        </a:p>
      </dgm:t>
    </dgm:pt>
    <dgm:pt modelId="{B4994CDF-EAAD-4B60-841B-ACAF0A877EAB}" type="sibTrans" cxnId="{297E9EAD-7A9F-4CD2-B673-E156E8E631C4}">
      <dgm:prSet/>
      <dgm:spPr/>
      <dgm:t>
        <a:bodyPr/>
        <a:lstStyle/>
        <a:p>
          <a:endParaRPr lang="en-US"/>
        </a:p>
      </dgm:t>
    </dgm:pt>
    <dgm:pt modelId="{A831E2E7-614C-47DF-AE15-5C1A727A1385}">
      <dgm:prSet/>
      <dgm:spPr/>
      <dgm:t>
        <a:bodyPr/>
        <a:lstStyle/>
        <a:p>
          <a:r>
            <a:rPr lang="en-GB"/>
            <a:t>No propellant </a:t>
          </a:r>
          <a:endParaRPr lang="en-US"/>
        </a:p>
      </dgm:t>
    </dgm:pt>
    <dgm:pt modelId="{FD9432D2-A142-43C2-BC08-C74BDDE33987}" type="parTrans" cxnId="{1BDA1986-C64F-458F-9652-15CE0F33A9FB}">
      <dgm:prSet/>
      <dgm:spPr/>
      <dgm:t>
        <a:bodyPr/>
        <a:lstStyle/>
        <a:p>
          <a:endParaRPr lang="en-US"/>
        </a:p>
      </dgm:t>
    </dgm:pt>
    <dgm:pt modelId="{51D78DB6-8FC4-4096-9B3E-C5A4ADC2FBEB}" type="sibTrans" cxnId="{1BDA1986-C64F-458F-9652-15CE0F33A9FB}">
      <dgm:prSet/>
      <dgm:spPr/>
      <dgm:t>
        <a:bodyPr/>
        <a:lstStyle/>
        <a:p>
          <a:endParaRPr lang="en-US"/>
        </a:p>
      </dgm:t>
    </dgm:pt>
    <dgm:pt modelId="{738F525F-3EEC-43EC-9733-942E3836F3C1}">
      <dgm:prSet/>
      <dgm:spPr/>
      <dgm:t>
        <a:bodyPr/>
        <a:lstStyle/>
        <a:p>
          <a:r>
            <a:rPr lang="en-GB" b="1"/>
            <a:t>Disadvantages:</a:t>
          </a:r>
          <a:endParaRPr lang="en-US"/>
        </a:p>
      </dgm:t>
    </dgm:pt>
    <dgm:pt modelId="{D5F53D08-AA9E-4607-A6C2-7C22B0BD1C0F}" type="parTrans" cxnId="{FB962613-325A-4A89-BA95-E825E66B4714}">
      <dgm:prSet/>
      <dgm:spPr/>
      <dgm:t>
        <a:bodyPr/>
        <a:lstStyle/>
        <a:p>
          <a:endParaRPr lang="en-US"/>
        </a:p>
      </dgm:t>
    </dgm:pt>
    <dgm:pt modelId="{CAB8B082-821A-4452-A6A5-601CAC50C784}" type="sibTrans" cxnId="{FB962613-325A-4A89-BA95-E825E66B4714}">
      <dgm:prSet/>
      <dgm:spPr/>
      <dgm:t>
        <a:bodyPr/>
        <a:lstStyle/>
        <a:p>
          <a:endParaRPr lang="en-US"/>
        </a:p>
      </dgm:t>
    </dgm:pt>
    <dgm:pt modelId="{E9C42DB8-640D-4520-BF6D-7DE75D826070}">
      <dgm:prSet/>
      <dgm:spPr/>
      <dgm:t>
        <a:bodyPr/>
        <a:lstStyle/>
        <a:p>
          <a:r>
            <a:rPr lang="en-GB"/>
            <a:t>Require adequate inspiration </a:t>
          </a:r>
          <a:endParaRPr lang="en-US"/>
        </a:p>
      </dgm:t>
    </dgm:pt>
    <dgm:pt modelId="{48945BB8-CFE2-404A-9774-67EFDF1DD266}" type="parTrans" cxnId="{FD494643-C585-4294-AECA-41456DA74591}">
      <dgm:prSet/>
      <dgm:spPr/>
      <dgm:t>
        <a:bodyPr/>
        <a:lstStyle/>
        <a:p>
          <a:endParaRPr lang="en-US"/>
        </a:p>
      </dgm:t>
    </dgm:pt>
    <dgm:pt modelId="{A8ED3CE1-D3DC-43DC-8E7D-8EF530C18139}" type="sibTrans" cxnId="{FD494643-C585-4294-AECA-41456DA74591}">
      <dgm:prSet/>
      <dgm:spPr/>
      <dgm:t>
        <a:bodyPr/>
        <a:lstStyle/>
        <a:p>
          <a:endParaRPr lang="en-US"/>
        </a:p>
      </dgm:t>
    </dgm:pt>
    <dgm:pt modelId="{F4FC83B4-07DD-44A4-AF4B-508348C0073E}">
      <dgm:prSet/>
      <dgm:spPr/>
      <dgm:t>
        <a:bodyPr/>
        <a:lstStyle/>
        <a:p>
          <a:r>
            <a:rPr lang="en-GB"/>
            <a:t>May irritate throat</a:t>
          </a:r>
          <a:endParaRPr lang="en-US"/>
        </a:p>
      </dgm:t>
    </dgm:pt>
    <dgm:pt modelId="{1E3EC7E9-6E62-40A0-BD62-55B39F727CCF}" type="parTrans" cxnId="{F006D79D-EF6F-41D2-9797-B0F654111C9D}">
      <dgm:prSet/>
      <dgm:spPr/>
      <dgm:t>
        <a:bodyPr/>
        <a:lstStyle/>
        <a:p>
          <a:endParaRPr lang="en-US"/>
        </a:p>
      </dgm:t>
    </dgm:pt>
    <dgm:pt modelId="{BA1F7C73-F512-4EE5-B075-5E3811458ABD}" type="sibTrans" cxnId="{F006D79D-EF6F-41D2-9797-B0F654111C9D}">
      <dgm:prSet/>
      <dgm:spPr/>
      <dgm:t>
        <a:bodyPr/>
        <a:lstStyle/>
        <a:p>
          <a:endParaRPr lang="en-US"/>
        </a:p>
      </dgm:t>
    </dgm:pt>
    <dgm:pt modelId="{DA2D18C4-B0E7-49AE-AE8A-80FD30D87089}">
      <dgm:prSet/>
      <dgm:spPr/>
      <dgm:t>
        <a:bodyPr/>
        <a:lstStyle/>
        <a:p>
          <a:r>
            <a:rPr lang="en-GB"/>
            <a:t>Humidity may cause clumping of powder </a:t>
          </a:r>
          <a:endParaRPr lang="en-US"/>
        </a:p>
      </dgm:t>
    </dgm:pt>
    <dgm:pt modelId="{2ED35EEF-495A-45CC-B3FD-6E039686DDFB}" type="parTrans" cxnId="{E76DB0FC-63BE-4637-9695-0329D12FD5BA}">
      <dgm:prSet/>
      <dgm:spPr/>
      <dgm:t>
        <a:bodyPr/>
        <a:lstStyle/>
        <a:p>
          <a:endParaRPr lang="en-US"/>
        </a:p>
      </dgm:t>
    </dgm:pt>
    <dgm:pt modelId="{C0E24881-32F5-44F9-B09D-0E7671F697BB}" type="sibTrans" cxnId="{E76DB0FC-63BE-4637-9695-0329D12FD5BA}">
      <dgm:prSet/>
      <dgm:spPr/>
      <dgm:t>
        <a:bodyPr/>
        <a:lstStyle/>
        <a:p>
          <a:endParaRPr lang="en-US"/>
        </a:p>
      </dgm:t>
    </dgm:pt>
    <dgm:pt modelId="{E09720B3-74A3-4828-9AD2-BD3E39436495}" type="pres">
      <dgm:prSet presAssocID="{BB6274E4-9FC1-4DA0-9E10-5951557892EB}" presName="diagram" presStyleCnt="0">
        <dgm:presLayoutVars>
          <dgm:dir/>
          <dgm:resizeHandles/>
        </dgm:presLayoutVars>
      </dgm:prSet>
      <dgm:spPr/>
    </dgm:pt>
    <dgm:pt modelId="{950D5D12-ACF5-4780-9C06-6D6CE9F33A86}" type="pres">
      <dgm:prSet presAssocID="{81DD9C4E-17FD-4135-A390-984C48BCECED}" presName="firstNode" presStyleLbl="node1" presStyleIdx="0" presStyleCnt="2" custLinFactNeighborY="-162">
        <dgm:presLayoutVars>
          <dgm:bulletEnabled val="1"/>
        </dgm:presLayoutVars>
      </dgm:prSet>
      <dgm:spPr/>
    </dgm:pt>
    <dgm:pt modelId="{4270E4A9-54F8-48BF-955A-993510051D8A}" type="pres">
      <dgm:prSet presAssocID="{B9DBEBB8-2E9C-43DC-A973-8B878596CBD9}" presName="sibTrans" presStyleLbl="sibTrans2D1" presStyleIdx="0" presStyleCnt="1"/>
      <dgm:spPr/>
    </dgm:pt>
    <dgm:pt modelId="{632D0ECF-396F-4DB0-948A-B9A13CCEA480}" type="pres">
      <dgm:prSet presAssocID="{738F525F-3EEC-43EC-9733-942E3836F3C1}" presName="lastNode" presStyleLbl="node1" presStyleIdx="1" presStyleCnt="2">
        <dgm:presLayoutVars>
          <dgm:bulletEnabled val="1"/>
        </dgm:presLayoutVars>
      </dgm:prSet>
      <dgm:spPr/>
    </dgm:pt>
  </dgm:ptLst>
  <dgm:cxnLst>
    <dgm:cxn modelId="{C01D7701-AEDB-422F-9515-B0A5B0C51538}" type="presOf" srcId="{81DD9C4E-17FD-4135-A390-984C48BCECED}" destId="{950D5D12-ACF5-4780-9C06-6D6CE9F33A86}" srcOrd="0" destOrd="0" presId="urn:microsoft.com/office/officeart/2005/8/layout/bProcess2"/>
    <dgm:cxn modelId="{FB962613-325A-4A89-BA95-E825E66B4714}" srcId="{BB6274E4-9FC1-4DA0-9E10-5951557892EB}" destId="{738F525F-3EEC-43EC-9733-942E3836F3C1}" srcOrd="1" destOrd="0" parTransId="{D5F53D08-AA9E-4607-A6C2-7C22B0BD1C0F}" sibTransId="{CAB8B082-821A-4452-A6A5-601CAC50C784}"/>
    <dgm:cxn modelId="{028BA460-C08C-4D1F-A90B-F13AB9BA637D}" type="presOf" srcId="{BB6274E4-9FC1-4DA0-9E10-5951557892EB}" destId="{E09720B3-74A3-4828-9AD2-BD3E39436495}" srcOrd="0" destOrd="0" presId="urn:microsoft.com/office/officeart/2005/8/layout/bProcess2"/>
    <dgm:cxn modelId="{FD494643-C585-4294-AECA-41456DA74591}" srcId="{738F525F-3EEC-43EC-9733-942E3836F3C1}" destId="{E9C42DB8-640D-4520-BF6D-7DE75D826070}" srcOrd="0" destOrd="0" parTransId="{48945BB8-CFE2-404A-9774-67EFDF1DD266}" sibTransId="{A8ED3CE1-D3DC-43DC-8E7D-8EF530C18139}"/>
    <dgm:cxn modelId="{31356743-A8A6-4951-9F5B-E2736073FF60}" srcId="{BB6274E4-9FC1-4DA0-9E10-5951557892EB}" destId="{81DD9C4E-17FD-4135-A390-984C48BCECED}" srcOrd="0" destOrd="0" parTransId="{3E74796A-4A59-4EAA-B4A7-8556E0A2F171}" sibTransId="{B9DBEBB8-2E9C-43DC-A973-8B878596CBD9}"/>
    <dgm:cxn modelId="{EDD10C56-53B0-4BA2-A85A-469E02A607C5}" type="presOf" srcId="{E4D01DB5-FE6F-4D5A-8672-F38A584C23A8}" destId="{950D5D12-ACF5-4780-9C06-6D6CE9F33A86}" srcOrd="0" destOrd="1" presId="urn:microsoft.com/office/officeart/2005/8/layout/bProcess2"/>
    <dgm:cxn modelId="{1BDA1986-C64F-458F-9652-15CE0F33A9FB}" srcId="{81DD9C4E-17FD-4135-A390-984C48BCECED}" destId="{A831E2E7-614C-47DF-AE15-5C1A727A1385}" srcOrd="4" destOrd="0" parTransId="{FD9432D2-A142-43C2-BC08-C74BDDE33987}" sibTransId="{51D78DB6-8FC4-4096-9B3E-C5A4ADC2FBEB}"/>
    <dgm:cxn modelId="{DC85908D-5301-4833-9290-56B494AEDE1F}" type="presOf" srcId="{738F525F-3EEC-43EC-9733-942E3836F3C1}" destId="{632D0ECF-396F-4DB0-948A-B9A13CCEA480}" srcOrd="0" destOrd="0" presId="urn:microsoft.com/office/officeart/2005/8/layout/bProcess2"/>
    <dgm:cxn modelId="{4FA8598F-06E6-4F81-818D-645CCD45B68B}" type="presOf" srcId="{6B2C6DEE-A7DD-4E45-8254-C94F38A7DF18}" destId="{950D5D12-ACF5-4780-9C06-6D6CE9F33A86}" srcOrd="0" destOrd="2" presId="urn:microsoft.com/office/officeart/2005/8/layout/bProcess2"/>
    <dgm:cxn modelId="{F006D79D-EF6F-41D2-9797-B0F654111C9D}" srcId="{738F525F-3EEC-43EC-9733-942E3836F3C1}" destId="{F4FC83B4-07DD-44A4-AF4B-508348C0073E}" srcOrd="1" destOrd="0" parTransId="{1E3EC7E9-6E62-40A0-BD62-55B39F727CCF}" sibTransId="{BA1F7C73-F512-4EE5-B075-5E3811458ABD}"/>
    <dgm:cxn modelId="{BEC093A3-2CA3-4B8C-9774-2B401571D9FB}" srcId="{81DD9C4E-17FD-4135-A390-984C48BCECED}" destId="{35668C56-D979-4579-833F-8FD6EB697C7A}" srcOrd="2" destOrd="0" parTransId="{B74CE3E3-1D02-40BA-9D08-AFBFCCA9A49F}" sibTransId="{EA611D63-2FA5-4A14-A569-493426CE4678}"/>
    <dgm:cxn modelId="{297E9EAD-7A9F-4CD2-B673-E156E8E631C4}" srcId="{81DD9C4E-17FD-4135-A390-984C48BCECED}" destId="{7483115D-751A-4999-A747-2CB673134340}" srcOrd="3" destOrd="0" parTransId="{E4E0472F-17D1-4C75-8713-A019E16D73BD}" sibTransId="{B4994CDF-EAAD-4B60-841B-ACAF0A877EAB}"/>
    <dgm:cxn modelId="{9567D6AD-63D4-464E-9159-FF81060D2F32}" type="presOf" srcId="{B9DBEBB8-2E9C-43DC-A973-8B878596CBD9}" destId="{4270E4A9-54F8-48BF-955A-993510051D8A}" srcOrd="0" destOrd="0" presId="urn:microsoft.com/office/officeart/2005/8/layout/bProcess2"/>
    <dgm:cxn modelId="{58C8E3AD-C12A-4647-AD52-07F92D216C18}" type="presOf" srcId="{E9C42DB8-640D-4520-BF6D-7DE75D826070}" destId="{632D0ECF-396F-4DB0-948A-B9A13CCEA480}" srcOrd="0" destOrd="1" presId="urn:microsoft.com/office/officeart/2005/8/layout/bProcess2"/>
    <dgm:cxn modelId="{B11266B5-2B35-441A-872F-CFC1AAD8E257}" srcId="{81DD9C4E-17FD-4135-A390-984C48BCECED}" destId="{E4D01DB5-FE6F-4D5A-8672-F38A584C23A8}" srcOrd="0" destOrd="0" parTransId="{E0F7AA7C-52E3-49CF-9DF6-191B0CF2782E}" sibTransId="{D193D82D-AD38-4705-BD7E-9829382865E7}"/>
    <dgm:cxn modelId="{4507A4C6-A6BC-45E5-9AA5-30DFA92356E4}" type="presOf" srcId="{F4FC83B4-07DD-44A4-AF4B-508348C0073E}" destId="{632D0ECF-396F-4DB0-948A-B9A13CCEA480}" srcOrd="0" destOrd="2" presId="urn:microsoft.com/office/officeart/2005/8/layout/bProcess2"/>
    <dgm:cxn modelId="{765210C8-9004-483B-B9E3-9CF485C8DF75}" type="presOf" srcId="{7483115D-751A-4999-A747-2CB673134340}" destId="{950D5D12-ACF5-4780-9C06-6D6CE9F33A86}" srcOrd="0" destOrd="4" presId="urn:microsoft.com/office/officeart/2005/8/layout/bProcess2"/>
    <dgm:cxn modelId="{5C833CD1-7237-4F2C-BDE7-ACD9E704E6D4}" type="presOf" srcId="{A831E2E7-614C-47DF-AE15-5C1A727A1385}" destId="{950D5D12-ACF5-4780-9C06-6D6CE9F33A86}" srcOrd="0" destOrd="5" presId="urn:microsoft.com/office/officeart/2005/8/layout/bProcess2"/>
    <dgm:cxn modelId="{B68045D6-B44C-4B83-BA9B-04D5897C9D43}" srcId="{81DD9C4E-17FD-4135-A390-984C48BCECED}" destId="{6B2C6DEE-A7DD-4E45-8254-C94F38A7DF18}" srcOrd="1" destOrd="0" parTransId="{45A37350-EECC-42F1-8E89-D649592335BB}" sibTransId="{883B5538-3331-42C8-AFEB-34F019AD7BEF}"/>
    <dgm:cxn modelId="{2193BAEA-75EA-47AF-8310-3117D1353CDE}" type="presOf" srcId="{35668C56-D979-4579-833F-8FD6EB697C7A}" destId="{950D5D12-ACF5-4780-9C06-6D6CE9F33A86}" srcOrd="0" destOrd="3" presId="urn:microsoft.com/office/officeart/2005/8/layout/bProcess2"/>
    <dgm:cxn modelId="{FB3941F4-333F-4278-AAE8-76BF95D2341D}" type="presOf" srcId="{DA2D18C4-B0E7-49AE-AE8A-80FD30D87089}" destId="{632D0ECF-396F-4DB0-948A-B9A13CCEA480}" srcOrd="0" destOrd="3" presId="urn:microsoft.com/office/officeart/2005/8/layout/bProcess2"/>
    <dgm:cxn modelId="{E76DB0FC-63BE-4637-9695-0329D12FD5BA}" srcId="{738F525F-3EEC-43EC-9733-942E3836F3C1}" destId="{DA2D18C4-B0E7-49AE-AE8A-80FD30D87089}" srcOrd="2" destOrd="0" parTransId="{2ED35EEF-495A-45CC-B3FD-6E039686DDFB}" sibTransId="{C0E24881-32F5-44F9-B09D-0E7671F697BB}"/>
    <dgm:cxn modelId="{57C3F36F-7D2B-4FC8-9C59-F55B59D9FE02}" type="presParOf" srcId="{E09720B3-74A3-4828-9AD2-BD3E39436495}" destId="{950D5D12-ACF5-4780-9C06-6D6CE9F33A86}" srcOrd="0" destOrd="0" presId="urn:microsoft.com/office/officeart/2005/8/layout/bProcess2"/>
    <dgm:cxn modelId="{46D8C422-4BB2-4FAA-8EF8-36DE328271D6}" type="presParOf" srcId="{E09720B3-74A3-4828-9AD2-BD3E39436495}" destId="{4270E4A9-54F8-48BF-955A-993510051D8A}" srcOrd="1" destOrd="0" presId="urn:microsoft.com/office/officeart/2005/8/layout/bProcess2"/>
    <dgm:cxn modelId="{D3BF953A-A739-4D53-A69A-D4B0759F2EB3}" type="presParOf" srcId="{E09720B3-74A3-4828-9AD2-BD3E39436495}" destId="{632D0ECF-396F-4DB0-948A-B9A13CCEA480}" srcOrd="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FC3780-8053-4BBB-8B41-B116B85A2274}" type="doc">
      <dgm:prSet loTypeId="urn:microsoft.com/office/officeart/2005/8/layout/vList5" loCatId="list" qsTypeId="urn:microsoft.com/office/officeart/2005/8/quickstyle/simple4" qsCatId="simple" csTypeId="urn:microsoft.com/office/officeart/2005/8/colors/accent2_2" csCatId="accent2" phldr="1"/>
      <dgm:spPr/>
      <dgm:t>
        <a:bodyPr/>
        <a:lstStyle/>
        <a:p>
          <a:endParaRPr lang="en-US"/>
        </a:p>
      </dgm:t>
    </dgm:pt>
    <dgm:pt modelId="{AF8ED72D-17BA-4A68-95B1-0B85B0785F03}">
      <dgm:prSet/>
      <dgm:spPr/>
      <dgm:t>
        <a:bodyPr/>
        <a:lstStyle/>
        <a:p>
          <a:r>
            <a:rPr lang="en-GB" b="0" i="0" dirty="0"/>
            <a:t>Patients with 'asthma’ coded as a problem since Mar 2021</a:t>
          </a:r>
          <a:r>
            <a:rPr lang="en-GB" dirty="0"/>
            <a:t> </a:t>
          </a:r>
          <a:endParaRPr lang="en-US" dirty="0"/>
        </a:p>
      </dgm:t>
    </dgm:pt>
    <dgm:pt modelId="{B9F93232-F247-4D27-9E71-047AE8D03522}" type="parTrans" cxnId="{3FD6E3FE-1ABD-4296-9A62-DB9AC6B09E98}">
      <dgm:prSet/>
      <dgm:spPr/>
      <dgm:t>
        <a:bodyPr/>
        <a:lstStyle/>
        <a:p>
          <a:endParaRPr lang="en-US"/>
        </a:p>
      </dgm:t>
    </dgm:pt>
    <dgm:pt modelId="{13688E91-4814-4C50-AEB3-A6D0CBC9CBC5}" type="sibTrans" cxnId="{3FD6E3FE-1ABD-4296-9A62-DB9AC6B09E98}">
      <dgm:prSet/>
      <dgm:spPr/>
      <dgm:t>
        <a:bodyPr/>
        <a:lstStyle/>
        <a:p>
          <a:endParaRPr lang="en-US"/>
        </a:p>
      </dgm:t>
    </dgm:pt>
    <dgm:pt modelId="{4C3E5C98-0F7F-4DA4-81C3-936085222B44}">
      <dgm:prSet/>
      <dgm:spPr/>
      <dgm:t>
        <a:bodyPr/>
        <a:lstStyle/>
        <a:p>
          <a:r>
            <a:rPr lang="en-GB" dirty="0"/>
            <a:t>Patients over 12 yrs old</a:t>
          </a:r>
          <a:endParaRPr lang="en-US" dirty="0"/>
        </a:p>
      </dgm:t>
    </dgm:pt>
    <dgm:pt modelId="{BF9AA260-7C1E-4D39-8BCC-724BB541A8C9}" type="parTrans" cxnId="{AB3095BB-4965-4E39-A20F-2B17697B9CFF}">
      <dgm:prSet/>
      <dgm:spPr/>
      <dgm:t>
        <a:bodyPr/>
        <a:lstStyle/>
        <a:p>
          <a:endParaRPr lang="en-US"/>
        </a:p>
      </dgm:t>
    </dgm:pt>
    <dgm:pt modelId="{D516FE4D-A52F-4C59-AC06-4A82B54C6F0F}" type="sibTrans" cxnId="{AB3095BB-4965-4E39-A20F-2B17697B9CFF}">
      <dgm:prSet/>
      <dgm:spPr/>
      <dgm:t>
        <a:bodyPr/>
        <a:lstStyle/>
        <a:p>
          <a:endParaRPr lang="en-US"/>
        </a:p>
      </dgm:t>
    </dgm:pt>
    <dgm:pt modelId="{63C0BFE3-1AAA-4782-B3C0-820B9C454EE6}">
      <dgm:prSet/>
      <dgm:spPr/>
      <dgm:t>
        <a:bodyPr/>
        <a:lstStyle/>
        <a:p>
          <a:r>
            <a:rPr lang="en-GB" b="0" i="0" dirty="0"/>
            <a:t>Patients prescribed SABA inhaler/s currently or historically</a:t>
          </a:r>
          <a:r>
            <a:rPr lang="en-GB" dirty="0"/>
            <a:t> </a:t>
          </a:r>
          <a:endParaRPr lang="en-US" dirty="0"/>
        </a:p>
      </dgm:t>
    </dgm:pt>
    <dgm:pt modelId="{E43399ED-16F2-43DA-A535-97A8CACBDDE7}" type="parTrans" cxnId="{C0A151F6-FCD4-4B38-82B7-1063174752D8}">
      <dgm:prSet/>
      <dgm:spPr/>
      <dgm:t>
        <a:bodyPr/>
        <a:lstStyle/>
        <a:p>
          <a:endParaRPr lang="en-US"/>
        </a:p>
      </dgm:t>
    </dgm:pt>
    <dgm:pt modelId="{F942CF96-E0B5-4523-8663-2A9DA491365D}" type="sibTrans" cxnId="{C0A151F6-FCD4-4B38-82B7-1063174752D8}">
      <dgm:prSet/>
      <dgm:spPr/>
      <dgm:t>
        <a:bodyPr/>
        <a:lstStyle/>
        <a:p>
          <a:endParaRPr lang="en-US"/>
        </a:p>
      </dgm:t>
    </dgm:pt>
    <dgm:pt modelId="{86E1B143-DECB-41C3-9D55-0E2B73BDA94A}" type="pres">
      <dgm:prSet presAssocID="{08FC3780-8053-4BBB-8B41-B116B85A2274}" presName="Name0" presStyleCnt="0">
        <dgm:presLayoutVars>
          <dgm:dir/>
          <dgm:animLvl val="lvl"/>
          <dgm:resizeHandles val="exact"/>
        </dgm:presLayoutVars>
      </dgm:prSet>
      <dgm:spPr/>
    </dgm:pt>
    <dgm:pt modelId="{814BD0D7-DB2A-4C06-9F0A-5B702FA37C87}" type="pres">
      <dgm:prSet presAssocID="{AF8ED72D-17BA-4A68-95B1-0B85B0785F03}" presName="linNode" presStyleCnt="0"/>
      <dgm:spPr/>
    </dgm:pt>
    <dgm:pt modelId="{53B94403-A9ED-4E98-9454-51C5875CB8CB}" type="pres">
      <dgm:prSet presAssocID="{AF8ED72D-17BA-4A68-95B1-0B85B0785F03}" presName="parentText" presStyleLbl="node1" presStyleIdx="0" presStyleCnt="3">
        <dgm:presLayoutVars>
          <dgm:chMax val="1"/>
          <dgm:bulletEnabled val="1"/>
        </dgm:presLayoutVars>
      </dgm:prSet>
      <dgm:spPr/>
    </dgm:pt>
    <dgm:pt modelId="{E06BC351-F0B7-4F2F-B609-537CBAB88141}" type="pres">
      <dgm:prSet presAssocID="{13688E91-4814-4C50-AEB3-A6D0CBC9CBC5}" presName="sp" presStyleCnt="0"/>
      <dgm:spPr/>
    </dgm:pt>
    <dgm:pt modelId="{3DF6CF4D-7105-4B47-8E8A-91DC10761D6C}" type="pres">
      <dgm:prSet presAssocID="{4C3E5C98-0F7F-4DA4-81C3-936085222B44}" presName="linNode" presStyleCnt="0"/>
      <dgm:spPr/>
    </dgm:pt>
    <dgm:pt modelId="{FDBCB9DA-8BA0-4B69-816A-51322A788B0A}" type="pres">
      <dgm:prSet presAssocID="{4C3E5C98-0F7F-4DA4-81C3-936085222B44}" presName="parentText" presStyleLbl="node1" presStyleIdx="1" presStyleCnt="3">
        <dgm:presLayoutVars>
          <dgm:chMax val="1"/>
          <dgm:bulletEnabled val="1"/>
        </dgm:presLayoutVars>
      </dgm:prSet>
      <dgm:spPr/>
    </dgm:pt>
    <dgm:pt modelId="{2D21AB52-5463-49EF-826A-372A251D84F3}" type="pres">
      <dgm:prSet presAssocID="{D516FE4D-A52F-4C59-AC06-4A82B54C6F0F}" presName="sp" presStyleCnt="0"/>
      <dgm:spPr/>
    </dgm:pt>
    <dgm:pt modelId="{A645DB81-819E-45C3-BD41-70BBF1F44454}" type="pres">
      <dgm:prSet presAssocID="{63C0BFE3-1AAA-4782-B3C0-820B9C454EE6}" presName="linNode" presStyleCnt="0"/>
      <dgm:spPr/>
    </dgm:pt>
    <dgm:pt modelId="{516FE8C1-B52A-4189-BC4A-E849C1583079}" type="pres">
      <dgm:prSet presAssocID="{63C0BFE3-1AAA-4782-B3C0-820B9C454EE6}" presName="parentText" presStyleLbl="node1" presStyleIdx="2" presStyleCnt="3">
        <dgm:presLayoutVars>
          <dgm:chMax val="1"/>
          <dgm:bulletEnabled val="1"/>
        </dgm:presLayoutVars>
      </dgm:prSet>
      <dgm:spPr/>
    </dgm:pt>
  </dgm:ptLst>
  <dgm:cxnLst>
    <dgm:cxn modelId="{A577E401-5C79-4B0A-AA93-028856F04D7D}" type="presOf" srcId="{AF8ED72D-17BA-4A68-95B1-0B85B0785F03}" destId="{53B94403-A9ED-4E98-9454-51C5875CB8CB}" srcOrd="0" destOrd="0" presId="urn:microsoft.com/office/officeart/2005/8/layout/vList5"/>
    <dgm:cxn modelId="{5CA06375-5D43-469D-8466-ED5BCB7B3017}" type="presOf" srcId="{4C3E5C98-0F7F-4DA4-81C3-936085222B44}" destId="{FDBCB9DA-8BA0-4B69-816A-51322A788B0A}" srcOrd="0" destOrd="0" presId="urn:microsoft.com/office/officeart/2005/8/layout/vList5"/>
    <dgm:cxn modelId="{712B9655-1C07-40AE-929F-3CA716FF692F}" type="presOf" srcId="{63C0BFE3-1AAA-4782-B3C0-820B9C454EE6}" destId="{516FE8C1-B52A-4189-BC4A-E849C1583079}" srcOrd="0" destOrd="0" presId="urn:microsoft.com/office/officeart/2005/8/layout/vList5"/>
    <dgm:cxn modelId="{AB3095BB-4965-4E39-A20F-2B17697B9CFF}" srcId="{08FC3780-8053-4BBB-8B41-B116B85A2274}" destId="{4C3E5C98-0F7F-4DA4-81C3-936085222B44}" srcOrd="1" destOrd="0" parTransId="{BF9AA260-7C1E-4D39-8BCC-724BB541A8C9}" sibTransId="{D516FE4D-A52F-4C59-AC06-4A82B54C6F0F}"/>
    <dgm:cxn modelId="{BCB604C0-055D-4D72-B586-1D0C7B8A9ADD}" type="presOf" srcId="{08FC3780-8053-4BBB-8B41-B116B85A2274}" destId="{86E1B143-DECB-41C3-9D55-0E2B73BDA94A}" srcOrd="0" destOrd="0" presId="urn:microsoft.com/office/officeart/2005/8/layout/vList5"/>
    <dgm:cxn modelId="{C0A151F6-FCD4-4B38-82B7-1063174752D8}" srcId="{08FC3780-8053-4BBB-8B41-B116B85A2274}" destId="{63C0BFE3-1AAA-4782-B3C0-820B9C454EE6}" srcOrd="2" destOrd="0" parTransId="{E43399ED-16F2-43DA-A535-97A8CACBDDE7}" sibTransId="{F942CF96-E0B5-4523-8663-2A9DA491365D}"/>
    <dgm:cxn modelId="{3FD6E3FE-1ABD-4296-9A62-DB9AC6B09E98}" srcId="{08FC3780-8053-4BBB-8B41-B116B85A2274}" destId="{AF8ED72D-17BA-4A68-95B1-0B85B0785F03}" srcOrd="0" destOrd="0" parTransId="{B9F93232-F247-4D27-9E71-047AE8D03522}" sibTransId="{13688E91-4814-4C50-AEB3-A6D0CBC9CBC5}"/>
    <dgm:cxn modelId="{6F3A94C2-A322-4F37-8EC3-AEEEDD2CDC17}" type="presParOf" srcId="{86E1B143-DECB-41C3-9D55-0E2B73BDA94A}" destId="{814BD0D7-DB2A-4C06-9F0A-5B702FA37C87}" srcOrd="0" destOrd="0" presId="urn:microsoft.com/office/officeart/2005/8/layout/vList5"/>
    <dgm:cxn modelId="{2E463A1E-48C9-4665-ACA5-62E33E754A2F}" type="presParOf" srcId="{814BD0D7-DB2A-4C06-9F0A-5B702FA37C87}" destId="{53B94403-A9ED-4E98-9454-51C5875CB8CB}" srcOrd="0" destOrd="0" presId="urn:microsoft.com/office/officeart/2005/8/layout/vList5"/>
    <dgm:cxn modelId="{F6B74EB1-12DB-4DEB-B817-9DA4995DAD19}" type="presParOf" srcId="{86E1B143-DECB-41C3-9D55-0E2B73BDA94A}" destId="{E06BC351-F0B7-4F2F-B609-537CBAB88141}" srcOrd="1" destOrd="0" presId="urn:microsoft.com/office/officeart/2005/8/layout/vList5"/>
    <dgm:cxn modelId="{017D1C20-7005-4FC6-931C-3BCC2F9F1E6A}" type="presParOf" srcId="{86E1B143-DECB-41C3-9D55-0E2B73BDA94A}" destId="{3DF6CF4D-7105-4B47-8E8A-91DC10761D6C}" srcOrd="2" destOrd="0" presId="urn:microsoft.com/office/officeart/2005/8/layout/vList5"/>
    <dgm:cxn modelId="{4C45B742-3F26-4C43-88E4-4FB4973A0C12}" type="presParOf" srcId="{3DF6CF4D-7105-4B47-8E8A-91DC10761D6C}" destId="{FDBCB9DA-8BA0-4B69-816A-51322A788B0A}" srcOrd="0" destOrd="0" presId="urn:microsoft.com/office/officeart/2005/8/layout/vList5"/>
    <dgm:cxn modelId="{9BEB7063-AF5A-4DC4-830F-61764442DD3C}" type="presParOf" srcId="{86E1B143-DECB-41C3-9D55-0E2B73BDA94A}" destId="{2D21AB52-5463-49EF-826A-372A251D84F3}" srcOrd="3" destOrd="0" presId="urn:microsoft.com/office/officeart/2005/8/layout/vList5"/>
    <dgm:cxn modelId="{65ADE0B8-39F8-46AC-BD14-9BD9D60311EF}" type="presParOf" srcId="{86E1B143-DECB-41C3-9D55-0E2B73BDA94A}" destId="{A645DB81-819E-45C3-BD41-70BBF1F44454}" srcOrd="4" destOrd="0" presId="urn:microsoft.com/office/officeart/2005/8/layout/vList5"/>
    <dgm:cxn modelId="{DF3E7209-1514-461D-8376-0D40118060A1}" type="presParOf" srcId="{A645DB81-819E-45C3-BD41-70BBF1F44454}" destId="{516FE8C1-B52A-4189-BC4A-E849C1583079}"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D5D12-ACF5-4780-9C06-6D6CE9F33A86}">
      <dsp:nvSpPr>
        <dsp:cNvPr id="0" name=""/>
        <dsp:cNvSpPr/>
      </dsp:nvSpPr>
      <dsp:spPr>
        <a:xfrm>
          <a:off x="1283" y="66250"/>
          <a:ext cx="4205213" cy="4205213"/>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r>
            <a:rPr lang="en-GB" sz="2400" b="1" kern="1200"/>
            <a:t>Benefits of dry powder inhalers over MDIs:</a:t>
          </a:r>
          <a:endParaRPr lang="en-US" sz="2400" kern="1200"/>
        </a:p>
        <a:p>
          <a:pPr marL="171450" lvl="1" indent="-171450" algn="l" defTabSz="844550">
            <a:lnSpc>
              <a:spcPct val="90000"/>
            </a:lnSpc>
            <a:spcBef>
              <a:spcPct val="0"/>
            </a:spcBef>
            <a:spcAft>
              <a:spcPct val="15000"/>
            </a:spcAft>
            <a:buChar char="•"/>
          </a:pPr>
          <a:r>
            <a:rPr lang="en-GB" sz="1900" kern="1200" dirty="0"/>
            <a:t>It is breath actuated</a:t>
          </a:r>
          <a:endParaRPr lang="en-US" sz="1900" kern="1200" dirty="0"/>
        </a:p>
        <a:p>
          <a:pPr marL="171450" lvl="1" indent="-171450" algn="l" defTabSz="844550">
            <a:lnSpc>
              <a:spcPct val="90000"/>
            </a:lnSpc>
            <a:spcBef>
              <a:spcPct val="0"/>
            </a:spcBef>
            <a:spcAft>
              <a:spcPct val="15000"/>
            </a:spcAft>
            <a:buChar char="•"/>
          </a:pPr>
          <a:r>
            <a:rPr lang="en-GB" sz="1900" kern="1200"/>
            <a:t>A spacer is not needed</a:t>
          </a:r>
          <a:endParaRPr lang="en-US" sz="1900" kern="1200"/>
        </a:p>
        <a:p>
          <a:pPr marL="171450" lvl="1" indent="-171450" algn="l" defTabSz="844550">
            <a:lnSpc>
              <a:spcPct val="90000"/>
            </a:lnSpc>
            <a:spcBef>
              <a:spcPct val="0"/>
            </a:spcBef>
            <a:spcAft>
              <a:spcPct val="15000"/>
            </a:spcAft>
            <a:buChar char="•"/>
          </a:pPr>
          <a:r>
            <a:rPr lang="en-GB" sz="1900" kern="1200"/>
            <a:t>Do not need to hold breath after each use</a:t>
          </a:r>
          <a:endParaRPr lang="en-US" sz="1900" kern="1200"/>
        </a:p>
        <a:p>
          <a:pPr marL="171450" lvl="1" indent="-171450" algn="l" defTabSz="844550">
            <a:lnSpc>
              <a:spcPct val="90000"/>
            </a:lnSpc>
            <a:spcBef>
              <a:spcPct val="0"/>
            </a:spcBef>
            <a:spcAft>
              <a:spcPct val="15000"/>
            </a:spcAft>
            <a:buChar char="•"/>
          </a:pPr>
          <a:r>
            <a:rPr lang="en-GB" sz="1900" kern="1200"/>
            <a:t>Very portable</a:t>
          </a:r>
          <a:endParaRPr lang="en-US" sz="1900" kern="1200"/>
        </a:p>
        <a:p>
          <a:pPr marL="171450" lvl="1" indent="-171450" algn="l" defTabSz="844550">
            <a:lnSpc>
              <a:spcPct val="90000"/>
            </a:lnSpc>
            <a:spcBef>
              <a:spcPct val="0"/>
            </a:spcBef>
            <a:spcAft>
              <a:spcPct val="15000"/>
            </a:spcAft>
            <a:buChar char="•"/>
          </a:pPr>
          <a:r>
            <a:rPr lang="en-GB" sz="1900" kern="1200"/>
            <a:t>No propellant </a:t>
          </a:r>
          <a:endParaRPr lang="en-US" sz="1900" kern="1200"/>
        </a:p>
      </dsp:txBody>
      <dsp:txXfrm>
        <a:off x="617122" y="682089"/>
        <a:ext cx="2973535" cy="2973535"/>
      </dsp:txXfrm>
    </dsp:sp>
    <dsp:sp modelId="{4270E4A9-54F8-48BF-955A-993510051D8A}">
      <dsp:nvSpPr>
        <dsp:cNvPr id="0" name=""/>
        <dsp:cNvSpPr/>
      </dsp:nvSpPr>
      <dsp:spPr>
        <a:xfrm rot="5403713">
          <a:off x="4553426" y="1615105"/>
          <a:ext cx="1471824" cy="1114383"/>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2D0ECF-396F-4DB0-948A-B9A13CCEA480}">
      <dsp:nvSpPr>
        <dsp:cNvPr id="0" name=""/>
        <dsp:cNvSpPr/>
      </dsp:nvSpPr>
      <dsp:spPr>
        <a:xfrm>
          <a:off x="6309103" y="73062"/>
          <a:ext cx="4205213" cy="4205213"/>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r>
            <a:rPr lang="en-GB" sz="2400" b="1" kern="1200"/>
            <a:t>Disadvantages:</a:t>
          </a:r>
          <a:endParaRPr lang="en-US" sz="2400" kern="1200"/>
        </a:p>
        <a:p>
          <a:pPr marL="171450" lvl="1" indent="-171450" algn="l" defTabSz="844550">
            <a:lnSpc>
              <a:spcPct val="90000"/>
            </a:lnSpc>
            <a:spcBef>
              <a:spcPct val="0"/>
            </a:spcBef>
            <a:spcAft>
              <a:spcPct val="15000"/>
            </a:spcAft>
            <a:buChar char="•"/>
          </a:pPr>
          <a:r>
            <a:rPr lang="en-GB" sz="1900" kern="1200"/>
            <a:t>Require adequate inspiration </a:t>
          </a:r>
          <a:endParaRPr lang="en-US" sz="1900" kern="1200"/>
        </a:p>
        <a:p>
          <a:pPr marL="171450" lvl="1" indent="-171450" algn="l" defTabSz="844550">
            <a:lnSpc>
              <a:spcPct val="90000"/>
            </a:lnSpc>
            <a:spcBef>
              <a:spcPct val="0"/>
            </a:spcBef>
            <a:spcAft>
              <a:spcPct val="15000"/>
            </a:spcAft>
            <a:buChar char="•"/>
          </a:pPr>
          <a:r>
            <a:rPr lang="en-GB" sz="1900" kern="1200"/>
            <a:t>May irritate throat</a:t>
          </a:r>
          <a:endParaRPr lang="en-US" sz="1900" kern="1200"/>
        </a:p>
        <a:p>
          <a:pPr marL="171450" lvl="1" indent="-171450" algn="l" defTabSz="844550">
            <a:lnSpc>
              <a:spcPct val="90000"/>
            </a:lnSpc>
            <a:spcBef>
              <a:spcPct val="0"/>
            </a:spcBef>
            <a:spcAft>
              <a:spcPct val="15000"/>
            </a:spcAft>
            <a:buChar char="•"/>
          </a:pPr>
          <a:r>
            <a:rPr lang="en-GB" sz="1900" kern="1200"/>
            <a:t>Humidity may cause clumping of powder </a:t>
          </a:r>
          <a:endParaRPr lang="en-US" sz="1900" kern="1200"/>
        </a:p>
      </dsp:txBody>
      <dsp:txXfrm>
        <a:off x="6924942" y="688901"/>
        <a:ext cx="2973535" cy="29735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94403-A9ED-4E98-9454-51C5875CB8CB}">
      <dsp:nvSpPr>
        <dsp:cNvPr id="0" name=""/>
        <dsp:cNvSpPr/>
      </dsp:nvSpPr>
      <dsp:spPr>
        <a:xfrm>
          <a:off x="3364992" y="2124"/>
          <a:ext cx="3785616" cy="140228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b="0" i="0" kern="1200" dirty="0"/>
            <a:t>Patients with 'asthma’ coded as a problem since Mar 2021</a:t>
          </a:r>
          <a:r>
            <a:rPr lang="en-GB" sz="2700" kern="1200" dirty="0"/>
            <a:t> </a:t>
          </a:r>
          <a:endParaRPr lang="en-US" sz="2700" kern="1200" dirty="0"/>
        </a:p>
      </dsp:txBody>
      <dsp:txXfrm>
        <a:off x="3433446" y="70578"/>
        <a:ext cx="3648708" cy="1265378"/>
      </dsp:txXfrm>
    </dsp:sp>
    <dsp:sp modelId="{FDBCB9DA-8BA0-4B69-816A-51322A788B0A}">
      <dsp:nvSpPr>
        <dsp:cNvPr id="0" name=""/>
        <dsp:cNvSpPr/>
      </dsp:nvSpPr>
      <dsp:spPr>
        <a:xfrm>
          <a:off x="3364992" y="1474525"/>
          <a:ext cx="3785616" cy="140228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Patients over 12 yrs old</a:t>
          </a:r>
          <a:endParaRPr lang="en-US" sz="2700" kern="1200" dirty="0"/>
        </a:p>
      </dsp:txBody>
      <dsp:txXfrm>
        <a:off x="3433446" y="1542979"/>
        <a:ext cx="3648708" cy="1265378"/>
      </dsp:txXfrm>
    </dsp:sp>
    <dsp:sp modelId="{516FE8C1-B52A-4189-BC4A-E849C1583079}">
      <dsp:nvSpPr>
        <dsp:cNvPr id="0" name=""/>
        <dsp:cNvSpPr/>
      </dsp:nvSpPr>
      <dsp:spPr>
        <a:xfrm>
          <a:off x="3364992" y="2946926"/>
          <a:ext cx="3785616" cy="140228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b="0" i="0" kern="1200" dirty="0"/>
            <a:t>Patients prescribed SABA inhaler/s currently or historically</a:t>
          </a:r>
          <a:r>
            <a:rPr lang="en-GB" sz="2700" kern="1200" dirty="0"/>
            <a:t> </a:t>
          </a:r>
          <a:endParaRPr lang="en-US" sz="2700" kern="1200" dirty="0"/>
        </a:p>
      </dsp:txBody>
      <dsp:txXfrm>
        <a:off x="3433446" y="3015380"/>
        <a:ext cx="3648708" cy="126537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A64CE-1C76-2565-6C10-324AF441D60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E1925E7-4615-AF6E-90FC-029837BC86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5783565-D7C3-3AEC-0D9B-DD9B6E49BE11}"/>
              </a:ext>
            </a:extLst>
          </p:cNvPr>
          <p:cNvSpPr>
            <a:spLocks noGrp="1"/>
          </p:cNvSpPr>
          <p:nvPr>
            <p:ph type="dt" sz="half" idx="10"/>
          </p:nvPr>
        </p:nvSpPr>
        <p:spPr/>
        <p:txBody>
          <a:bodyPr/>
          <a:lstStyle/>
          <a:p>
            <a:fld id="{2F978645-E292-4FF8-81F9-302B29728DA7}" type="datetimeFigureOut">
              <a:rPr lang="en-GB" smtClean="0"/>
              <a:t>01/04/2025</a:t>
            </a:fld>
            <a:endParaRPr lang="en-GB"/>
          </a:p>
        </p:txBody>
      </p:sp>
      <p:sp>
        <p:nvSpPr>
          <p:cNvPr id="5" name="Footer Placeholder 4">
            <a:extLst>
              <a:ext uri="{FF2B5EF4-FFF2-40B4-BE49-F238E27FC236}">
                <a16:creationId xmlns:a16="http://schemas.microsoft.com/office/drawing/2014/main" id="{99BD28FB-DC84-B0AE-01C2-BF4E9ACCF0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6C634A-2708-FA88-2280-ED2DD4D8A30A}"/>
              </a:ext>
            </a:extLst>
          </p:cNvPr>
          <p:cNvSpPr>
            <a:spLocks noGrp="1"/>
          </p:cNvSpPr>
          <p:nvPr>
            <p:ph type="sldNum" sz="quarter" idx="12"/>
          </p:nvPr>
        </p:nvSpPr>
        <p:spPr/>
        <p:txBody>
          <a:bodyPr/>
          <a:lstStyle/>
          <a:p>
            <a:fld id="{48CE65C7-DE51-41F3-B4CC-F2FB66A330F4}" type="slidenum">
              <a:rPr lang="en-GB" smtClean="0"/>
              <a:t>‹#›</a:t>
            </a:fld>
            <a:endParaRPr lang="en-GB"/>
          </a:p>
        </p:txBody>
      </p:sp>
    </p:spTree>
    <p:extLst>
      <p:ext uri="{BB962C8B-B14F-4D97-AF65-F5344CB8AC3E}">
        <p14:creationId xmlns:p14="http://schemas.microsoft.com/office/powerpoint/2010/main" val="3457574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9E565-174A-94A8-1744-D10B6CF6ACC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5E7EB6EA-89C6-176B-BBF4-FAF22215832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DA5F233-05F4-D984-7CB5-4FE79FF48A85}"/>
              </a:ext>
            </a:extLst>
          </p:cNvPr>
          <p:cNvSpPr>
            <a:spLocks noGrp="1"/>
          </p:cNvSpPr>
          <p:nvPr>
            <p:ph type="dt" sz="half" idx="10"/>
          </p:nvPr>
        </p:nvSpPr>
        <p:spPr/>
        <p:txBody>
          <a:bodyPr/>
          <a:lstStyle/>
          <a:p>
            <a:fld id="{2F978645-E292-4FF8-81F9-302B29728DA7}" type="datetimeFigureOut">
              <a:rPr lang="en-GB" smtClean="0"/>
              <a:t>01/04/2025</a:t>
            </a:fld>
            <a:endParaRPr lang="en-GB"/>
          </a:p>
        </p:txBody>
      </p:sp>
      <p:sp>
        <p:nvSpPr>
          <p:cNvPr id="5" name="Footer Placeholder 4">
            <a:extLst>
              <a:ext uri="{FF2B5EF4-FFF2-40B4-BE49-F238E27FC236}">
                <a16:creationId xmlns:a16="http://schemas.microsoft.com/office/drawing/2014/main" id="{8DE11BD8-2122-7759-5105-6D632A323F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DE4A41-D5A1-0722-E6FF-327E3CD29919}"/>
              </a:ext>
            </a:extLst>
          </p:cNvPr>
          <p:cNvSpPr>
            <a:spLocks noGrp="1"/>
          </p:cNvSpPr>
          <p:nvPr>
            <p:ph type="sldNum" sz="quarter" idx="12"/>
          </p:nvPr>
        </p:nvSpPr>
        <p:spPr/>
        <p:txBody>
          <a:bodyPr/>
          <a:lstStyle/>
          <a:p>
            <a:fld id="{48CE65C7-DE51-41F3-B4CC-F2FB66A330F4}" type="slidenum">
              <a:rPr lang="en-GB" smtClean="0"/>
              <a:t>‹#›</a:t>
            </a:fld>
            <a:endParaRPr lang="en-GB"/>
          </a:p>
        </p:txBody>
      </p:sp>
    </p:spTree>
    <p:extLst>
      <p:ext uri="{BB962C8B-B14F-4D97-AF65-F5344CB8AC3E}">
        <p14:creationId xmlns:p14="http://schemas.microsoft.com/office/powerpoint/2010/main" val="2801824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DB731C-D8FE-01F5-2449-4FE212200C4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75B63F3-6647-66C1-DF6D-3C064338E62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AE121B5-292D-1D41-553D-42F409A09D82}"/>
              </a:ext>
            </a:extLst>
          </p:cNvPr>
          <p:cNvSpPr>
            <a:spLocks noGrp="1"/>
          </p:cNvSpPr>
          <p:nvPr>
            <p:ph type="dt" sz="half" idx="10"/>
          </p:nvPr>
        </p:nvSpPr>
        <p:spPr/>
        <p:txBody>
          <a:bodyPr/>
          <a:lstStyle/>
          <a:p>
            <a:fld id="{2F978645-E292-4FF8-81F9-302B29728DA7}" type="datetimeFigureOut">
              <a:rPr lang="en-GB" smtClean="0"/>
              <a:t>01/04/2025</a:t>
            </a:fld>
            <a:endParaRPr lang="en-GB"/>
          </a:p>
        </p:txBody>
      </p:sp>
      <p:sp>
        <p:nvSpPr>
          <p:cNvPr id="5" name="Footer Placeholder 4">
            <a:extLst>
              <a:ext uri="{FF2B5EF4-FFF2-40B4-BE49-F238E27FC236}">
                <a16:creationId xmlns:a16="http://schemas.microsoft.com/office/drawing/2014/main" id="{6092861C-B664-C83D-7A03-B7753C4A23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4F6805-DA72-3BD3-C242-74B4AB5B6EB1}"/>
              </a:ext>
            </a:extLst>
          </p:cNvPr>
          <p:cNvSpPr>
            <a:spLocks noGrp="1"/>
          </p:cNvSpPr>
          <p:nvPr>
            <p:ph type="sldNum" sz="quarter" idx="12"/>
          </p:nvPr>
        </p:nvSpPr>
        <p:spPr/>
        <p:txBody>
          <a:bodyPr/>
          <a:lstStyle/>
          <a:p>
            <a:fld id="{48CE65C7-DE51-41F3-B4CC-F2FB66A330F4}" type="slidenum">
              <a:rPr lang="en-GB" smtClean="0"/>
              <a:t>‹#›</a:t>
            </a:fld>
            <a:endParaRPr lang="en-GB"/>
          </a:p>
        </p:txBody>
      </p:sp>
    </p:spTree>
    <p:extLst>
      <p:ext uri="{BB962C8B-B14F-4D97-AF65-F5344CB8AC3E}">
        <p14:creationId xmlns:p14="http://schemas.microsoft.com/office/powerpoint/2010/main" val="838602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F598E-B06A-4DF5-302F-7B45FCFD931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F9C13B7-1F39-22D5-BF62-47A9A95F4C2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E9DDDC2-C62C-97B7-D083-91B727BAA4FD}"/>
              </a:ext>
            </a:extLst>
          </p:cNvPr>
          <p:cNvSpPr>
            <a:spLocks noGrp="1"/>
          </p:cNvSpPr>
          <p:nvPr>
            <p:ph type="dt" sz="half" idx="10"/>
          </p:nvPr>
        </p:nvSpPr>
        <p:spPr/>
        <p:txBody>
          <a:bodyPr/>
          <a:lstStyle/>
          <a:p>
            <a:fld id="{2F978645-E292-4FF8-81F9-302B29728DA7}" type="datetimeFigureOut">
              <a:rPr lang="en-GB" smtClean="0"/>
              <a:t>01/04/2025</a:t>
            </a:fld>
            <a:endParaRPr lang="en-GB"/>
          </a:p>
        </p:txBody>
      </p:sp>
      <p:sp>
        <p:nvSpPr>
          <p:cNvPr id="5" name="Footer Placeholder 4">
            <a:extLst>
              <a:ext uri="{FF2B5EF4-FFF2-40B4-BE49-F238E27FC236}">
                <a16:creationId xmlns:a16="http://schemas.microsoft.com/office/drawing/2014/main" id="{05D7A62A-1BFE-A57A-CCE0-D0DE77A954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1E9351-F5C3-5EEF-7C38-FA1AD05A7A9D}"/>
              </a:ext>
            </a:extLst>
          </p:cNvPr>
          <p:cNvSpPr>
            <a:spLocks noGrp="1"/>
          </p:cNvSpPr>
          <p:nvPr>
            <p:ph type="sldNum" sz="quarter" idx="12"/>
          </p:nvPr>
        </p:nvSpPr>
        <p:spPr/>
        <p:txBody>
          <a:bodyPr/>
          <a:lstStyle/>
          <a:p>
            <a:fld id="{48CE65C7-DE51-41F3-B4CC-F2FB66A330F4}" type="slidenum">
              <a:rPr lang="en-GB" smtClean="0"/>
              <a:t>‹#›</a:t>
            </a:fld>
            <a:endParaRPr lang="en-GB"/>
          </a:p>
        </p:txBody>
      </p:sp>
    </p:spTree>
    <p:extLst>
      <p:ext uri="{BB962C8B-B14F-4D97-AF65-F5344CB8AC3E}">
        <p14:creationId xmlns:p14="http://schemas.microsoft.com/office/powerpoint/2010/main" val="2239329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EF703-4083-348D-BC13-D29E9A4599B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0D0537F-FC07-85F0-D20F-54472F63BCC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91A01D3-A534-FC70-626F-86B680F45ADE}"/>
              </a:ext>
            </a:extLst>
          </p:cNvPr>
          <p:cNvSpPr>
            <a:spLocks noGrp="1"/>
          </p:cNvSpPr>
          <p:nvPr>
            <p:ph type="dt" sz="half" idx="10"/>
          </p:nvPr>
        </p:nvSpPr>
        <p:spPr/>
        <p:txBody>
          <a:bodyPr/>
          <a:lstStyle/>
          <a:p>
            <a:fld id="{2F978645-E292-4FF8-81F9-302B29728DA7}" type="datetimeFigureOut">
              <a:rPr lang="en-GB" smtClean="0"/>
              <a:t>01/04/2025</a:t>
            </a:fld>
            <a:endParaRPr lang="en-GB"/>
          </a:p>
        </p:txBody>
      </p:sp>
      <p:sp>
        <p:nvSpPr>
          <p:cNvPr id="5" name="Footer Placeholder 4">
            <a:extLst>
              <a:ext uri="{FF2B5EF4-FFF2-40B4-BE49-F238E27FC236}">
                <a16:creationId xmlns:a16="http://schemas.microsoft.com/office/drawing/2014/main" id="{0672EA23-D1BB-5521-8E5D-FAA4A537A0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4D99E6-7795-15BD-A700-9877BF49C203}"/>
              </a:ext>
            </a:extLst>
          </p:cNvPr>
          <p:cNvSpPr>
            <a:spLocks noGrp="1"/>
          </p:cNvSpPr>
          <p:nvPr>
            <p:ph type="sldNum" sz="quarter" idx="12"/>
          </p:nvPr>
        </p:nvSpPr>
        <p:spPr/>
        <p:txBody>
          <a:bodyPr/>
          <a:lstStyle/>
          <a:p>
            <a:fld id="{48CE65C7-DE51-41F3-B4CC-F2FB66A330F4}" type="slidenum">
              <a:rPr lang="en-GB" smtClean="0"/>
              <a:t>‹#›</a:t>
            </a:fld>
            <a:endParaRPr lang="en-GB"/>
          </a:p>
        </p:txBody>
      </p:sp>
    </p:spTree>
    <p:extLst>
      <p:ext uri="{BB962C8B-B14F-4D97-AF65-F5344CB8AC3E}">
        <p14:creationId xmlns:p14="http://schemas.microsoft.com/office/powerpoint/2010/main" val="2552443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6DAF5-22ED-6953-C146-7F6D4FD8671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5A06A81-3B05-D9D6-9B30-B649124BF9A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92A5AE1-2DDC-ED77-8AC4-D5BCCFE65A8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7B14EDE-EA2E-8901-ED6D-EA04D5233696}"/>
              </a:ext>
            </a:extLst>
          </p:cNvPr>
          <p:cNvSpPr>
            <a:spLocks noGrp="1"/>
          </p:cNvSpPr>
          <p:nvPr>
            <p:ph type="dt" sz="half" idx="10"/>
          </p:nvPr>
        </p:nvSpPr>
        <p:spPr/>
        <p:txBody>
          <a:bodyPr/>
          <a:lstStyle/>
          <a:p>
            <a:fld id="{2F978645-E292-4FF8-81F9-302B29728DA7}" type="datetimeFigureOut">
              <a:rPr lang="en-GB" smtClean="0"/>
              <a:t>01/04/2025</a:t>
            </a:fld>
            <a:endParaRPr lang="en-GB"/>
          </a:p>
        </p:txBody>
      </p:sp>
      <p:sp>
        <p:nvSpPr>
          <p:cNvPr id="6" name="Footer Placeholder 5">
            <a:extLst>
              <a:ext uri="{FF2B5EF4-FFF2-40B4-BE49-F238E27FC236}">
                <a16:creationId xmlns:a16="http://schemas.microsoft.com/office/drawing/2014/main" id="{BC9F729D-F277-DAF4-8440-C80DEC00A2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221039-0B46-4772-8E89-6D2A1E6CA9D0}"/>
              </a:ext>
            </a:extLst>
          </p:cNvPr>
          <p:cNvSpPr>
            <a:spLocks noGrp="1"/>
          </p:cNvSpPr>
          <p:nvPr>
            <p:ph type="sldNum" sz="quarter" idx="12"/>
          </p:nvPr>
        </p:nvSpPr>
        <p:spPr/>
        <p:txBody>
          <a:bodyPr/>
          <a:lstStyle/>
          <a:p>
            <a:fld id="{48CE65C7-DE51-41F3-B4CC-F2FB66A330F4}" type="slidenum">
              <a:rPr lang="en-GB" smtClean="0"/>
              <a:t>‹#›</a:t>
            </a:fld>
            <a:endParaRPr lang="en-GB"/>
          </a:p>
        </p:txBody>
      </p:sp>
    </p:spTree>
    <p:extLst>
      <p:ext uri="{BB962C8B-B14F-4D97-AF65-F5344CB8AC3E}">
        <p14:creationId xmlns:p14="http://schemas.microsoft.com/office/powerpoint/2010/main" val="195953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9671-E3CA-ABCD-1B43-FD5895CBA384}"/>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F30631CC-03ED-F4B9-EDD5-A6A59DAB7F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E98C43F-644E-DDFC-6B42-713BA05595C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19425C0D-3FB1-6A12-CC46-5FB4646AA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0DA44F0-A1C0-5EE0-D65B-89DA604D705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9056A29-5180-E399-0322-FBAB49AB4F11}"/>
              </a:ext>
            </a:extLst>
          </p:cNvPr>
          <p:cNvSpPr>
            <a:spLocks noGrp="1"/>
          </p:cNvSpPr>
          <p:nvPr>
            <p:ph type="dt" sz="half" idx="10"/>
          </p:nvPr>
        </p:nvSpPr>
        <p:spPr/>
        <p:txBody>
          <a:bodyPr/>
          <a:lstStyle/>
          <a:p>
            <a:fld id="{2F978645-E292-4FF8-81F9-302B29728DA7}" type="datetimeFigureOut">
              <a:rPr lang="en-GB" smtClean="0"/>
              <a:t>01/04/2025</a:t>
            </a:fld>
            <a:endParaRPr lang="en-GB"/>
          </a:p>
        </p:txBody>
      </p:sp>
      <p:sp>
        <p:nvSpPr>
          <p:cNvPr id="8" name="Footer Placeholder 7">
            <a:extLst>
              <a:ext uri="{FF2B5EF4-FFF2-40B4-BE49-F238E27FC236}">
                <a16:creationId xmlns:a16="http://schemas.microsoft.com/office/drawing/2014/main" id="{062AAB87-5A76-D36C-98BA-7FC71BB2B8D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A08EA4-5FE2-D9BE-B85B-C0E26AF90D18}"/>
              </a:ext>
            </a:extLst>
          </p:cNvPr>
          <p:cNvSpPr>
            <a:spLocks noGrp="1"/>
          </p:cNvSpPr>
          <p:nvPr>
            <p:ph type="sldNum" sz="quarter" idx="12"/>
          </p:nvPr>
        </p:nvSpPr>
        <p:spPr/>
        <p:txBody>
          <a:bodyPr/>
          <a:lstStyle/>
          <a:p>
            <a:fld id="{48CE65C7-DE51-41F3-B4CC-F2FB66A330F4}" type="slidenum">
              <a:rPr lang="en-GB" smtClean="0"/>
              <a:t>‹#›</a:t>
            </a:fld>
            <a:endParaRPr lang="en-GB"/>
          </a:p>
        </p:txBody>
      </p:sp>
    </p:spTree>
    <p:extLst>
      <p:ext uri="{BB962C8B-B14F-4D97-AF65-F5344CB8AC3E}">
        <p14:creationId xmlns:p14="http://schemas.microsoft.com/office/powerpoint/2010/main" val="3986624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57891-28A5-BEE3-DF84-0E455B7BDFA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D3A61C2-75A6-C4ED-846F-BA13FD863448}"/>
              </a:ext>
            </a:extLst>
          </p:cNvPr>
          <p:cNvSpPr>
            <a:spLocks noGrp="1"/>
          </p:cNvSpPr>
          <p:nvPr>
            <p:ph type="dt" sz="half" idx="10"/>
          </p:nvPr>
        </p:nvSpPr>
        <p:spPr/>
        <p:txBody>
          <a:bodyPr/>
          <a:lstStyle/>
          <a:p>
            <a:fld id="{2F978645-E292-4FF8-81F9-302B29728DA7}" type="datetimeFigureOut">
              <a:rPr lang="en-GB" smtClean="0"/>
              <a:t>01/04/2025</a:t>
            </a:fld>
            <a:endParaRPr lang="en-GB"/>
          </a:p>
        </p:txBody>
      </p:sp>
      <p:sp>
        <p:nvSpPr>
          <p:cNvPr id="4" name="Footer Placeholder 3">
            <a:extLst>
              <a:ext uri="{FF2B5EF4-FFF2-40B4-BE49-F238E27FC236}">
                <a16:creationId xmlns:a16="http://schemas.microsoft.com/office/drawing/2014/main" id="{D9D8E384-AF92-18B1-99E8-5E994AE232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DB3520A-88C2-2D18-488A-8F8A078F105F}"/>
              </a:ext>
            </a:extLst>
          </p:cNvPr>
          <p:cNvSpPr>
            <a:spLocks noGrp="1"/>
          </p:cNvSpPr>
          <p:nvPr>
            <p:ph type="sldNum" sz="quarter" idx="12"/>
          </p:nvPr>
        </p:nvSpPr>
        <p:spPr/>
        <p:txBody>
          <a:bodyPr/>
          <a:lstStyle/>
          <a:p>
            <a:fld id="{48CE65C7-DE51-41F3-B4CC-F2FB66A330F4}" type="slidenum">
              <a:rPr lang="en-GB" smtClean="0"/>
              <a:t>‹#›</a:t>
            </a:fld>
            <a:endParaRPr lang="en-GB"/>
          </a:p>
        </p:txBody>
      </p:sp>
    </p:spTree>
    <p:extLst>
      <p:ext uri="{BB962C8B-B14F-4D97-AF65-F5344CB8AC3E}">
        <p14:creationId xmlns:p14="http://schemas.microsoft.com/office/powerpoint/2010/main" val="452482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911BD4-73F8-7CF9-7F94-B85A7000F440}"/>
              </a:ext>
            </a:extLst>
          </p:cNvPr>
          <p:cNvSpPr>
            <a:spLocks noGrp="1"/>
          </p:cNvSpPr>
          <p:nvPr>
            <p:ph type="dt" sz="half" idx="10"/>
          </p:nvPr>
        </p:nvSpPr>
        <p:spPr/>
        <p:txBody>
          <a:bodyPr/>
          <a:lstStyle/>
          <a:p>
            <a:fld id="{2F978645-E292-4FF8-81F9-302B29728DA7}" type="datetimeFigureOut">
              <a:rPr lang="en-GB" smtClean="0"/>
              <a:t>01/04/2025</a:t>
            </a:fld>
            <a:endParaRPr lang="en-GB"/>
          </a:p>
        </p:txBody>
      </p:sp>
      <p:sp>
        <p:nvSpPr>
          <p:cNvPr id="3" name="Footer Placeholder 2">
            <a:extLst>
              <a:ext uri="{FF2B5EF4-FFF2-40B4-BE49-F238E27FC236}">
                <a16:creationId xmlns:a16="http://schemas.microsoft.com/office/drawing/2014/main" id="{43A04527-179B-02C2-D322-97F0E0B11A9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2A5A766-7308-851B-B9E6-B1FA758F2876}"/>
              </a:ext>
            </a:extLst>
          </p:cNvPr>
          <p:cNvSpPr>
            <a:spLocks noGrp="1"/>
          </p:cNvSpPr>
          <p:nvPr>
            <p:ph type="sldNum" sz="quarter" idx="12"/>
          </p:nvPr>
        </p:nvSpPr>
        <p:spPr/>
        <p:txBody>
          <a:bodyPr/>
          <a:lstStyle/>
          <a:p>
            <a:fld id="{48CE65C7-DE51-41F3-B4CC-F2FB66A330F4}" type="slidenum">
              <a:rPr lang="en-GB" smtClean="0"/>
              <a:t>‹#›</a:t>
            </a:fld>
            <a:endParaRPr lang="en-GB"/>
          </a:p>
        </p:txBody>
      </p:sp>
    </p:spTree>
    <p:extLst>
      <p:ext uri="{BB962C8B-B14F-4D97-AF65-F5344CB8AC3E}">
        <p14:creationId xmlns:p14="http://schemas.microsoft.com/office/powerpoint/2010/main" val="4123474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44F2A-2EE0-8381-F583-D6B0D666A21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EFF2E2F-6EEF-0E01-191F-9FF7A4F3DA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2AABAD9-0761-DA29-8430-DBC99B6FFA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613E8F7-9152-EFAB-C03E-0DF41E94466A}"/>
              </a:ext>
            </a:extLst>
          </p:cNvPr>
          <p:cNvSpPr>
            <a:spLocks noGrp="1"/>
          </p:cNvSpPr>
          <p:nvPr>
            <p:ph type="dt" sz="half" idx="10"/>
          </p:nvPr>
        </p:nvSpPr>
        <p:spPr/>
        <p:txBody>
          <a:bodyPr/>
          <a:lstStyle/>
          <a:p>
            <a:fld id="{2F978645-E292-4FF8-81F9-302B29728DA7}" type="datetimeFigureOut">
              <a:rPr lang="en-GB" smtClean="0"/>
              <a:t>01/04/2025</a:t>
            </a:fld>
            <a:endParaRPr lang="en-GB"/>
          </a:p>
        </p:txBody>
      </p:sp>
      <p:sp>
        <p:nvSpPr>
          <p:cNvPr id="6" name="Footer Placeholder 5">
            <a:extLst>
              <a:ext uri="{FF2B5EF4-FFF2-40B4-BE49-F238E27FC236}">
                <a16:creationId xmlns:a16="http://schemas.microsoft.com/office/drawing/2014/main" id="{62DB6FEF-E630-43AE-A492-EBA28058D9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E98A3A-6566-DCDC-4007-4CF81A644BD9}"/>
              </a:ext>
            </a:extLst>
          </p:cNvPr>
          <p:cNvSpPr>
            <a:spLocks noGrp="1"/>
          </p:cNvSpPr>
          <p:nvPr>
            <p:ph type="sldNum" sz="quarter" idx="12"/>
          </p:nvPr>
        </p:nvSpPr>
        <p:spPr/>
        <p:txBody>
          <a:bodyPr/>
          <a:lstStyle/>
          <a:p>
            <a:fld id="{48CE65C7-DE51-41F3-B4CC-F2FB66A330F4}" type="slidenum">
              <a:rPr lang="en-GB" smtClean="0"/>
              <a:t>‹#›</a:t>
            </a:fld>
            <a:endParaRPr lang="en-GB"/>
          </a:p>
        </p:txBody>
      </p:sp>
    </p:spTree>
    <p:extLst>
      <p:ext uri="{BB962C8B-B14F-4D97-AF65-F5344CB8AC3E}">
        <p14:creationId xmlns:p14="http://schemas.microsoft.com/office/powerpoint/2010/main" val="2563039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0A3C-6A86-B43D-995D-3C1218B3E40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9311B38F-D0D2-68E6-AE1E-B4033AB7E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B3C2C3E-D507-C77F-5018-CEA2ABD487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1154B71-9639-CFAE-AD41-0A485ABBFB71}"/>
              </a:ext>
            </a:extLst>
          </p:cNvPr>
          <p:cNvSpPr>
            <a:spLocks noGrp="1"/>
          </p:cNvSpPr>
          <p:nvPr>
            <p:ph type="dt" sz="half" idx="10"/>
          </p:nvPr>
        </p:nvSpPr>
        <p:spPr/>
        <p:txBody>
          <a:bodyPr/>
          <a:lstStyle/>
          <a:p>
            <a:fld id="{2F978645-E292-4FF8-81F9-302B29728DA7}" type="datetimeFigureOut">
              <a:rPr lang="en-GB" smtClean="0"/>
              <a:t>01/04/2025</a:t>
            </a:fld>
            <a:endParaRPr lang="en-GB"/>
          </a:p>
        </p:txBody>
      </p:sp>
      <p:sp>
        <p:nvSpPr>
          <p:cNvPr id="6" name="Footer Placeholder 5">
            <a:extLst>
              <a:ext uri="{FF2B5EF4-FFF2-40B4-BE49-F238E27FC236}">
                <a16:creationId xmlns:a16="http://schemas.microsoft.com/office/drawing/2014/main" id="{C8DC1CED-9606-1C72-AF2E-2F851FFDAF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9869F0-B686-E81A-AC75-439460E6037F}"/>
              </a:ext>
            </a:extLst>
          </p:cNvPr>
          <p:cNvSpPr>
            <a:spLocks noGrp="1"/>
          </p:cNvSpPr>
          <p:nvPr>
            <p:ph type="sldNum" sz="quarter" idx="12"/>
          </p:nvPr>
        </p:nvSpPr>
        <p:spPr/>
        <p:txBody>
          <a:bodyPr/>
          <a:lstStyle/>
          <a:p>
            <a:fld id="{48CE65C7-DE51-41F3-B4CC-F2FB66A330F4}" type="slidenum">
              <a:rPr lang="en-GB" smtClean="0"/>
              <a:t>‹#›</a:t>
            </a:fld>
            <a:endParaRPr lang="en-GB"/>
          </a:p>
        </p:txBody>
      </p:sp>
    </p:spTree>
    <p:extLst>
      <p:ext uri="{BB962C8B-B14F-4D97-AF65-F5344CB8AC3E}">
        <p14:creationId xmlns:p14="http://schemas.microsoft.com/office/powerpoint/2010/main" val="36993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D98D37-F6CD-7FFA-8B12-E840FFADA3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2377833-DDD1-49B5-095D-77C0EC1F9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2D86EF2-0198-01FA-A628-3EAC74A108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F978645-E292-4FF8-81F9-302B29728DA7}" type="datetimeFigureOut">
              <a:rPr lang="en-GB" smtClean="0"/>
              <a:t>01/04/2025</a:t>
            </a:fld>
            <a:endParaRPr lang="en-GB"/>
          </a:p>
        </p:txBody>
      </p:sp>
      <p:sp>
        <p:nvSpPr>
          <p:cNvPr id="5" name="Footer Placeholder 4">
            <a:extLst>
              <a:ext uri="{FF2B5EF4-FFF2-40B4-BE49-F238E27FC236}">
                <a16:creationId xmlns:a16="http://schemas.microsoft.com/office/drawing/2014/main" id="{F0AA6C1F-9DA5-5596-EC96-9C95881ED8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661BC5FF-CB8A-C972-FF7F-4910EAE1F2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CE65C7-DE51-41F3-B4CC-F2FB66A330F4}" type="slidenum">
              <a:rPr lang="en-GB" smtClean="0"/>
              <a:t>‹#›</a:t>
            </a:fld>
            <a:endParaRPr lang="en-GB"/>
          </a:p>
        </p:txBody>
      </p:sp>
    </p:spTree>
    <p:extLst>
      <p:ext uri="{BB962C8B-B14F-4D97-AF65-F5344CB8AC3E}">
        <p14:creationId xmlns:p14="http://schemas.microsoft.com/office/powerpoint/2010/main" val="750159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40639.pcdn.co/wp-content/uploads/Reducing-Carbon-Footprint-of-Inhaler-Prescribing-v3.3.2.pdf" TargetMode="External"/><Relationship Id="rId2" Type="http://schemas.openxmlformats.org/officeDocument/2006/relationships/hyperlink" Target="https://www.prescqipp.info/media/6213/inhaler-carbon-footprint-comparison-tool-21.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58FB4AA-7058-4218-AE65-3ACD24A41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930105-10C7-895D-418A-7BED5A41B141}"/>
              </a:ext>
            </a:extLst>
          </p:cNvPr>
          <p:cNvSpPr>
            <a:spLocks noGrp="1"/>
          </p:cNvSpPr>
          <p:nvPr>
            <p:ph type="ctrTitle"/>
          </p:nvPr>
        </p:nvSpPr>
        <p:spPr>
          <a:xfrm>
            <a:off x="588090" y="1790202"/>
            <a:ext cx="5334930" cy="3004145"/>
          </a:xfrm>
        </p:spPr>
        <p:txBody>
          <a:bodyPr>
            <a:normAutofit fontScale="90000"/>
          </a:bodyPr>
          <a:lstStyle/>
          <a:p>
            <a:r>
              <a:rPr lang="en-GB" dirty="0"/>
              <a:t>Sustainable inhaler prescribing for asthma</a:t>
            </a:r>
          </a:p>
        </p:txBody>
      </p:sp>
      <p:sp>
        <p:nvSpPr>
          <p:cNvPr id="30" name="Oval 29">
            <a:extLst>
              <a:ext uri="{FF2B5EF4-FFF2-40B4-BE49-F238E27FC236}">
                <a16:creationId xmlns:a16="http://schemas.microsoft.com/office/drawing/2014/main" id="{F35BC0E3-6FE4-4491-BA19-C0126066A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9082" y="939707"/>
            <a:ext cx="603494" cy="603494"/>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DB11BD18-218F-49C7-BE16-82AEA08B2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1453" y="-4098"/>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pic>
        <p:nvPicPr>
          <p:cNvPr id="7" name="Picture 6">
            <a:extLst>
              <a:ext uri="{FF2B5EF4-FFF2-40B4-BE49-F238E27FC236}">
                <a16:creationId xmlns:a16="http://schemas.microsoft.com/office/drawing/2014/main" id="{7D3C82DB-D027-06FA-CCF0-D8914538C3A6}"/>
              </a:ext>
            </a:extLst>
          </p:cNvPr>
          <p:cNvPicPr>
            <a:picLocks noChangeAspect="1"/>
          </p:cNvPicPr>
          <p:nvPr/>
        </p:nvPicPr>
        <p:blipFill>
          <a:blip r:embed="rId2"/>
          <a:srcRect l="11579" r="16437"/>
          <a:stretch/>
        </p:blipFill>
        <p:spPr>
          <a:xfrm>
            <a:off x="9547017" y="4405333"/>
            <a:ext cx="2644983" cy="2452667"/>
          </a:xfrm>
          <a:custGeom>
            <a:avLst/>
            <a:gdLst/>
            <a:ahLst/>
            <a:cxnLst/>
            <a:rect l="l" t="t" r="r" b="b"/>
            <a:pathLst>
              <a:path w="2644983" h="2452667">
                <a:moveTo>
                  <a:pt x="1542711" y="0"/>
                </a:moveTo>
                <a:cubicBezTo>
                  <a:pt x="1942094" y="0"/>
                  <a:pt x="2306029" y="151765"/>
                  <a:pt x="2579995" y="400769"/>
                </a:cubicBezTo>
                <a:lnTo>
                  <a:pt x="2644983" y="468935"/>
                </a:lnTo>
                <a:lnTo>
                  <a:pt x="2644983" y="2452667"/>
                </a:lnTo>
                <a:lnTo>
                  <a:pt x="299206" y="2452667"/>
                </a:lnTo>
                <a:lnTo>
                  <a:pt x="233100" y="2358504"/>
                </a:lnTo>
                <a:cubicBezTo>
                  <a:pt x="85367" y="2121846"/>
                  <a:pt x="0" y="1842248"/>
                  <a:pt x="0" y="1542711"/>
                </a:cubicBezTo>
                <a:cubicBezTo>
                  <a:pt x="0" y="690695"/>
                  <a:pt x="690695" y="0"/>
                  <a:pt x="1542711" y="0"/>
                </a:cubicBezTo>
                <a:close/>
              </a:path>
            </a:pathLst>
          </a:custGeom>
        </p:spPr>
      </p:pic>
      <p:pic>
        <p:nvPicPr>
          <p:cNvPr id="6" name="Picture 5">
            <a:extLst>
              <a:ext uri="{FF2B5EF4-FFF2-40B4-BE49-F238E27FC236}">
                <a16:creationId xmlns:a16="http://schemas.microsoft.com/office/drawing/2014/main" id="{BB37354E-65B3-E2CA-C40F-DA36BE9916C3}"/>
              </a:ext>
            </a:extLst>
          </p:cNvPr>
          <p:cNvPicPr>
            <a:picLocks noChangeAspect="1"/>
          </p:cNvPicPr>
          <p:nvPr/>
        </p:nvPicPr>
        <p:blipFill>
          <a:blip r:embed="rId3"/>
          <a:srcRect l="8244" r="25006"/>
          <a:stretch/>
        </p:blipFill>
        <p:spPr>
          <a:xfrm>
            <a:off x="6401202" y="1790202"/>
            <a:ext cx="3240592" cy="3240592"/>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5" name="Picture 4">
            <a:extLst>
              <a:ext uri="{FF2B5EF4-FFF2-40B4-BE49-F238E27FC236}">
                <a16:creationId xmlns:a16="http://schemas.microsoft.com/office/drawing/2014/main" id="{2C18FA2C-A0FB-B7C3-AF1A-33BAA41C10A4}"/>
              </a:ext>
            </a:extLst>
          </p:cNvPr>
          <p:cNvPicPr>
            <a:picLocks noChangeAspect="1"/>
          </p:cNvPicPr>
          <p:nvPr/>
        </p:nvPicPr>
        <p:blipFill>
          <a:blip r:embed="rId4"/>
          <a:srcRect l="17587" r="22917" b="4"/>
          <a:stretch/>
        </p:blipFill>
        <p:spPr>
          <a:xfrm>
            <a:off x="9490668" y="10"/>
            <a:ext cx="2701332" cy="2553877"/>
          </a:xfrm>
          <a:custGeom>
            <a:avLst/>
            <a:gdLst/>
            <a:ahLst/>
            <a:cxnLst/>
            <a:rect l="l" t="t" r="r" b="b"/>
            <a:pathLst>
              <a:path w="2701332" h="2553887">
                <a:moveTo>
                  <a:pt x="348631" y="0"/>
                </a:moveTo>
                <a:lnTo>
                  <a:pt x="2701332" y="0"/>
                </a:lnTo>
                <a:lnTo>
                  <a:pt x="2701332" y="2072295"/>
                </a:lnTo>
                <a:lnTo>
                  <a:pt x="2554656" y="2207207"/>
                </a:lnTo>
                <a:cubicBezTo>
                  <a:pt x="2285380" y="2424077"/>
                  <a:pt x="1943034" y="2553887"/>
                  <a:pt x="1570370" y="2553887"/>
                </a:cubicBezTo>
                <a:cubicBezTo>
                  <a:pt x="703078" y="2553887"/>
                  <a:pt x="0" y="1850809"/>
                  <a:pt x="0" y="983517"/>
                </a:cubicBezTo>
                <a:cubicBezTo>
                  <a:pt x="0" y="640496"/>
                  <a:pt x="109980" y="323163"/>
                  <a:pt x="296602" y="64855"/>
                </a:cubicBezTo>
                <a:close/>
              </a:path>
            </a:pathLst>
          </a:custGeom>
        </p:spPr>
      </p:pic>
      <p:cxnSp>
        <p:nvCxnSpPr>
          <p:cNvPr id="34" name="Straight Connector 33">
            <a:extLst>
              <a:ext uri="{FF2B5EF4-FFF2-40B4-BE49-F238E27FC236}">
                <a16:creationId xmlns:a16="http://schemas.microsoft.com/office/drawing/2014/main" id="{A054EDF5-7644-4A95-AB88-057FAB414F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598158" y="2804429"/>
            <a:ext cx="0" cy="1597708"/>
          </a:xfrm>
          <a:prstGeom prst="line">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cxnSp>
      <p:sp>
        <p:nvSpPr>
          <p:cNvPr id="36" name="Freeform: Shape 35">
            <a:extLst>
              <a:ext uri="{FF2B5EF4-FFF2-40B4-BE49-F238E27FC236}">
                <a16:creationId xmlns:a16="http://schemas.microsoft.com/office/drawing/2014/main" id="{EA996627-3E00-4A50-8640-F4F7D38C5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385468" y="3311355"/>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A619555D-3337-4F1A-9AFF-1DA3B921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067622" y="5349205"/>
            <a:ext cx="1835725" cy="1850365"/>
          </a:xfrm>
          <a:custGeom>
            <a:avLst/>
            <a:gdLst>
              <a:gd name="connsiteX0" fmla="*/ 1801138 w 1835725"/>
              <a:gd name="connsiteY0" fmla="*/ 1622662 h 1850365"/>
              <a:gd name="connsiteX1" fmla="*/ 1835717 w 1835725"/>
              <a:gd name="connsiteY1" fmla="*/ 1680254 h 1850365"/>
              <a:gd name="connsiteX2" fmla="*/ 1815722 w 1835725"/>
              <a:gd name="connsiteY2" fmla="*/ 1850365 h 1850365"/>
              <a:gd name="connsiteX3" fmla="*/ 1693039 w 1835725"/>
              <a:gd name="connsiteY3" fmla="*/ 1808259 h 1850365"/>
              <a:gd name="connsiteX4" fmla="*/ 1708939 w 1835725"/>
              <a:gd name="connsiteY4" fmla="*/ 1673301 h 1850365"/>
              <a:gd name="connsiteX5" fmla="*/ 1778129 w 1835725"/>
              <a:gd name="connsiteY5" fmla="*/ 1615979 h 1850365"/>
              <a:gd name="connsiteX6" fmla="*/ 1801138 w 1835725"/>
              <a:gd name="connsiteY6" fmla="*/ 1622662 h 1850365"/>
              <a:gd name="connsiteX7" fmla="*/ 1585229 w 1835725"/>
              <a:gd name="connsiteY7" fmla="*/ 764759 h 1850365"/>
              <a:gd name="connsiteX8" fmla="*/ 1623024 w 1835725"/>
              <a:gd name="connsiteY8" fmla="*/ 792810 h 1850365"/>
              <a:gd name="connsiteX9" fmla="*/ 1777614 w 1835725"/>
              <a:gd name="connsiteY9" fmla="*/ 1157141 h 1850365"/>
              <a:gd name="connsiteX10" fmla="*/ 1733799 w 1835725"/>
              <a:gd name="connsiteY10" fmla="*/ 1235532 h 1850365"/>
              <a:gd name="connsiteX11" fmla="*/ 1716464 w 1835725"/>
              <a:gd name="connsiteY11" fmla="*/ 1237722 h 1850365"/>
              <a:gd name="connsiteX12" fmla="*/ 1716464 w 1835725"/>
              <a:gd name="connsiteY12" fmla="*/ 1237913 h 1850365"/>
              <a:gd name="connsiteX13" fmla="*/ 1655409 w 1835725"/>
              <a:gd name="connsiteY13" fmla="*/ 1191717 h 1850365"/>
              <a:gd name="connsiteX14" fmla="*/ 1513200 w 1835725"/>
              <a:gd name="connsiteY14" fmla="*/ 856627 h 1850365"/>
              <a:gd name="connsiteX15" fmla="*/ 1538499 w 1835725"/>
              <a:gd name="connsiteY15" fmla="*/ 770415 h 1850365"/>
              <a:gd name="connsiteX16" fmla="*/ 1585229 w 1835725"/>
              <a:gd name="connsiteY16" fmla="*/ 764759 h 1850365"/>
              <a:gd name="connsiteX17" fmla="*/ 477919 w 1835725"/>
              <a:gd name="connsiteY17" fmla="*/ 21437 h 1850365"/>
              <a:gd name="connsiteX18" fmla="*/ 509236 w 1835725"/>
              <a:gd name="connsiteY18" fmla="*/ 84182 h 1850365"/>
              <a:gd name="connsiteX19" fmla="*/ 445829 w 1835725"/>
              <a:gd name="connsiteY19" fmla="*/ 139871 h 1850365"/>
              <a:gd name="connsiteX20" fmla="*/ 437447 w 1835725"/>
              <a:gd name="connsiteY20" fmla="*/ 139395 h 1850365"/>
              <a:gd name="connsiteX21" fmla="*/ 73211 w 1835725"/>
              <a:gd name="connsiteY21" fmla="*/ 137204 h 1850365"/>
              <a:gd name="connsiteX22" fmla="*/ 749 w 1835725"/>
              <a:gd name="connsiteY22" fmla="*/ 84082 h 1850365"/>
              <a:gd name="connsiteX23" fmla="*/ 53871 w 1835725"/>
              <a:gd name="connsiteY23" fmla="*/ 11621 h 1850365"/>
              <a:gd name="connsiteX24" fmla="*/ 58352 w 1835725"/>
              <a:gd name="connsiteY24" fmla="*/ 11093 h 1850365"/>
              <a:gd name="connsiteX25" fmla="*/ 454020 w 1835725"/>
              <a:gd name="connsiteY25" fmla="*/ 13474 h 1850365"/>
              <a:gd name="connsiteX26" fmla="*/ 477919 w 1835725"/>
              <a:gd name="connsiteY26" fmla="*/ 21437 h 1850365"/>
              <a:gd name="connsiteX27" fmla="*/ 957797 w 1835725"/>
              <a:gd name="connsiteY27" fmla="*/ 167970 h 1850365"/>
              <a:gd name="connsiteX28" fmla="*/ 1286982 w 1835725"/>
              <a:gd name="connsiteY28" fmla="*/ 387616 h 1850365"/>
              <a:gd name="connsiteX29" fmla="*/ 1293725 w 1835725"/>
              <a:gd name="connsiteY29" fmla="*/ 477075 h 1850365"/>
              <a:gd name="connsiteX30" fmla="*/ 1245453 w 1835725"/>
              <a:gd name="connsiteY30" fmla="*/ 499154 h 1850365"/>
              <a:gd name="connsiteX31" fmla="*/ 1245167 w 1835725"/>
              <a:gd name="connsiteY31" fmla="*/ 499154 h 1850365"/>
              <a:gd name="connsiteX32" fmla="*/ 1203638 w 1835725"/>
              <a:gd name="connsiteY32" fmla="*/ 484104 h 1850365"/>
              <a:gd name="connsiteX33" fmla="*/ 900647 w 1835725"/>
              <a:gd name="connsiteY33" fmla="*/ 281508 h 1850365"/>
              <a:gd name="connsiteX34" fmla="*/ 872454 w 1835725"/>
              <a:gd name="connsiteY34" fmla="*/ 196164 h 1850365"/>
              <a:gd name="connsiteX35" fmla="*/ 957797 w 1835725"/>
              <a:gd name="connsiteY35" fmla="*/ 167970 h 185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35725" h="1850365">
                <a:moveTo>
                  <a:pt x="1801138" y="1622662"/>
                </a:moveTo>
                <a:cubicBezTo>
                  <a:pt x="1822106" y="1633400"/>
                  <a:pt x="1836117" y="1655372"/>
                  <a:pt x="1835717" y="1680254"/>
                </a:cubicBezTo>
                <a:lnTo>
                  <a:pt x="1815722" y="1850365"/>
                </a:lnTo>
                <a:lnTo>
                  <a:pt x="1693039" y="1808259"/>
                </a:lnTo>
                <a:lnTo>
                  <a:pt x="1708939" y="1673301"/>
                </a:ln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wrap="square" rtlCol="0" anchor="ctr">
            <a:noAutofit/>
          </a:bodyPr>
          <a:lstStyle/>
          <a:p>
            <a:endParaRPr lang="en-US"/>
          </a:p>
        </p:txBody>
      </p:sp>
      <p:sp>
        <p:nvSpPr>
          <p:cNvPr id="40" name="Freeform: Shape 39">
            <a:extLst>
              <a:ext uri="{FF2B5EF4-FFF2-40B4-BE49-F238E27FC236}">
                <a16:creationId xmlns:a16="http://schemas.microsoft.com/office/drawing/2014/main" id="{CF5E7AE0-415D-4236-B5E6-F2FC68DB9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1302" y="6106160"/>
            <a:ext cx="1804272" cy="746882"/>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4"/>
              </a:solidFill>
            </a:endParaRPr>
          </a:p>
        </p:txBody>
      </p:sp>
    </p:spTree>
    <p:extLst>
      <p:ext uri="{BB962C8B-B14F-4D97-AF65-F5344CB8AC3E}">
        <p14:creationId xmlns:p14="http://schemas.microsoft.com/office/powerpoint/2010/main" val="53121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955593-53AF-3731-2522-BA6E496269EA}"/>
              </a:ext>
            </a:extLst>
          </p:cNvPr>
          <p:cNvSpPr>
            <a:spLocks noGrp="1"/>
          </p:cNvSpPr>
          <p:nvPr>
            <p:ph type="title"/>
          </p:nvPr>
        </p:nvSpPr>
        <p:spPr>
          <a:xfrm>
            <a:off x="686834" y="1153572"/>
            <a:ext cx="3200400" cy="4461163"/>
          </a:xfrm>
        </p:spPr>
        <p:txBody>
          <a:bodyPr>
            <a:normAutofit/>
          </a:bodyPr>
          <a:lstStyle/>
          <a:p>
            <a:r>
              <a:rPr lang="en-GB">
                <a:solidFill>
                  <a:srgbClr val="FFFFFF"/>
                </a:solidFill>
              </a:rPr>
              <a:t>Conclusion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A7CCFFA-2400-731C-6041-9B7EE4C05099}"/>
              </a:ext>
            </a:extLst>
          </p:cNvPr>
          <p:cNvSpPr>
            <a:spLocks noGrp="1"/>
          </p:cNvSpPr>
          <p:nvPr>
            <p:ph idx="1"/>
          </p:nvPr>
        </p:nvSpPr>
        <p:spPr>
          <a:xfrm>
            <a:off x="4474603" y="850652"/>
            <a:ext cx="6906491" cy="5585619"/>
          </a:xfrm>
        </p:spPr>
        <p:txBody>
          <a:bodyPr anchor="ctr">
            <a:normAutofit/>
          </a:bodyPr>
          <a:lstStyle/>
          <a:p>
            <a:r>
              <a:rPr lang="en-GB" dirty="0"/>
              <a:t>Generally, DPIs are under-prescribed, especially in the case of SABA inhalers. </a:t>
            </a:r>
          </a:p>
          <a:p>
            <a:endParaRPr lang="en-GB" dirty="0"/>
          </a:p>
          <a:p>
            <a:r>
              <a:rPr lang="en-GB" dirty="0"/>
              <a:t>Many patients have been switched to a DPI ICS/LABA inhaler already </a:t>
            </a:r>
          </a:p>
          <a:p>
            <a:endParaRPr lang="en-GB" dirty="0"/>
          </a:p>
          <a:p>
            <a:r>
              <a:rPr lang="en-GB" dirty="0"/>
              <a:t>More patients with asthma should be prescribed a combined DPI to reduce emissions and improve asthma control</a:t>
            </a:r>
          </a:p>
          <a:p>
            <a:endParaRPr lang="en-GB" dirty="0"/>
          </a:p>
          <a:p>
            <a:r>
              <a:rPr lang="en-GB" dirty="0"/>
              <a:t>These changes will not incur much additional cost</a:t>
            </a:r>
          </a:p>
          <a:p>
            <a:endParaRPr lang="en-GB" dirty="0"/>
          </a:p>
        </p:txBody>
      </p:sp>
    </p:spTree>
    <p:extLst>
      <p:ext uri="{BB962C8B-B14F-4D97-AF65-F5344CB8AC3E}">
        <p14:creationId xmlns:p14="http://schemas.microsoft.com/office/powerpoint/2010/main" val="2628155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2C2FF3-54B0-FF3B-3FEA-DE6DDEBB6DFF}"/>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Why is inhaler prescribing a problem?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A597741-C6E2-DA1D-89BA-DC2709D36976}"/>
              </a:ext>
            </a:extLst>
          </p:cNvPr>
          <p:cNvSpPr>
            <a:spLocks noGrp="1"/>
          </p:cNvSpPr>
          <p:nvPr>
            <p:ph idx="1"/>
          </p:nvPr>
        </p:nvSpPr>
        <p:spPr>
          <a:xfrm>
            <a:off x="4571020" y="1330815"/>
            <a:ext cx="6906491" cy="5585619"/>
          </a:xfrm>
        </p:spPr>
        <p:txBody>
          <a:bodyPr anchor="ctr">
            <a:normAutofit/>
          </a:bodyPr>
          <a:lstStyle/>
          <a:p>
            <a:pPr>
              <a:spcAft>
                <a:spcPts val="800"/>
              </a:spcAf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Inhaler emissions account for approximately </a:t>
            </a:r>
            <a:r>
              <a:rPr lang="en-GB" sz="2000" b="1" kern="100" dirty="0">
                <a:effectLst/>
                <a:latin typeface="Aptos" panose="020B0004020202020204" pitchFamily="34" charset="0"/>
                <a:ea typeface="Aptos" panose="020B0004020202020204" pitchFamily="34" charset="0"/>
                <a:cs typeface="Times New Roman" panose="02020603050405020304" pitchFamily="18" charset="0"/>
              </a:rPr>
              <a:t>3%</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 of the NHS carbon footprint, with metered dose inhaler (</a:t>
            </a:r>
            <a:r>
              <a:rPr lang="en-GB" sz="2000" kern="100" dirty="0" err="1">
                <a:effectLst/>
                <a:latin typeface="Aptos" panose="020B0004020202020204" pitchFamily="34" charset="0"/>
                <a:ea typeface="Aptos" panose="020B0004020202020204" pitchFamily="34" charset="0"/>
                <a:cs typeface="Times New Roman" panose="02020603050405020304" pitchFamily="18" charset="0"/>
              </a:rPr>
              <a:t>pMDI</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 propellants being responsible for the majority of this. </a:t>
            </a:r>
          </a:p>
          <a:p>
            <a:pPr>
              <a:spcAft>
                <a:spcPts val="800"/>
              </a:spcAft>
              <a:buNone/>
            </a:pPr>
            <a:endParaRPr lang="en-GB" sz="2000" kern="100" dirty="0">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The NHS long-term aim is progress towards </a:t>
            </a:r>
            <a:r>
              <a:rPr lang="en-GB" sz="2000" b="1" kern="100" dirty="0">
                <a:effectLst/>
                <a:latin typeface="Aptos" panose="020B0004020202020204" pitchFamily="34" charset="0"/>
                <a:ea typeface="Aptos" panose="020B0004020202020204" pitchFamily="34" charset="0"/>
                <a:cs typeface="Times New Roman" panose="02020603050405020304" pitchFamily="18" charset="0"/>
              </a:rPr>
              <a:t>50% reduction </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in inhaler emissions by 2028, from a 2019/2020 baseline. </a:t>
            </a:r>
          </a:p>
          <a:p>
            <a:pPr>
              <a:spcAft>
                <a:spcPts val="800"/>
              </a:spcAft>
              <a:buNone/>
            </a:pP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Approx </a:t>
            </a:r>
            <a:r>
              <a:rPr lang="en-GB" sz="2000" b="1" kern="100" dirty="0">
                <a:effectLst/>
                <a:latin typeface="Aptos" panose="020B0004020202020204" pitchFamily="34" charset="0"/>
                <a:ea typeface="Aptos" panose="020B0004020202020204" pitchFamily="34" charset="0"/>
                <a:cs typeface="Times New Roman" panose="02020603050405020304" pitchFamily="18" charset="0"/>
              </a:rPr>
              <a:t>92% </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of inhalers are prescribed in primary care</a:t>
            </a:r>
          </a:p>
          <a:p>
            <a:pPr>
              <a:spcAft>
                <a:spcPts val="800"/>
              </a:spcAft>
            </a:pPr>
            <a:endParaRPr lang="en-GB" sz="2000" kern="100" dirty="0">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There is no evidence that using dry powder inhalers worsens control of asthma in any population. In fact, it might improve asthma control if patients find the new inhalers easier to use. </a:t>
            </a:r>
          </a:p>
          <a:p>
            <a:pPr>
              <a:spcAft>
                <a:spcPts val="800"/>
              </a:spcAft>
            </a:pP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sz="2000" dirty="0"/>
          </a:p>
        </p:txBody>
      </p:sp>
    </p:spTree>
    <p:extLst>
      <p:ext uri="{BB962C8B-B14F-4D97-AF65-F5344CB8AC3E}">
        <p14:creationId xmlns:p14="http://schemas.microsoft.com/office/powerpoint/2010/main" val="453977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017E93-C2D8-288D-9D3A-A9FCA669A103}"/>
              </a:ext>
            </a:extLst>
          </p:cNvPr>
          <p:cNvSpPr>
            <a:spLocks noGrp="1"/>
          </p:cNvSpPr>
          <p:nvPr>
            <p:ph type="title"/>
          </p:nvPr>
        </p:nvSpPr>
        <p:spPr>
          <a:xfrm>
            <a:off x="331992" y="1146749"/>
            <a:ext cx="3200400" cy="4461163"/>
          </a:xfrm>
        </p:spPr>
        <p:txBody>
          <a:bodyPr>
            <a:normAutofit/>
          </a:bodyPr>
          <a:lstStyle/>
          <a:p>
            <a:r>
              <a:rPr lang="en-GB" dirty="0">
                <a:solidFill>
                  <a:srgbClr val="FFFFFF"/>
                </a:solidFill>
              </a:rPr>
              <a:t>What can be done to reduce emissions?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1A0A492-9ABF-2B29-388C-C529A7267B3F}"/>
              </a:ext>
            </a:extLst>
          </p:cNvPr>
          <p:cNvSpPr>
            <a:spLocks noGrp="1"/>
          </p:cNvSpPr>
          <p:nvPr>
            <p:ph idx="1"/>
          </p:nvPr>
        </p:nvSpPr>
        <p:spPr>
          <a:xfrm>
            <a:off x="4467780" y="823356"/>
            <a:ext cx="6906491" cy="5585619"/>
          </a:xfrm>
        </p:spPr>
        <p:txBody>
          <a:bodyPr anchor="ctr">
            <a:normAutofit fontScale="77500" lnSpcReduction="20000"/>
          </a:bodyPr>
          <a:lstStyle/>
          <a:p>
            <a:r>
              <a:rPr lang="en-GB" sz="2400" kern="100" dirty="0">
                <a:effectLst/>
                <a:latin typeface="Aptos" panose="020B0004020202020204" pitchFamily="34" charset="0"/>
                <a:ea typeface="Aptos" panose="020B0004020202020204" pitchFamily="34" charset="0"/>
                <a:cs typeface="Times New Roman" panose="02020603050405020304" pitchFamily="18" charset="0"/>
              </a:rPr>
              <a:t>NHS guidance - ‘to include dry powder inhalers over metered dose inhalers as the default option for adults and children over 12 years old, when clinically appropriate’</a:t>
            </a:r>
          </a:p>
          <a:p>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b="0" i="0" u="sng" strike="noStrike" dirty="0">
                <a:solidFill>
                  <a:srgbClr val="D76DCC"/>
                </a:solidFill>
                <a:effectLst/>
                <a:latin typeface="Arial" panose="020B0604020202020204" pitchFamily="34" charset="0"/>
                <a:hlinkClick r:id="rId2"/>
              </a:rPr>
              <a:t>inhaler-carbon-footprint-comparison-tool-21.pdf</a:t>
            </a:r>
            <a:r>
              <a:rPr lang="en-GB" sz="1600" dirty="0"/>
              <a:t> </a:t>
            </a:r>
            <a:endParaRPr lang="en-GB" sz="2400" kern="100" dirty="0">
              <a:latin typeface="Aptos" panose="020B0004020202020204" pitchFamily="34" charset="0"/>
              <a:cs typeface="Times New Roman" panose="02020603050405020304" pitchFamily="18" charset="0"/>
            </a:endParaRPr>
          </a:p>
          <a:p>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b="0" i="0" u="sng" strike="noStrike" dirty="0">
                <a:solidFill>
                  <a:srgbClr val="D76DCC"/>
                </a:solidFill>
                <a:effectLst/>
                <a:latin typeface="Arial" panose="020B0604020202020204" pitchFamily="34" charset="0"/>
                <a:hlinkClick r:id="rId3"/>
              </a:rPr>
              <a:t>Reducing-Carbon-Footprint-of-Inhaler-Prescribing-v3.3.2.pdf</a:t>
            </a:r>
            <a:r>
              <a:rPr lang="en-GB" sz="1600" dirty="0"/>
              <a:t> </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sz="2400" dirty="0"/>
          </a:p>
          <a:p>
            <a:pPr>
              <a:spcAft>
                <a:spcPts val="800"/>
              </a:spcAft>
              <a:buNone/>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Each 200 dose of Ventolin </a:t>
            </a:r>
            <a:r>
              <a:rPr lang="en-GB" sz="2000" kern="100" dirty="0" err="1">
                <a:effectLst/>
                <a:latin typeface="Aptos" panose="020B0004020202020204" pitchFamily="34" charset="0"/>
                <a:ea typeface="Aptos" panose="020B0004020202020204" pitchFamily="34" charset="0"/>
                <a:cs typeface="Times New Roman" panose="02020603050405020304" pitchFamily="18" charset="0"/>
              </a:rPr>
              <a:t>evohaler</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 MDI – </a:t>
            </a:r>
            <a:r>
              <a:rPr lang="en-GB" sz="2000" b="1" kern="100" dirty="0">
                <a:effectLst/>
                <a:latin typeface="Aptos" panose="020B0004020202020204" pitchFamily="34" charset="0"/>
                <a:ea typeface="Aptos" panose="020B0004020202020204" pitchFamily="34" charset="0"/>
                <a:cs typeface="Times New Roman" panose="02020603050405020304" pitchFamily="18" charset="0"/>
              </a:rPr>
              <a:t>28</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 kg CO2e</a:t>
            </a:r>
          </a:p>
          <a:p>
            <a:pPr>
              <a:spcAft>
                <a:spcPts val="800"/>
              </a:spcAft>
              <a:buNone/>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 = 115 mile car journey</a:t>
            </a:r>
          </a:p>
          <a:p>
            <a:pPr>
              <a:spcAft>
                <a:spcPts val="800"/>
              </a:spcAft>
              <a:buNone/>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Each 120 dose of </a:t>
            </a:r>
            <a:r>
              <a:rPr lang="en-GB" sz="2000" kern="100" dirty="0" err="1">
                <a:effectLst/>
                <a:latin typeface="Aptos" panose="020B0004020202020204" pitchFamily="34" charset="0"/>
                <a:ea typeface="Aptos" panose="020B0004020202020204" pitchFamily="34" charset="0"/>
                <a:cs typeface="Times New Roman" panose="02020603050405020304" pitchFamily="18" charset="0"/>
              </a:rPr>
              <a:t>flutiform</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 or Symbicort MDIs – </a:t>
            </a:r>
            <a:r>
              <a:rPr lang="en-GB" sz="2000" b="1" kern="100" dirty="0">
                <a:effectLst/>
                <a:latin typeface="Aptos" panose="020B0004020202020204" pitchFamily="34" charset="0"/>
                <a:ea typeface="Aptos" panose="020B0004020202020204" pitchFamily="34" charset="0"/>
                <a:cs typeface="Times New Roman" panose="02020603050405020304" pitchFamily="18" charset="0"/>
              </a:rPr>
              <a:t>35</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 kg CO2e </a:t>
            </a:r>
          </a:p>
          <a:p>
            <a:pPr>
              <a:spcAft>
                <a:spcPts val="800"/>
              </a:spcAft>
              <a:buNone/>
            </a:pPr>
            <a:r>
              <a:rPr lang="en-GB" sz="2000" kern="100" dirty="0">
                <a:latin typeface="Aptos" panose="020B0004020202020204" pitchFamily="34" charset="0"/>
                <a:ea typeface="Aptos" panose="020B0004020202020204" pitchFamily="34" charset="0"/>
                <a:cs typeface="Times New Roman" panose="02020603050405020304" pitchFamily="18" charset="0"/>
              </a:rPr>
              <a:t>= </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80 mile car journey</a:t>
            </a:r>
          </a:p>
          <a:p>
            <a:pPr>
              <a:spcAft>
                <a:spcPts val="800"/>
              </a:spcAft>
              <a:buNone/>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Each 200 dose </a:t>
            </a:r>
            <a:r>
              <a:rPr lang="en-GB" sz="2000" kern="100" dirty="0" err="1">
                <a:effectLst/>
                <a:latin typeface="Aptos" panose="020B0004020202020204" pitchFamily="34" charset="0"/>
                <a:ea typeface="Aptos" panose="020B0004020202020204" pitchFamily="34" charset="0"/>
                <a:cs typeface="Times New Roman" panose="02020603050405020304" pitchFamily="18" charset="0"/>
              </a:rPr>
              <a:t>airomir</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 or </a:t>
            </a:r>
            <a:r>
              <a:rPr lang="en-GB" sz="2000" kern="100" dirty="0" err="1">
                <a:effectLst/>
                <a:latin typeface="Aptos" panose="020B0004020202020204" pitchFamily="34" charset="0"/>
                <a:ea typeface="Aptos" panose="020B0004020202020204" pitchFamily="34" charset="0"/>
                <a:cs typeface="Times New Roman" panose="02020603050405020304" pitchFamily="18" charset="0"/>
              </a:rPr>
              <a:t>salamol</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 – </a:t>
            </a:r>
            <a:r>
              <a:rPr lang="en-GB" sz="2000" b="1" kern="100" dirty="0">
                <a:effectLst/>
                <a:latin typeface="Aptos" panose="020B0004020202020204" pitchFamily="34" charset="0"/>
                <a:ea typeface="Aptos" panose="020B0004020202020204" pitchFamily="34" charset="0"/>
                <a:cs typeface="Times New Roman" panose="02020603050405020304" pitchFamily="18" charset="0"/>
              </a:rPr>
              <a:t>10</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kg CO2e</a:t>
            </a:r>
          </a:p>
          <a:p>
            <a:pPr>
              <a:spcAft>
                <a:spcPts val="800"/>
              </a:spcAft>
              <a:buNone/>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 = 33 mile car journey</a:t>
            </a:r>
          </a:p>
          <a:p>
            <a:pPr>
              <a:spcAft>
                <a:spcPts val="800"/>
              </a:spcAft>
              <a:buNone/>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Each typical dry powder/soft mist inhaler - </a:t>
            </a:r>
            <a:r>
              <a:rPr lang="en-GB" sz="2000" b="1" kern="100" dirty="0">
                <a:effectLst/>
                <a:latin typeface="Aptos" panose="020B0004020202020204" pitchFamily="34" charset="0"/>
                <a:ea typeface="Aptos" panose="020B0004020202020204" pitchFamily="34" charset="0"/>
                <a:cs typeface="Times New Roman" panose="02020603050405020304" pitchFamily="18" charset="0"/>
              </a:rPr>
              <a:t>&lt;1</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kg CO2e</a:t>
            </a:r>
          </a:p>
          <a:p>
            <a:pPr>
              <a:spcAft>
                <a:spcPts val="800"/>
              </a:spcAft>
              <a:buNone/>
            </a:pPr>
            <a:r>
              <a:rPr lang="en-GB" sz="2000" kern="100" dirty="0">
                <a:latin typeface="Aptos" panose="020B0004020202020204" pitchFamily="34" charset="0"/>
                <a:ea typeface="Aptos" panose="020B0004020202020204" pitchFamily="34" charset="0"/>
                <a:cs typeface="Times New Roman" panose="02020603050405020304" pitchFamily="18" charset="0"/>
              </a:rPr>
              <a:t>= 1-2 mile car journey</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sz="2400" dirty="0"/>
          </a:p>
        </p:txBody>
      </p:sp>
    </p:spTree>
    <p:extLst>
      <p:ext uri="{BB962C8B-B14F-4D97-AF65-F5344CB8AC3E}">
        <p14:creationId xmlns:p14="http://schemas.microsoft.com/office/powerpoint/2010/main" val="2317710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E88D75E-F47C-4DB7-DDF0-5D7E89300F82}"/>
              </a:ext>
            </a:extLst>
          </p:cNvPr>
          <p:cNvGraphicFramePr>
            <a:graphicFrameLocks noGrp="1"/>
          </p:cNvGraphicFramePr>
          <p:nvPr>
            <p:ph idx="1"/>
            <p:extLst>
              <p:ext uri="{D42A27DB-BD31-4B8C-83A1-F6EECF244321}">
                <p14:modId xmlns:p14="http://schemas.microsoft.com/office/powerpoint/2010/main" val="1670098148"/>
              </p:ext>
            </p:extLst>
          </p:nvPr>
        </p:nvGraphicFramePr>
        <p:xfrm>
          <a:off x="838200" y="174632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1641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blue and green swirls of light&#10;&#10;AI-generated content may be incorrect.">
            <a:extLst>
              <a:ext uri="{FF2B5EF4-FFF2-40B4-BE49-F238E27FC236}">
                <a16:creationId xmlns:a16="http://schemas.microsoft.com/office/drawing/2014/main" id="{03B4FEE2-CCB5-F59E-FB8E-55E66AF12D77}"/>
              </a:ext>
            </a:extLst>
          </p:cNvPr>
          <p:cNvPicPr>
            <a:picLocks noChangeAspect="1"/>
          </p:cNvPicPr>
          <p:nvPr/>
        </p:nvPicPr>
        <p:blipFill>
          <a:blip r:embed="rId2">
            <a:duotone>
              <a:schemeClr val="bg2">
                <a:shade val="45000"/>
                <a:satMod val="135000"/>
              </a:schemeClr>
              <a:prstClr val="white"/>
            </a:duotone>
          </a:blip>
          <a:srcRect b="6250"/>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51C22A-119C-A185-0B4B-57DF7F81BD03}"/>
              </a:ext>
            </a:extLst>
          </p:cNvPr>
          <p:cNvSpPr>
            <a:spLocks noGrp="1"/>
          </p:cNvSpPr>
          <p:nvPr>
            <p:ph type="title"/>
          </p:nvPr>
        </p:nvSpPr>
        <p:spPr>
          <a:xfrm>
            <a:off x="838200" y="365125"/>
            <a:ext cx="10515600" cy="1325563"/>
          </a:xfrm>
        </p:spPr>
        <p:txBody>
          <a:bodyPr>
            <a:normAutofit/>
          </a:bodyPr>
          <a:lstStyle/>
          <a:p>
            <a:r>
              <a:rPr lang="en-GB" dirty="0"/>
              <a:t>Search criteria</a:t>
            </a:r>
          </a:p>
        </p:txBody>
      </p:sp>
      <p:graphicFrame>
        <p:nvGraphicFramePr>
          <p:cNvPr id="5" name="Content Placeholder 2">
            <a:extLst>
              <a:ext uri="{FF2B5EF4-FFF2-40B4-BE49-F238E27FC236}">
                <a16:creationId xmlns:a16="http://schemas.microsoft.com/office/drawing/2014/main" id="{C5CF43FF-BE91-3781-0E9D-70D5C9168CC7}"/>
              </a:ext>
            </a:extLst>
          </p:cNvPr>
          <p:cNvGraphicFramePr>
            <a:graphicFrameLocks noGrp="1"/>
          </p:cNvGraphicFramePr>
          <p:nvPr>
            <p:ph idx="1"/>
            <p:extLst>
              <p:ext uri="{D42A27DB-BD31-4B8C-83A1-F6EECF244321}">
                <p14:modId xmlns:p14="http://schemas.microsoft.com/office/powerpoint/2010/main" val="342393509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5966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86D2A-0495-7197-B2EB-38A3858FA26C}"/>
              </a:ext>
            </a:extLst>
          </p:cNvPr>
          <p:cNvSpPr>
            <a:spLocks noGrp="1"/>
          </p:cNvSpPr>
          <p:nvPr>
            <p:ph type="title"/>
          </p:nvPr>
        </p:nvSpPr>
        <p:spPr/>
        <p:txBody>
          <a:bodyPr/>
          <a:lstStyle/>
          <a:p>
            <a:r>
              <a:rPr lang="en-GB" dirty="0"/>
              <a:t>The results - reliever inhalers</a:t>
            </a:r>
          </a:p>
        </p:txBody>
      </p:sp>
      <p:graphicFrame>
        <p:nvGraphicFramePr>
          <p:cNvPr id="4" name="Content Placeholder 3">
            <a:extLst>
              <a:ext uri="{FF2B5EF4-FFF2-40B4-BE49-F238E27FC236}">
                <a16:creationId xmlns:a16="http://schemas.microsoft.com/office/drawing/2014/main" id="{81BE9537-ECC8-EA99-B2A1-AD658EAF343B}"/>
              </a:ext>
            </a:extLst>
          </p:cNvPr>
          <p:cNvGraphicFramePr>
            <a:graphicFrameLocks noGrp="1"/>
          </p:cNvGraphicFramePr>
          <p:nvPr>
            <p:ph idx="1"/>
            <p:extLst>
              <p:ext uri="{D42A27DB-BD31-4B8C-83A1-F6EECF244321}">
                <p14:modId xmlns:p14="http://schemas.microsoft.com/office/powerpoint/2010/main" val="4207214077"/>
              </p:ext>
            </p:extLst>
          </p:nvPr>
        </p:nvGraphicFramePr>
        <p:xfrm>
          <a:off x="402609" y="1446663"/>
          <a:ext cx="5693391" cy="50940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4E3AD0DB-3964-DC06-88AB-941393ADCA4D}"/>
              </a:ext>
            </a:extLst>
          </p:cNvPr>
          <p:cNvGraphicFramePr>
            <a:graphicFrameLocks/>
          </p:cNvGraphicFramePr>
          <p:nvPr>
            <p:extLst>
              <p:ext uri="{D42A27DB-BD31-4B8C-83A1-F6EECF244321}">
                <p14:modId xmlns:p14="http://schemas.microsoft.com/office/powerpoint/2010/main" val="2026129407"/>
              </p:ext>
            </p:extLst>
          </p:nvPr>
        </p:nvGraphicFramePr>
        <p:xfrm>
          <a:off x="5561463" y="1446663"/>
          <a:ext cx="5693390" cy="46394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4541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8E131-4EF4-1C2F-7DB8-3D5C34238C67}"/>
              </a:ext>
            </a:extLst>
          </p:cNvPr>
          <p:cNvSpPr>
            <a:spLocks noGrp="1"/>
          </p:cNvSpPr>
          <p:nvPr>
            <p:ph type="title"/>
          </p:nvPr>
        </p:nvSpPr>
        <p:spPr/>
        <p:txBody>
          <a:bodyPr/>
          <a:lstStyle/>
          <a:p>
            <a:r>
              <a:rPr lang="en-GB" dirty="0"/>
              <a:t>Combined inhalers (ICS+LABA)</a:t>
            </a:r>
          </a:p>
        </p:txBody>
      </p:sp>
      <p:graphicFrame>
        <p:nvGraphicFramePr>
          <p:cNvPr id="4" name="Chart 3">
            <a:extLst>
              <a:ext uri="{FF2B5EF4-FFF2-40B4-BE49-F238E27FC236}">
                <a16:creationId xmlns:a16="http://schemas.microsoft.com/office/drawing/2014/main" id="{354AC317-BC4A-EEE6-BF42-CA0DF28D82F9}"/>
              </a:ext>
            </a:extLst>
          </p:cNvPr>
          <p:cNvGraphicFramePr>
            <a:graphicFrameLocks/>
          </p:cNvGraphicFramePr>
          <p:nvPr>
            <p:extLst>
              <p:ext uri="{D42A27DB-BD31-4B8C-83A1-F6EECF244321}">
                <p14:modId xmlns:p14="http://schemas.microsoft.com/office/powerpoint/2010/main" val="417304762"/>
              </p:ext>
            </p:extLst>
          </p:nvPr>
        </p:nvGraphicFramePr>
        <p:xfrm>
          <a:off x="61415" y="1528549"/>
          <a:ext cx="7335672" cy="51588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0EEA9121-1734-382D-5EDC-BD48C8471F65}"/>
              </a:ext>
            </a:extLst>
          </p:cNvPr>
          <p:cNvGraphicFramePr>
            <a:graphicFrameLocks/>
          </p:cNvGraphicFramePr>
          <p:nvPr>
            <p:extLst>
              <p:ext uri="{D42A27DB-BD31-4B8C-83A1-F6EECF244321}">
                <p14:modId xmlns:p14="http://schemas.microsoft.com/office/powerpoint/2010/main" val="1530202047"/>
              </p:ext>
            </p:extLst>
          </p:nvPr>
        </p:nvGraphicFramePr>
        <p:xfrm>
          <a:off x="6591869" y="1690688"/>
          <a:ext cx="5000767" cy="4198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1382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DF504-CBAA-57EC-1F70-8085FBDAEC60}"/>
              </a:ext>
            </a:extLst>
          </p:cNvPr>
          <p:cNvSpPr>
            <a:spLocks noGrp="1"/>
          </p:cNvSpPr>
          <p:nvPr>
            <p:ph type="title"/>
          </p:nvPr>
        </p:nvSpPr>
        <p:spPr/>
        <p:txBody>
          <a:bodyPr/>
          <a:lstStyle/>
          <a:p>
            <a:r>
              <a:rPr lang="en-GB" dirty="0"/>
              <a:t>Steroid inhalers</a:t>
            </a:r>
          </a:p>
        </p:txBody>
      </p:sp>
      <p:graphicFrame>
        <p:nvGraphicFramePr>
          <p:cNvPr id="4" name="Content Placeholder 3">
            <a:extLst>
              <a:ext uri="{FF2B5EF4-FFF2-40B4-BE49-F238E27FC236}">
                <a16:creationId xmlns:a16="http://schemas.microsoft.com/office/drawing/2014/main" id="{432E4B94-53DB-360C-5CB5-898273244580}"/>
              </a:ext>
            </a:extLst>
          </p:cNvPr>
          <p:cNvGraphicFramePr>
            <a:graphicFrameLocks noGrp="1"/>
          </p:cNvGraphicFramePr>
          <p:nvPr>
            <p:ph idx="1"/>
            <p:extLst>
              <p:ext uri="{D42A27DB-BD31-4B8C-83A1-F6EECF244321}">
                <p14:modId xmlns:p14="http://schemas.microsoft.com/office/powerpoint/2010/main" val="252010683"/>
              </p:ext>
            </p:extLst>
          </p:nvPr>
        </p:nvGraphicFramePr>
        <p:xfrm>
          <a:off x="580031" y="1562669"/>
          <a:ext cx="4865426" cy="51247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B6375E78-6CA6-5B61-50FB-0F5E4E5BBE44}"/>
              </a:ext>
            </a:extLst>
          </p:cNvPr>
          <p:cNvGraphicFramePr>
            <a:graphicFrameLocks/>
          </p:cNvGraphicFramePr>
          <p:nvPr>
            <p:extLst>
              <p:ext uri="{D42A27DB-BD31-4B8C-83A1-F6EECF244321}">
                <p14:modId xmlns:p14="http://schemas.microsoft.com/office/powerpoint/2010/main" val="3952234633"/>
              </p:ext>
            </p:extLst>
          </p:nvPr>
        </p:nvGraphicFramePr>
        <p:xfrm>
          <a:off x="6276836" y="1027906"/>
          <a:ext cx="5076964" cy="5486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9236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AA9215-9288-6208-252F-5DC7BE7523EC}"/>
              </a:ext>
            </a:extLst>
          </p:cNvPr>
          <p:cNvSpPr>
            <a:spLocks noGrp="1"/>
          </p:cNvSpPr>
          <p:nvPr>
            <p:ph type="title"/>
          </p:nvPr>
        </p:nvSpPr>
        <p:spPr>
          <a:xfrm>
            <a:off x="686834" y="1153572"/>
            <a:ext cx="3200400" cy="4461163"/>
          </a:xfrm>
        </p:spPr>
        <p:txBody>
          <a:bodyPr>
            <a:normAutofit/>
          </a:bodyPr>
          <a:lstStyle/>
          <a:p>
            <a:r>
              <a:rPr lang="en-GB">
                <a:solidFill>
                  <a:srgbClr val="FFFFFF"/>
                </a:solidFill>
              </a:rPr>
              <a:t>Cost?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4F75AA2-4294-9B71-A1C7-AFA9B4CE2AAD}"/>
              </a:ext>
            </a:extLst>
          </p:cNvPr>
          <p:cNvSpPr>
            <a:spLocks noGrp="1"/>
          </p:cNvSpPr>
          <p:nvPr>
            <p:ph idx="1"/>
          </p:nvPr>
        </p:nvSpPr>
        <p:spPr>
          <a:xfrm>
            <a:off x="4447308" y="591344"/>
            <a:ext cx="6906491" cy="5585619"/>
          </a:xfrm>
        </p:spPr>
        <p:txBody>
          <a:bodyPr anchor="ctr">
            <a:normAutofit/>
          </a:bodyPr>
          <a:lstStyle/>
          <a:p>
            <a:r>
              <a:rPr lang="en-GB" sz="2000">
                <a:latin typeface="Arial" panose="020B0604020202020204" pitchFamily="34" charset="0"/>
              </a:rPr>
              <a:t>S</a:t>
            </a:r>
            <a:r>
              <a:rPr lang="en-GB" sz="2000" b="0" i="0" u="none" strike="noStrike">
                <a:effectLst/>
                <a:latin typeface="Arial" panose="020B0604020202020204" pitchFamily="34" charset="0"/>
              </a:rPr>
              <a:t>ome patients are being switched from </a:t>
            </a:r>
            <a:r>
              <a:rPr lang="en-GB" sz="2000" b="0" i="0" u="none" strike="noStrike" err="1">
                <a:effectLst/>
                <a:latin typeface="Arial" panose="020B0604020202020204" pitchFamily="34" charset="0"/>
              </a:rPr>
              <a:t>luforbec</a:t>
            </a:r>
            <a:r>
              <a:rPr lang="en-GB" sz="2000" b="0" i="0" u="none" strike="noStrike">
                <a:effectLst/>
                <a:latin typeface="Arial" panose="020B0604020202020204" pitchFamily="34" charset="0"/>
              </a:rPr>
              <a:t> to </a:t>
            </a:r>
            <a:r>
              <a:rPr lang="en-GB" sz="2000" b="0" i="0" u="none" strike="noStrike" err="1">
                <a:effectLst/>
                <a:latin typeface="Arial" panose="020B0604020202020204" pitchFamily="34" charset="0"/>
              </a:rPr>
              <a:t>fostair</a:t>
            </a:r>
            <a:r>
              <a:rPr lang="en-GB" sz="2000" b="0" i="0" u="none" strike="noStrike">
                <a:effectLst/>
                <a:latin typeface="Arial" panose="020B0604020202020204" pitchFamily="34" charset="0"/>
              </a:rPr>
              <a:t> NEXT-haler which is roughly £15 more per inhaler.</a:t>
            </a:r>
          </a:p>
          <a:p>
            <a:r>
              <a:rPr lang="en-GB" sz="2000" b="0" i="0" u="none" strike="noStrike">
                <a:effectLst/>
                <a:latin typeface="Arial" panose="020B0604020202020204" pitchFamily="34" charset="0"/>
              </a:rPr>
              <a:t>Hardl</a:t>
            </a:r>
            <a:r>
              <a:rPr lang="en-GB" sz="2000">
                <a:latin typeface="Arial" panose="020B0604020202020204" pitchFamily="34" charset="0"/>
              </a:rPr>
              <a:t>y any patients are </a:t>
            </a:r>
            <a:r>
              <a:rPr lang="en-GB" sz="2000" b="0" i="0" u="none" strike="noStrike">
                <a:effectLst/>
                <a:latin typeface="Arial" panose="020B0604020202020204" pitchFamily="34" charset="0"/>
              </a:rPr>
              <a:t>being prescribed DPI </a:t>
            </a:r>
            <a:r>
              <a:rPr lang="en-GB" sz="2000" b="0" i="0" u="none" strike="noStrike" err="1">
                <a:effectLst/>
                <a:latin typeface="Arial" panose="020B0604020202020204" pitchFamily="34" charset="0"/>
              </a:rPr>
              <a:t>salamol</a:t>
            </a:r>
            <a:r>
              <a:rPr lang="en-GB" sz="2000" b="0" i="0" u="none" strike="noStrike">
                <a:effectLst/>
                <a:latin typeface="Arial" panose="020B0604020202020204" pitchFamily="34" charset="0"/>
              </a:rPr>
              <a:t>/salbutamol instead of the MDI version which is only 70p more per inhaler. </a:t>
            </a:r>
            <a:endParaRPr lang="en-GB" sz="2000">
              <a:latin typeface="Arial" panose="020B0604020202020204" pitchFamily="34" charset="0"/>
            </a:endParaRPr>
          </a:p>
          <a:p>
            <a:endParaRPr lang="en-GB" sz="2000">
              <a:latin typeface="Arial" panose="020B0604020202020204" pitchFamily="34" charset="0"/>
            </a:endParaRPr>
          </a:p>
          <a:p>
            <a:r>
              <a:rPr lang="en-GB" sz="2000" b="0" i="0" u="none" strike="noStrike">
                <a:effectLst/>
                <a:latin typeface="Arial" panose="020B0604020202020204" pitchFamily="34" charset="0"/>
              </a:rPr>
              <a:t>45 pt on </a:t>
            </a:r>
            <a:r>
              <a:rPr lang="en-GB" sz="2000" b="0" i="0" u="none" strike="noStrike" err="1">
                <a:effectLst/>
                <a:latin typeface="Arial" panose="020B0604020202020204" pitchFamily="34" charset="0"/>
              </a:rPr>
              <a:t>salomol</a:t>
            </a:r>
            <a:r>
              <a:rPr lang="en-GB" sz="2000" b="0" i="0" u="none" strike="noStrike">
                <a:effectLst/>
                <a:latin typeface="Arial" panose="020B0604020202020204" pitchFamily="34" charset="0"/>
              </a:rPr>
              <a:t> CFC free switched to </a:t>
            </a:r>
            <a:r>
              <a:rPr lang="en-GB" sz="2000" b="0" i="0" u="none" strike="noStrike" err="1">
                <a:effectLst/>
                <a:latin typeface="Arial" panose="020B0604020202020204" pitchFamily="34" charset="0"/>
              </a:rPr>
              <a:t>salomol</a:t>
            </a:r>
            <a:r>
              <a:rPr lang="en-GB" sz="2000" b="0" i="0" u="none" strike="noStrike">
                <a:effectLst/>
                <a:latin typeface="Arial" panose="020B0604020202020204" pitchFamily="34" charset="0"/>
              </a:rPr>
              <a:t> </a:t>
            </a:r>
            <a:r>
              <a:rPr lang="en-GB" sz="2000" b="0" i="0" u="none" strike="noStrike" err="1">
                <a:effectLst/>
                <a:latin typeface="Arial" panose="020B0604020202020204" pitchFamily="34" charset="0"/>
              </a:rPr>
              <a:t>easyhaler</a:t>
            </a:r>
            <a:r>
              <a:rPr lang="en-GB" sz="2000" b="0" i="0" u="none" strike="noStrike">
                <a:effectLst/>
                <a:latin typeface="Arial" panose="020B0604020202020204" pitchFamily="34" charset="0"/>
              </a:rPr>
              <a:t> = £31.50 extra cost </a:t>
            </a:r>
          </a:p>
          <a:p>
            <a:r>
              <a:rPr lang="en-GB" sz="2000" b="0" i="0" u="none" strike="noStrike">
                <a:effectLst/>
                <a:latin typeface="Arial" panose="020B0604020202020204" pitchFamily="34" charset="0"/>
              </a:rPr>
              <a:t>5 pt on </a:t>
            </a:r>
            <a:r>
              <a:rPr lang="en-GB" sz="2000" b="0" i="0" u="none" strike="noStrike" err="1">
                <a:effectLst/>
                <a:latin typeface="Arial" panose="020B0604020202020204" pitchFamily="34" charset="0"/>
              </a:rPr>
              <a:t>luforbec</a:t>
            </a:r>
            <a:r>
              <a:rPr lang="en-GB" sz="2000" b="0" i="0" u="none" strike="noStrike">
                <a:effectLst/>
                <a:latin typeface="Arial" panose="020B0604020202020204" pitchFamily="34" charset="0"/>
              </a:rPr>
              <a:t> switched to </a:t>
            </a:r>
            <a:r>
              <a:rPr lang="en-GB" sz="2000" b="0" i="0" u="none" strike="noStrike" err="1">
                <a:effectLst/>
                <a:latin typeface="Arial" panose="020B0604020202020204" pitchFamily="34" charset="0"/>
              </a:rPr>
              <a:t>fostair</a:t>
            </a:r>
            <a:r>
              <a:rPr lang="en-GB" sz="2000" b="0" i="0" u="none" strike="noStrike">
                <a:effectLst/>
                <a:latin typeface="Arial" panose="020B0604020202020204" pitchFamily="34" charset="0"/>
              </a:rPr>
              <a:t> </a:t>
            </a:r>
            <a:r>
              <a:rPr lang="en-GB" sz="2000" b="0" i="0" u="none" strike="noStrike" err="1">
                <a:effectLst/>
                <a:latin typeface="Arial" panose="020B0604020202020204" pitchFamily="34" charset="0"/>
              </a:rPr>
              <a:t>NEXThaler</a:t>
            </a:r>
            <a:r>
              <a:rPr lang="en-GB" sz="2000" b="0" i="0" u="none" strike="noStrike">
                <a:effectLst/>
                <a:latin typeface="Arial" panose="020B0604020202020204" pitchFamily="34" charset="0"/>
              </a:rPr>
              <a:t>= ~£75 extra cost </a:t>
            </a:r>
            <a:endParaRPr lang="en-GB" sz="2000">
              <a:latin typeface="Arial" panose="020B0604020202020204" pitchFamily="34" charset="0"/>
            </a:endParaRPr>
          </a:p>
          <a:p>
            <a:pPr marL="0" indent="0">
              <a:buNone/>
            </a:pPr>
            <a:endParaRPr lang="en-GB" sz="2000">
              <a:latin typeface="Arial" panose="020B0604020202020204" pitchFamily="34" charset="0"/>
            </a:endParaRPr>
          </a:p>
          <a:p>
            <a:r>
              <a:rPr lang="en-GB" sz="2000" err="1">
                <a:latin typeface="Arial" panose="020B0604020202020204" pitchFamily="34" charset="0"/>
              </a:rPr>
              <a:t>F</a:t>
            </a:r>
            <a:r>
              <a:rPr lang="en-GB" sz="2000" b="0" i="0" u="none" strike="noStrike" err="1">
                <a:effectLst/>
                <a:latin typeface="Arial" panose="020B0604020202020204" pitchFamily="34" charset="0"/>
              </a:rPr>
              <a:t>ostair</a:t>
            </a:r>
            <a:r>
              <a:rPr lang="en-GB" sz="2000" b="0" i="0" u="none" strike="noStrike">
                <a:effectLst/>
                <a:latin typeface="Arial" panose="020B0604020202020204" pitchFamily="34" charset="0"/>
              </a:rPr>
              <a:t> MDI and DPI inhalers cost the same, so why aren't pts being switched to DPI? </a:t>
            </a:r>
          </a:p>
          <a:p>
            <a:endParaRPr lang="en-GB" sz="2000">
              <a:latin typeface="Arial" panose="020B0604020202020204" pitchFamily="34" charset="0"/>
            </a:endParaRPr>
          </a:p>
          <a:p>
            <a:r>
              <a:rPr lang="en-GB" sz="2000" err="1">
                <a:latin typeface="Arial" panose="020B0604020202020204" pitchFamily="34" charset="0"/>
              </a:rPr>
              <a:t>Beclometasone</a:t>
            </a:r>
            <a:r>
              <a:rPr lang="en-GB" sz="2000">
                <a:latin typeface="Arial" panose="020B0604020202020204" pitchFamily="34" charset="0"/>
              </a:rPr>
              <a:t> </a:t>
            </a:r>
            <a:r>
              <a:rPr lang="en-GB" sz="2000" err="1">
                <a:latin typeface="Arial" panose="020B0604020202020204" pitchFamily="34" charset="0"/>
              </a:rPr>
              <a:t>easyhalers</a:t>
            </a:r>
            <a:r>
              <a:rPr lang="en-GB" sz="2000">
                <a:latin typeface="Arial" panose="020B0604020202020204" pitchFamily="34" charset="0"/>
              </a:rPr>
              <a:t> are cheaper than </a:t>
            </a:r>
            <a:r>
              <a:rPr lang="en-GB" sz="2000" err="1">
                <a:latin typeface="Arial" panose="020B0604020202020204" pitchFamily="34" charset="0"/>
              </a:rPr>
              <a:t>Clenil</a:t>
            </a:r>
            <a:r>
              <a:rPr lang="en-GB" sz="2000">
                <a:latin typeface="Arial" panose="020B0604020202020204" pitchFamily="34" charset="0"/>
              </a:rPr>
              <a:t> </a:t>
            </a:r>
            <a:r>
              <a:rPr lang="en-GB" sz="2000" err="1">
                <a:latin typeface="Arial" panose="020B0604020202020204" pitchFamily="34" charset="0"/>
              </a:rPr>
              <a:t>modulite</a:t>
            </a:r>
            <a:r>
              <a:rPr lang="en-GB" sz="2000">
                <a:latin typeface="Arial" panose="020B0604020202020204" pitchFamily="34" charset="0"/>
              </a:rPr>
              <a:t> (£8.36 vs £9.05)</a:t>
            </a:r>
            <a:endParaRPr lang="en-GB" sz="2000"/>
          </a:p>
        </p:txBody>
      </p:sp>
    </p:spTree>
    <p:extLst>
      <p:ext uri="{BB962C8B-B14F-4D97-AF65-F5344CB8AC3E}">
        <p14:creationId xmlns:p14="http://schemas.microsoft.com/office/powerpoint/2010/main" val="964802889"/>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E2841"/>
      </a:dk2>
      <a:lt2>
        <a:srgbClr val="E8E8E8"/>
      </a:lt2>
      <a:accent1>
        <a:srgbClr val="C00000"/>
      </a:accent1>
      <a:accent2>
        <a:srgbClr val="4D94D8"/>
      </a:accent2>
      <a:accent3>
        <a:srgbClr val="47D45A"/>
      </a:accent3>
      <a:accent4>
        <a:srgbClr val="FFFF00"/>
      </a:accent4>
      <a:accent5>
        <a:srgbClr val="A02B93"/>
      </a:accent5>
      <a:accent6>
        <a:srgbClr val="E97132"/>
      </a:accent6>
      <a:hlink>
        <a:srgbClr val="FFC000"/>
      </a:hlink>
      <a:folHlink>
        <a:srgbClr val="83CAEB"/>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1303</TotalTime>
  <Words>489</Words>
  <Application>Microsoft Office PowerPoint</Application>
  <PresentationFormat>Widescreen</PresentationFormat>
  <Paragraphs>73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Aptos Display</vt:lpstr>
      <vt:lpstr>Arial</vt:lpstr>
      <vt:lpstr>Office Theme</vt:lpstr>
      <vt:lpstr>Sustainable inhaler prescribing for asthma</vt:lpstr>
      <vt:lpstr>Why is inhaler prescribing a problem? </vt:lpstr>
      <vt:lpstr>What can be done to reduce emissions?  </vt:lpstr>
      <vt:lpstr>PowerPoint Presentation</vt:lpstr>
      <vt:lpstr>Search criteria</vt:lpstr>
      <vt:lpstr>The results - reliever inhalers</vt:lpstr>
      <vt:lpstr>Combined inhalers (ICS+LABA)</vt:lpstr>
      <vt:lpstr>Steroid inhalers</vt:lpstr>
      <vt:lpstr>Cost?</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Lauren Spiller-boulter</dc:creator>
  <cp:lastModifiedBy>Lauren Spiller-boulter</cp:lastModifiedBy>
  <cp:revision>1</cp:revision>
  <dcterms:created xsi:type="dcterms:W3CDTF">2025-04-01T15:25:03Z</dcterms:created>
  <dcterms:modified xsi:type="dcterms:W3CDTF">2025-04-02T13:08:34Z</dcterms:modified>
</cp:coreProperties>
</file>