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 id="280" r:id="rId27"/>
    <p:sldId id="281"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hKol8Dnhit3t0URHdnAyv/UhH4Z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 y="3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h3fde1acd67fc8715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h3fde1acd67fc8715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Pilot sites</a:t>
            </a:r>
            <a:endParaRPr/>
          </a:p>
        </p:txBody>
      </p:sp>
      <p:sp>
        <p:nvSpPr>
          <p:cNvPr id="89" name="Google Shape;89;h3fde1acd67fc8715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h3fde1acd67fc8715_0_9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h3fde1acd67fc8715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h3fde1acd67fc8715_0_26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h3fde1acd67fc8715_0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h3fde1acd67fc8715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h3fde1acd67fc871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h16d55142516f485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h16d55142516f4853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h3fde1acd67fc8715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h3fde1acd67fc8715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h3fde1acd67fc8715_0_26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h3fde1acd67fc8715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h3fde1acd67fc8715_0_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h3fde1acd67fc8715_0_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h3fde1acd67fc8715_0_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h3fde1acd67fc8715_0_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h3fde1acd67fc8715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h3fde1acd67fc8715_0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h3fde1acd67fc8715_0_29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h3fde1acd67fc8715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h3fde1acd67fc8715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h3fde1acd67fc8715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h3fde1acd67fc8715_0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h3fde1acd67fc8715_0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h3fde1acd67fc8715_0_3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h3fde1acd67fc8715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h3fde1acd67fc8715_0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h3fde1acd67fc8715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9D9AB80C-4076-9446-AA1F-2C857E2F428C}"/>
            </a:ext>
          </a:extLst>
        </p:cNvPr>
        <p:cNvGrpSpPr/>
        <p:nvPr/>
      </p:nvGrpSpPr>
      <p:grpSpPr>
        <a:xfrm>
          <a:off x="0" y="0"/>
          <a:ext cx="0" cy="0"/>
          <a:chOff x="0" y="0"/>
          <a:chExt cx="0" cy="0"/>
        </a:xfrm>
      </p:grpSpPr>
      <p:sp>
        <p:nvSpPr>
          <p:cNvPr id="228" name="Google Shape;228;p9:notes">
            <a:extLst>
              <a:ext uri="{FF2B5EF4-FFF2-40B4-BE49-F238E27FC236}">
                <a16:creationId xmlns:a16="http://schemas.microsoft.com/office/drawing/2014/main" id="{3A3536D2-9EC2-9D4F-E887-EBE503B00F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p9:notes">
            <a:extLst>
              <a:ext uri="{FF2B5EF4-FFF2-40B4-BE49-F238E27FC236}">
                <a16:creationId xmlns:a16="http://schemas.microsoft.com/office/drawing/2014/main" id="{2937F729-B381-19D0-A0A3-92C25BE979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8185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h3fde1acd67fc8715_0_25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h3fde1acd67fc8715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cs.google.com/document/d/1ACSaRudMqF_Gw43PGHNDf9PTD4rZyy6L/edi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networks.sustainablehealthcare.org.uk/resourc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subTitle" idx="1"/>
          </p:nvPr>
        </p:nvSpPr>
        <p:spPr>
          <a:xfrm>
            <a:off x="1127184" y="5181855"/>
            <a:ext cx="9144000" cy="90459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a:t>pallcaresusnet@gmail.com</a:t>
            </a:r>
            <a:endParaRPr/>
          </a:p>
        </p:txBody>
      </p:sp>
      <p:pic>
        <p:nvPicPr>
          <p:cNvPr id="85" name="Google Shape;85;p1"/>
          <p:cNvPicPr preferRelativeResize="0"/>
          <p:nvPr/>
        </p:nvPicPr>
        <p:blipFill rotWithShape="1">
          <a:blip r:embed="rId3">
            <a:alphaModFix/>
          </a:blip>
          <a:srcRect/>
          <a:stretch/>
        </p:blipFill>
        <p:spPr>
          <a:xfrm>
            <a:off x="1524000" y="771555"/>
            <a:ext cx="8579946" cy="381397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90"/>
        <p:cNvGrpSpPr/>
        <p:nvPr/>
      </p:nvGrpSpPr>
      <p:grpSpPr>
        <a:xfrm>
          <a:off x="0" y="0"/>
          <a:ext cx="0" cy="0"/>
          <a:chOff x="0" y="0"/>
          <a:chExt cx="0" cy="0"/>
        </a:xfrm>
      </p:grpSpPr>
      <p:pic>
        <p:nvPicPr>
          <p:cNvPr id="91" name="Google Shape;91;h3fde1acd67fc8715_0_8"/>
          <p:cNvPicPr preferRelativeResize="0"/>
          <p:nvPr/>
        </p:nvPicPr>
        <p:blipFill rotWithShape="1">
          <a:blip r:embed="rId3">
            <a:alphaModFix/>
          </a:blip>
          <a:srcRect/>
          <a:stretch/>
        </p:blipFill>
        <p:spPr>
          <a:xfrm>
            <a:off x="1211758" y="1102024"/>
            <a:ext cx="4762053" cy="4502644"/>
          </a:xfrm>
          <a:prstGeom prst="rect">
            <a:avLst/>
          </a:prstGeom>
          <a:noFill/>
          <a:ln>
            <a:noFill/>
          </a:ln>
        </p:spPr>
      </p:pic>
      <p:sp>
        <p:nvSpPr>
          <p:cNvPr id="92" name="Google Shape;92;h3fde1acd67fc8715_0_8"/>
          <p:cNvSpPr txBox="1">
            <a:spLocks noGrp="1"/>
          </p:cNvSpPr>
          <p:nvPr>
            <p:ph type="body" idx="1"/>
          </p:nvPr>
        </p:nvSpPr>
        <p:spPr>
          <a:xfrm>
            <a:off x="5973811" y="4336298"/>
            <a:ext cx="4941600" cy="1268400"/>
          </a:xfrm>
          <a:prstGeom prst="rect">
            <a:avLst/>
          </a:prstGeom>
          <a:noFill/>
          <a:ln>
            <a:noFill/>
          </a:ln>
        </p:spPr>
        <p:txBody>
          <a:bodyPr spcFirstLastPara="1" wrap="square" lIns="91425" tIns="45700" rIns="91425" bIns="45700" anchor="t" anchorCtr="0">
            <a:normAutofit/>
          </a:bodyPr>
          <a:lstStyle/>
          <a:p>
            <a:pPr marL="228600" lvl="0" indent="-419100" algn="l" rtl="0">
              <a:lnSpc>
                <a:spcPct val="90000"/>
              </a:lnSpc>
              <a:spcBef>
                <a:spcPts val="0"/>
              </a:spcBef>
              <a:spcAft>
                <a:spcPts val="0"/>
              </a:spcAft>
              <a:buClr>
                <a:schemeClr val="dk1"/>
              </a:buClr>
              <a:buSzPts val="6600"/>
              <a:buChar char="•"/>
            </a:pPr>
            <a:r>
              <a:rPr lang="en-GB" sz="6600"/>
              <a:t>Aware</a:t>
            </a:r>
            <a:endParaRPr/>
          </a:p>
        </p:txBody>
      </p:sp>
      <p:sp>
        <p:nvSpPr>
          <p:cNvPr id="93" name="Google Shape;93;h3fde1acd67fc8715_0_8"/>
          <p:cNvSpPr txBox="1"/>
          <p:nvPr/>
        </p:nvSpPr>
        <p:spPr>
          <a:xfrm>
            <a:off x="6814539" y="2891549"/>
            <a:ext cx="4941600" cy="1327500"/>
          </a:xfrm>
          <a:prstGeom prst="rect">
            <a:avLst/>
          </a:prstGeom>
          <a:noFill/>
          <a:ln>
            <a:noFill/>
          </a:ln>
        </p:spPr>
        <p:txBody>
          <a:bodyPr spcFirstLastPara="1" wrap="square" lIns="91425" tIns="45700" rIns="91425" bIns="45700" anchor="t" anchorCtr="0">
            <a:normAutofit/>
          </a:bodyPr>
          <a:lstStyle/>
          <a:p>
            <a:pPr marL="228600" marR="0" lvl="0" indent="-419100" algn="l" rtl="0">
              <a:lnSpc>
                <a:spcPct val="90000"/>
              </a:lnSpc>
              <a:spcBef>
                <a:spcPts val="0"/>
              </a:spcBef>
              <a:spcAft>
                <a:spcPts val="0"/>
              </a:spcAft>
              <a:buClr>
                <a:schemeClr val="dk1"/>
              </a:buClr>
              <a:buSzPts val="6600"/>
              <a:buFont typeface="Arial"/>
              <a:buChar char="•"/>
            </a:pPr>
            <a:r>
              <a:rPr lang="en-GB" sz="6600">
                <a:solidFill>
                  <a:schemeClr val="dk1"/>
                </a:solidFill>
                <a:latin typeface="Calibri"/>
                <a:ea typeface="Calibri"/>
                <a:cs typeface="Calibri"/>
                <a:sym typeface="Calibri"/>
              </a:rPr>
              <a:t>Active</a:t>
            </a:r>
            <a:endParaRPr/>
          </a:p>
          <a:p>
            <a:pPr marL="0" marR="0" lvl="0" indent="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p:txBody>
      </p:sp>
      <p:sp>
        <p:nvSpPr>
          <p:cNvPr id="94" name="Google Shape;94;h3fde1acd67fc8715_0_8"/>
          <p:cNvSpPr txBox="1"/>
          <p:nvPr/>
        </p:nvSpPr>
        <p:spPr>
          <a:xfrm>
            <a:off x="7507699" y="1341935"/>
            <a:ext cx="4941600" cy="1377300"/>
          </a:xfrm>
          <a:prstGeom prst="rect">
            <a:avLst/>
          </a:prstGeom>
          <a:noFill/>
          <a:ln>
            <a:noFill/>
          </a:ln>
        </p:spPr>
        <p:txBody>
          <a:bodyPr spcFirstLastPara="1" wrap="square" lIns="91425" tIns="45700" rIns="91425" bIns="45700" anchor="t" anchorCtr="0">
            <a:normAutofit/>
          </a:bodyPr>
          <a:lstStyle/>
          <a:p>
            <a:pPr marL="228600" marR="0" lvl="0" indent="-419100" algn="l" rtl="0">
              <a:lnSpc>
                <a:spcPct val="90000"/>
              </a:lnSpc>
              <a:spcBef>
                <a:spcPts val="0"/>
              </a:spcBef>
              <a:spcAft>
                <a:spcPts val="0"/>
              </a:spcAft>
              <a:buClr>
                <a:schemeClr val="dk1"/>
              </a:buClr>
              <a:buSzPts val="6600"/>
              <a:buFont typeface="Arial"/>
              <a:buChar char="•"/>
            </a:pPr>
            <a:r>
              <a:rPr lang="en-GB" sz="6600">
                <a:solidFill>
                  <a:schemeClr val="dk1"/>
                </a:solidFill>
                <a:latin typeface="Calibri"/>
                <a:ea typeface="Calibri"/>
                <a:cs typeface="Calibri"/>
                <a:sym typeface="Calibri"/>
              </a:rPr>
              <a:t>Achieving</a:t>
            </a:r>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h3fde1acd67fc8715_0_91"/>
          <p:cNvSpPr txBox="1">
            <a:spLocks noGrp="1"/>
          </p:cNvSpPr>
          <p:nvPr>
            <p:ph type="title"/>
          </p:nvPr>
        </p:nvSpPr>
        <p:spPr>
          <a:xfrm>
            <a:off x="273843" y="372268"/>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t>Full bronze criteria</a:t>
            </a:r>
            <a:endParaRPr b="1"/>
          </a:p>
        </p:txBody>
      </p:sp>
      <p:sp>
        <p:nvSpPr>
          <p:cNvPr id="100" name="Google Shape;100;h3fde1acd67fc8715_0_91"/>
          <p:cNvSpPr txBox="1">
            <a:spLocks noGrp="1"/>
          </p:cNvSpPr>
          <p:nvPr>
            <p:ph type="body" idx="1"/>
          </p:nvPr>
        </p:nvSpPr>
        <p:spPr>
          <a:xfrm>
            <a:off x="0" y="1825625"/>
            <a:ext cx="8352375" cy="43512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None/>
            </a:pPr>
            <a:r>
              <a:rPr lang="en-GB" dirty="0"/>
              <a:t>Available at:</a:t>
            </a:r>
            <a:endParaRPr dirty="0"/>
          </a:p>
          <a:p>
            <a:pPr marL="228600" lvl="0" indent="0" algn="l" rtl="0">
              <a:lnSpc>
                <a:spcPct val="90000"/>
              </a:lnSpc>
              <a:spcBef>
                <a:spcPts val="1000"/>
              </a:spcBef>
              <a:spcAft>
                <a:spcPts val="0"/>
              </a:spcAft>
              <a:buNone/>
            </a:pPr>
            <a:r>
              <a:rPr lang="en-GB" dirty="0"/>
              <a:t>https://apmonline.org/greener-palliative-care-award/</a:t>
            </a:r>
            <a:endParaRPr dirty="0"/>
          </a:p>
        </p:txBody>
      </p:sp>
      <p:pic>
        <p:nvPicPr>
          <p:cNvPr id="101" name="Google Shape;101;h3fde1acd67fc8715_0_91"/>
          <p:cNvPicPr preferRelativeResize="0"/>
          <p:nvPr/>
        </p:nvPicPr>
        <p:blipFill rotWithShape="1">
          <a:blip r:embed="rId3">
            <a:alphaModFix/>
          </a:blip>
          <a:srcRect/>
          <a:stretch/>
        </p:blipFill>
        <p:spPr>
          <a:xfrm>
            <a:off x="8352486" y="0"/>
            <a:ext cx="3839513" cy="6857997"/>
          </a:xfrm>
          <a:prstGeom prst="rect">
            <a:avLst/>
          </a:prstGeom>
          <a:noFill/>
          <a:ln>
            <a:noFill/>
          </a:ln>
        </p:spPr>
      </p:pic>
      <p:pic>
        <p:nvPicPr>
          <p:cNvPr id="102" name="Google Shape;102;h3fde1acd67fc8715_0_91"/>
          <p:cNvPicPr preferRelativeResize="0"/>
          <p:nvPr/>
        </p:nvPicPr>
        <p:blipFill rotWithShape="1">
          <a:blip r:embed="rId4">
            <a:alphaModFix/>
          </a:blip>
          <a:srcRect r="1235"/>
          <a:stretch/>
        </p:blipFill>
        <p:spPr>
          <a:xfrm>
            <a:off x="179034" y="5259301"/>
            <a:ext cx="8137176" cy="688600"/>
          </a:xfrm>
          <a:prstGeom prst="rect">
            <a:avLst/>
          </a:prstGeom>
          <a:noFill/>
          <a:ln w="57150" cap="flat" cmpd="sng">
            <a:solidFill>
              <a:srgbClr val="00B050"/>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h3fde1acd67fc8715_0_261"/>
          <p:cNvSpPr txBox="1">
            <a:spLocks noGrp="1"/>
          </p:cNvSpPr>
          <p:nvPr>
            <p:ph type="title"/>
          </p:nvPr>
        </p:nvSpPr>
        <p:spPr>
          <a:xfrm>
            <a:off x="838200" y="365125"/>
            <a:ext cx="10515600" cy="1944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a:t>How to apply to be assessed for Award……</a:t>
            </a:r>
            <a:endParaRPr b="1"/>
          </a:p>
        </p:txBody>
      </p:sp>
      <p:sp>
        <p:nvSpPr>
          <p:cNvPr id="108" name="Google Shape;108;h3fde1acd67fc8715_0_261"/>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t>3 stages</a:t>
            </a:r>
            <a:endParaRPr b="1"/>
          </a:p>
        </p:txBody>
      </p:sp>
      <p:sp>
        <p:nvSpPr>
          <p:cNvPr id="114" name="Google Shape;114;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800"/>
              <a:buAutoNum type="arabicPeriod"/>
            </a:pPr>
            <a:r>
              <a:rPr lang="en-GB"/>
              <a:t>Online form</a:t>
            </a:r>
            <a:endParaRPr/>
          </a:p>
          <a:p>
            <a:pPr marL="514350" lvl="0" indent="-514350" algn="l" rtl="0">
              <a:lnSpc>
                <a:spcPct val="90000"/>
              </a:lnSpc>
              <a:spcBef>
                <a:spcPts val="1000"/>
              </a:spcBef>
              <a:spcAft>
                <a:spcPts val="0"/>
              </a:spcAft>
              <a:buClr>
                <a:schemeClr val="dk1"/>
              </a:buClr>
              <a:buSzPts val="2800"/>
              <a:buAutoNum type="arabicPeriod"/>
            </a:pPr>
            <a:r>
              <a:rPr lang="en-GB"/>
              <a:t>Upload report/project</a:t>
            </a:r>
            <a:endParaRPr/>
          </a:p>
          <a:p>
            <a:pPr marL="514350" lvl="0" indent="-514350" algn="l" rtl="0">
              <a:lnSpc>
                <a:spcPct val="90000"/>
              </a:lnSpc>
              <a:spcBef>
                <a:spcPts val="1000"/>
              </a:spcBef>
              <a:spcAft>
                <a:spcPts val="0"/>
              </a:spcAft>
              <a:buClr>
                <a:schemeClr val="dk1"/>
              </a:buClr>
              <a:buSzPts val="2800"/>
              <a:buAutoNum type="arabicPeriod"/>
            </a:pPr>
            <a:r>
              <a:rPr lang="en-GB"/>
              <a:t>Online assessment meeting</a:t>
            </a:r>
            <a:endParaRPr/>
          </a:p>
        </p:txBody>
      </p:sp>
      <p:pic>
        <p:nvPicPr>
          <p:cNvPr id="115" name="Google Shape;115;p2"/>
          <p:cNvPicPr preferRelativeResize="0"/>
          <p:nvPr/>
        </p:nvPicPr>
        <p:blipFill rotWithShape="1">
          <a:blip r:embed="rId3">
            <a:alphaModFix/>
          </a:blip>
          <a:srcRect/>
          <a:stretch/>
        </p:blipFill>
        <p:spPr>
          <a:xfrm>
            <a:off x="5604507" y="270294"/>
            <a:ext cx="6273607" cy="665096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21" name="Google Shape;121;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22" name="Google Shape;122;p3"/>
          <p:cNvPicPr preferRelativeResize="0"/>
          <p:nvPr/>
        </p:nvPicPr>
        <p:blipFill rotWithShape="1">
          <a:blip r:embed="rId3">
            <a:alphaModFix/>
          </a:blip>
          <a:srcRect b="64529"/>
          <a:stretch/>
        </p:blipFill>
        <p:spPr>
          <a:xfrm>
            <a:off x="0" y="0"/>
            <a:ext cx="6233950" cy="2478723"/>
          </a:xfrm>
          <a:prstGeom prst="rect">
            <a:avLst/>
          </a:prstGeom>
          <a:noFill/>
          <a:ln>
            <a:noFill/>
          </a:ln>
        </p:spPr>
      </p:pic>
      <p:pic>
        <p:nvPicPr>
          <p:cNvPr id="123" name="Google Shape;123;p3"/>
          <p:cNvPicPr preferRelativeResize="0"/>
          <p:nvPr/>
        </p:nvPicPr>
        <p:blipFill rotWithShape="1">
          <a:blip r:embed="rId3">
            <a:alphaModFix/>
          </a:blip>
          <a:srcRect t="48475"/>
          <a:stretch/>
        </p:blipFill>
        <p:spPr>
          <a:xfrm>
            <a:off x="4973025" y="2371075"/>
            <a:ext cx="7049824" cy="40717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7"/>
          <p:cNvSpPr txBox="1">
            <a:spLocks noGrp="1"/>
          </p:cNvSpPr>
          <p:nvPr>
            <p:ph type="title"/>
          </p:nvPr>
        </p:nvSpPr>
        <p:spPr>
          <a:xfrm>
            <a:off x="0" y="41472"/>
            <a:ext cx="10515600" cy="9883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dirty="0"/>
              <a:t>Case study/report</a:t>
            </a:r>
            <a:endParaRPr b="1" dirty="0"/>
          </a:p>
        </p:txBody>
      </p:sp>
      <p:sp>
        <p:nvSpPr>
          <p:cNvPr id="129" name="Google Shape;129;p7"/>
          <p:cNvSpPr txBox="1">
            <a:spLocks noGrp="1"/>
          </p:cNvSpPr>
          <p:nvPr>
            <p:ph type="body" idx="1"/>
          </p:nvPr>
        </p:nvSpPr>
        <p:spPr>
          <a:xfrm>
            <a:off x="0" y="871727"/>
            <a:ext cx="8812502"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GB" dirty="0"/>
              <a:t>Form available here: </a:t>
            </a:r>
            <a:r>
              <a:rPr lang="en-GB" u="sng" dirty="0">
                <a:solidFill>
                  <a:schemeClr val="hlink"/>
                </a:solidFill>
                <a:hlinkClick r:id="rId3"/>
              </a:rPr>
              <a:t>https://docs.google.com/document/d/1ACSaRudMqF_Gw43PGHNDf9PTD4rZyy6L/edit</a:t>
            </a:r>
            <a:r>
              <a:rPr lang="en-GB" dirty="0"/>
              <a:t> </a:t>
            </a:r>
          </a:p>
          <a:p>
            <a:pPr marL="0" lvl="0" indent="0" algn="l" rtl="0">
              <a:lnSpc>
                <a:spcPct val="90000"/>
              </a:lnSpc>
              <a:spcBef>
                <a:spcPts val="0"/>
              </a:spcBef>
              <a:spcAft>
                <a:spcPts val="0"/>
              </a:spcAft>
              <a:buClr>
                <a:schemeClr val="dk1"/>
              </a:buClr>
              <a:buSzPts val="2800"/>
              <a:buNone/>
            </a:pPr>
            <a:r>
              <a:rPr lang="en-GB" dirty="0"/>
              <a:t>[APM/about/sustainability/Greener Palliative Care Award]</a:t>
            </a:r>
            <a:endParaRPr dirty="0"/>
          </a:p>
          <a:p>
            <a:pPr marL="0" lvl="0" indent="0" algn="l" rtl="0">
              <a:lnSpc>
                <a:spcPct val="90000"/>
              </a:lnSpc>
              <a:spcBef>
                <a:spcPts val="100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r>
              <a:rPr lang="en-GB" dirty="0"/>
              <a:t>And needs to be uploaded here:</a:t>
            </a:r>
          </a:p>
          <a:p>
            <a:pPr marL="0" lvl="0" indent="0">
              <a:buSzPts val="2800"/>
              <a:buNone/>
            </a:pPr>
            <a:r>
              <a:rPr lang="en-GB" dirty="0">
                <a:hlinkClick r:id="rId4"/>
              </a:rPr>
              <a:t>https://networks.sustainablehealthcare.org.uk/resources</a:t>
            </a:r>
            <a:r>
              <a:rPr lang="en-GB" dirty="0"/>
              <a:t>  </a:t>
            </a:r>
            <a:endParaRPr dirty="0"/>
          </a:p>
        </p:txBody>
      </p:sp>
      <p:pic>
        <p:nvPicPr>
          <p:cNvPr id="130" name="Google Shape;130;p7"/>
          <p:cNvPicPr preferRelativeResize="0"/>
          <p:nvPr/>
        </p:nvPicPr>
        <p:blipFill rotWithShape="1">
          <a:blip r:embed="rId5">
            <a:alphaModFix/>
          </a:blip>
          <a:srcRect/>
          <a:stretch/>
        </p:blipFill>
        <p:spPr>
          <a:xfrm>
            <a:off x="7019526" y="3964225"/>
            <a:ext cx="5192448" cy="2812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t>Standards</a:t>
            </a:r>
            <a:endParaRPr b="1"/>
          </a:p>
        </p:txBody>
      </p:sp>
      <p:pic>
        <p:nvPicPr>
          <p:cNvPr id="136" name="Google Shape;136;p6"/>
          <p:cNvPicPr preferRelativeResize="0"/>
          <p:nvPr/>
        </p:nvPicPr>
        <p:blipFill rotWithShape="1">
          <a:blip r:embed="rId3">
            <a:alphaModFix/>
          </a:blip>
          <a:srcRect/>
          <a:stretch/>
        </p:blipFill>
        <p:spPr>
          <a:xfrm>
            <a:off x="8352486" y="0"/>
            <a:ext cx="3839513" cy="685799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5"/>
          <p:cNvPicPr preferRelativeResize="0"/>
          <p:nvPr/>
        </p:nvPicPr>
        <p:blipFill>
          <a:blip r:embed="rId3">
            <a:alphaModFix/>
          </a:blip>
          <a:stretch>
            <a:fillRect/>
          </a:stretch>
        </p:blipFill>
        <p:spPr>
          <a:xfrm>
            <a:off x="1877500" y="0"/>
            <a:ext cx="7334673" cy="5055325"/>
          </a:xfrm>
          <a:prstGeom prst="rect">
            <a:avLst/>
          </a:prstGeom>
          <a:noFill/>
          <a:ln>
            <a:noFill/>
          </a:ln>
        </p:spPr>
      </p:pic>
      <p:pic>
        <p:nvPicPr>
          <p:cNvPr id="142" name="Google Shape;142;p5"/>
          <p:cNvPicPr preferRelativeResize="0"/>
          <p:nvPr/>
        </p:nvPicPr>
        <p:blipFill>
          <a:blip r:embed="rId4">
            <a:alphaModFix/>
          </a:blip>
          <a:stretch>
            <a:fillRect/>
          </a:stretch>
        </p:blipFill>
        <p:spPr>
          <a:xfrm>
            <a:off x="1877500" y="5055325"/>
            <a:ext cx="7334676" cy="170177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h3fde1acd67fc8715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i="1"/>
              <a:t>Suggested</a:t>
            </a:r>
            <a:r>
              <a:rPr lang="en-GB" b="1"/>
              <a:t> formats for answers</a:t>
            </a:r>
            <a:endParaRPr b="1"/>
          </a:p>
        </p:txBody>
      </p:sp>
      <p:pic>
        <p:nvPicPr>
          <p:cNvPr id="148" name="Google Shape;148;h3fde1acd67fc8715_0_0"/>
          <p:cNvPicPr preferRelativeResize="0"/>
          <p:nvPr/>
        </p:nvPicPr>
        <p:blipFill>
          <a:blip r:embed="rId3">
            <a:alphaModFix/>
          </a:blip>
          <a:stretch>
            <a:fillRect/>
          </a:stretch>
        </p:blipFill>
        <p:spPr>
          <a:xfrm>
            <a:off x="0" y="1522691"/>
            <a:ext cx="12191999" cy="381261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h16d55142516f4853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t>Standards</a:t>
            </a:r>
            <a:endParaRPr b="1"/>
          </a:p>
        </p:txBody>
      </p:sp>
      <p:sp>
        <p:nvSpPr>
          <p:cNvPr id="154" name="Google Shape;154;h16d55142516f4853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GB"/>
              <a:t>Narrative is fine!</a:t>
            </a:r>
            <a:endParaRPr/>
          </a:p>
          <a:p>
            <a:pPr marL="228600" lvl="0" indent="-228600" algn="l" rtl="0">
              <a:lnSpc>
                <a:spcPct val="90000"/>
              </a:lnSpc>
              <a:spcBef>
                <a:spcPts val="1000"/>
              </a:spcBef>
              <a:spcAft>
                <a:spcPts val="0"/>
              </a:spcAft>
              <a:buClr>
                <a:schemeClr val="dk1"/>
              </a:buClr>
              <a:buSzPts val="2800"/>
              <a:buChar char="•"/>
            </a:pPr>
            <a:r>
              <a:rPr lang="en-GB"/>
              <a:t>You don’t have to upload evidence</a:t>
            </a:r>
            <a:endParaRPr/>
          </a:p>
          <a:p>
            <a:pPr marL="228600" lvl="0" indent="-228600" algn="l" rtl="0">
              <a:lnSpc>
                <a:spcPct val="90000"/>
              </a:lnSpc>
              <a:spcBef>
                <a:spcPts val="1000"/>
              </a:spcBef>
              <a:spcAft>
                <a:spcPts val="0"/>
              </a:spcAft>
              <a:buClr>
                <a:schemeClr val="dk1"/>
              </a:buClr>
              <a:buSzPts val="2800"/>
              <a:buChar char="•"/>
            </a:pPr>
            <a:r>
              <a:rPr lang="en-GB"/>
              <a:t>You can include links – but you don’t have to at this stage</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GB"/>
              <a:t>Evidence will be assessed at meeting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4"/>
          <p:cNvSpPr txBox="1">
            <a:spLocks noGrp="1"/>
          </p:cNvSpPr>
          <p:nvPr>
            <p:ph type="title"/>
          </p:nvPr>
        </p:nvSpPr>
        <p:spPr>
          <a:xfrm>
            <a:off x="182593" y="299886"/>
            <a:ext cx="10515600" cy="9883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t>Practical need to knows</a:t>
            </a:r>
            <a:endParaRPr b="1"/>
          </a:p>
        </p:txBody>
      </p:sp>
      <p:sp>
        <p:nvSpPr>
          <p:cNvPr id="160" name="Google Shape;160;p4"/>
          <p:cNvSpPr txBox="1">
            <a:spLocks noGrp="1"/>
          </p:cNvSpPr>
          <p:nvPr>
            <p:ph type="body" idx="1"/>
          </p:nvPr>
        </p:nvSpPr>
        <p:spPr>
          <a:xfrm>
            <a:off x="182600" y="1448475"/>
            <a:ext cx="10515600" cy="47976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1000"/>
              </a:spcBef>
              <a:spcAft>
                <a:spcPts val="0"/>
              </a:spcAft>
              <a:buNone/>
            </a:pPr>
            <a:endParaRPr/>
          </a:p>
          <a:p>
            <a:pPr marL="457200" lvl="0" indent="-393700" algn="l" rtl="0">
              <a:spcBef>
                <a:spcPts val="0"/>
              </a:spcBef>
              <a:spcAft>
                <a:spcPts val="0"/>
              </a:spcAft>
              <a:buSzPts val="2600"/>
              <a:buChar char="➢"/>
            </a:pPr>
            <a:r>
              <a:rPr lang="en-GB" sz="3600" b="1"/>
              <a:t>Can</a:t>
            </a:r>
            <a:r>
              <a:rPr lang="en-GB" sz="3600"/>
              <a:t> go forwards and backwards</a:t>
            </a:r>
            <a:endParaRPr sz="3600"/>
          </a:p>
          <a:p>
            <a:pPr marL="457200" lvl="0" indent="-393700" algn="l" rtl="0">
              <a:spcBef>
                <a:spcPts val="0"/>
              </a:spcBef>
              <a:spcAft>
                <a:spcPts val="0"/>
              </a:spcAft>
              <a:buSzPts val="2600"/>
              <a:buChar char="➢"/>
            </a:pPr>
            <a:r>
              <a:rPr lang="en-GB" sz="3600" b="1"/>
              <a:t>Can’t</a:t>
            </a:r>
            <a:r>
              <a:rPr lang="en-GB" sz="3600"/>
              <a:t> save and come back to</a:t>
            </a:r>
            <a:endParaRPr sz="3600"/>
          </a:p>
          <a:p>
            <a:pPr marL="457200" lvl="0" indent="-393700" algn="l" rtl="0">
              <a:spcBef>
                <a:spcPts val="0"/>
              </a:spcBef>
              <a:spcAft>
                <a:spcPts val="0"/>
              </a:spcAft>
              <a:buSzPts val="2600"/>
              <a:buChar char="➢"/>
            </a:pPr>
            <a:r>
              <a:rPr lang="en-GB" sz="3600"/>
              <a:t>AI use</a:t>
            </a:r>
            <a:endParaRPr sz="3600"/>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0" lvl="0" indent="0" algn="ctr"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h3fde1acd67fc8715_0_278"/>
          <p:cNvSpPr txBox="1">
            <a:spLocks noGrp="1"/>
          </p:cNvSpPr>
          <p:nvPr>
            <p:ph type="title"/>
          </p:nvPr>
        </p:nvSpPr>
        <p:spPr>
          <a:xfrm>
            <a:off x="182593" y="299886"/>
            <a:ext cx="10515600" cy="988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t>Practical need to knows</a:t>
            </a:r>
            <a:endParaRPr b="1"/>
          </a:p>
        </p:txBody>
      </p:sp>
      <p:sp>
        <p:nvSpPr>
          <p:cNvPr id="166" name="Google Shape;166;h3fde1acd67fc8715_0_278"/>
          <p:cNvSpPr txBox="1">
            <a:spLocks noGrp="1"/>
          </p:cNvSpPr>
          <p:nvPr>
            <p:ph type="body" idx="1"/>
          </p:nvPr>
        </p:nvSpPr>
        <p:spPr>
          <a:xfrm>
            <a:off x="182600" y="1448475"/>
            <a:ext cx="10515600" cy="47976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1000"/>
              </a:spcBef>
              <a:spcAft>
                <a:spcPts val="0"/>
              </a:spcAft>
              <a:buNone/>
            </a:pPr>
            <a:endParaRPr/>
          </a:p>
          <a:p>
            <a:pPr marL="457200" lvl="0" indent="-342900" algn="l" rtl="0">
              <a:spcBef>
                <a:spcPts val="0"/>
              </a:spcBef>
              <a:spcAft>
                <a:spcPts val="0"/>
              </a:spcAft>
              <a:buSzPts val="1800"/>
              <a:buChar char="-"/>
            </a:pPr>
            <a:r>
              <a:rPr lang="en-GB"/>
              <a:t>Can go forwards and backwards</a:t>
            </a:r>
            <a:endParaRPr/>
          </a:p>
          <a:p>
            <a:pPr marL="457200" lvl="0" indent="-342900" algn="l" rtl="0">
              <a:spcBef>
                <a:spcPts val="0"/>
              </a:spcBef>
              <a:spcAft>
                <a:spcPts val="0"/>
              </a:spcAft>
              <a:buSzPts val="1800"/>
              <a:buChar char="-"/>
            </a:pPr>
            <a:r>
              <a:rPr lang="en-GB"/>
              <a:t>Can’t save and come back to</a:t>
            </a:r>
            <a:endParaRPr/>
          </a:p>
          <a:p>
            <a:pPr marL="457200" lvl="0" indent="-342900" algn="l" rtl="0">
              <a:spcBef>
                <a:spcPts val="0"/>
              </a:spcBef>
              <a:spcAft>
                <a:spcPts val="0"/>
              </a:spcAft>
              <a:buSzPts val="1800"/>
              <a:buChar char="-"/>
            </a:pPr>
            <a:r>
              <a:rPr lang="en-GB"/>
              <a:t>AI use</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0" algn="ctr" rtl="0">
              <a:lnSpc>
                <a:spcPct val="90000"/>
              </a:lnSpc>
              <a:spcBef>
                <a:spcPts val="1000"/>
              </a:spcBef>
              <a:spcAft>
                <a:spcPts val="0"/>
              </a:spcAft>
              <a:buNone/>
            </a:pPr>
            <a:r>
              <a:rPr lang="en-GB" b="1"/>
              <a:t>Link for form will be shared via network and email on 9th November (for this round) </a:t>
            </a:r>
            <a:endParaRPr b="1"/>
          </a:p>
          <a:p>
            <a:pPr marL="228600" lvl="0" indent="-50800" algn="l" rtl="0">
              <a:lnSpc>
                <a:spcPct val="90000"/>
              </a:lnSpc>
              <a:spcBef>
                <a:spcPts val="1000"/>
              </a:spcBef>
              <a:spcAft>
                <a:spcPts val="0"/>
              </a:spcAft>
              <a:buClr>
                <a:schemeClr val="dk1"/>
              </a:buClr>
              <a:buSzPts val="2800"/>
              <a:buNone/>
            </a:pPr>
            <a:endParaRPr/>
          </a:p>
          <a:p>
            <a:pPr marL="0" lvl="0" indent="0" algn="ctr" rtl="0">
              <a:lnSpc>
                <a:spcPct val="90000"/>
              </a:lnSpc>
              <a:spcBef>
                <a:spcPts val="1000"/>
              </a:spcBef>
              <a:spcAft>
                <a:spcPts val="0"/>
              </a:spcAft>
              <a:buClr>
                <a:schemeClr val="dk1"/>
              </a:buClr>
              <a:buSzPts val="2800"/>
              <a:buNone/>
            </a:pPr>
            <a:r>
              <a:rPr lang="en-GB"/>
              <a:t>*all key dates at end*</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h3fde1acd67fc8715_0_26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1000"/>
              </a:spcBef>
              <a:spcAft>
                <a:spcPts val="0"/>
              </a:spcAft>
              <a:buClr>
                <a:schemeClr val="dk1"/>
              </a:buClr>
              <a:buSzPts val="1100"/>
              <a:buFont typeface="Arial"/>
              <a:buNone/>
            </a:pPr>
            <a:r>
              <a:rPr lang="en-GB" sz="2800" b="1"/>
              <a:t>Some </a:t>
            </a:r>
            <a:r>
              <a:rPr lang="en-GB" sz="2800" b="1" i="1">
                <a:solidFill>
                  <a:srgbClr val="00B050"/>
                </a:solidFill>
              </a:rPr>
              <a:t>suggested possible</a:t>
            </a:r>
            <a:r>
              <a:rPr lang="en-GB" sz="2800" b="1"/>
              <a:t> formats for answers:</a:t>
            </a:r>
            <a:r>
              <a:rPr lang="en-GB" sz="2800"/>
              <a:t> </a:t>
            </a:r>
            <a:endParaRPr/>
          </a:p>
        </p:txBody>
      </p:sp>
      <p:sp>
        <p:nvSpPr>
          <p:cNvPr id="172" name="Google Shape;172;h3fde1acd67fc8715_0_269"/>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fontScale="77500" lnSpcReduction="20000"/>
          </a:bodyPr>
          <a:lstStyle/>
          <a:p>
            <a:pPr marL="0" lvl="0" indent="0" algn="l" rtl="0">
              <a:spcBef>
                <a:spcPts val="1000"/>
              </a:spcBef>
              <a:spcAft>
                <a:spcPts val="0"/>
              </a:spcAft>
              <a:buClr>
                <a:schemeClr val="dk1"/>
              </a:buClr>
              <a:buSzPct val="39286"/>
              <a:buFont typeface="Arial"/>
              <a:buNone/>
            </a:pPr>
            <a:r>
              <a:rPr lang="en-GB"/>
              <a:t>What we did; why we chose to do it this way; how this changed things; planned next steps</a:t>
            </a:r>
            <a:endParaRPr/>
          </a:p>
          <a:p>
            <a:pPr marL="0" lvl="0" indent="0" algn="l" rtl="0">
              <a:spcBef>
                <a:spcPts val="1000"/>
              </a:spcBef>
              <a:spcAft>
                <a:spcPts val="0"/>
              </a:spcAft>
              <a:buClr>
                <a:schemeClr val="dk1"/>
              </a:buClr>
              <a:buSzPct val="39286"/>
              <a:buFont typeface="Arial"/>
              <a:buNone/>
            </a:pPr>
            <a:r>
              <a:rPr lang="en-GB"/>
              <a:t>or</a:t>
            </a:r>
            <a:endParaRPr/>
          </a:p>
          <a:p>
            <a:pPr marL="0" lvl="0" indent="0" algn="l" rtl="0">
              <a:spcBef>
                <a:spcPts val="1000"/>
              </a:spcBef>
              <a:spcAft>
                <a:spcPts val="0"/>
              </a:spcAft>
              <a:buClr>
                <a:schemeClr val="dk1"/>
              </a:buClr>
              <a:buSzPct val="39286"/>
              <a:buFont typeface="Arial"/>
              <a:buNone/>
            </a:pPr>
            <a:r>
              <a:rPr lang="en-GB"/>
              <a:t>Who was involved; what we did; why we did it this way</a:t>
            </a:r>
            <a:endParaRPr/>
          </a:p>
          <a:p>
            <a:pPr marL="0" lvl="0" indent="0" algn="l" rtl="0">
              <a:spcBef>
                <a:spcPts val="1000"/>
              </a:spcBef>
              <a:spcAft>
                <a:spcPts val="0"/>
              </a:spcAft>
              <a:buClr>
                <a:schemeClr val="dk1"/>
              </a:buClr>
              <a:buSzPct val="39286"/>
              <a:buFont typeface="Arial"/>
              <a:buNone/>
            </a:pPr>
            <a:r>
              <a:rPr lang="en-GB"/>
              <a:t>or</a:t>
            </a:r>
            <a:endParaRPr/>
          </a:p>
          <a:p>
            <a:pPr marL="0" lvl="0" indent="0" algn="l" rtl="0">
              <a:spcBef>
                <a:spcPts val="1000"/>
              </a:spcBef>
              <a:spcAft>
                <a:spcPts val="0"/>
              </a:spcAft>
              <a:buClr>
                <a:schemeClr val="dk1"/>
              </a:buClr>
              <a:buSzPct val="39286"/>
              <a:buFont typeface="Arial"/>
              <a:buNone/>
            </a:pPr>
            <a:r>
              <a:rPr lang="en-GB"/>
              <a:t>For a teaching session or event: who organised the session; what was covered; who and how many attended; what was the feedback; next steps</a:t>
            </a:r>
            <a:endParaRPr/>
          </a:p>
          <a:p>
            <a:pPr marL="0" lvl="0" indent="0" algn="l" rtl="0">
              <a:spcBef>
                <a:spcPts val="1000"/>
              </a:spcBef>
              <a:spcAft>
                <a:spcPts val="0"/>
              </a:spcAft>
              <a:buClr>
                <a:schemeClr val="dk1"/>
              </a:buClr>
              <a:buSzPct val="39286"/>
              <a:buFont typeface="Arial"/>
              <a:buNone/>
            </a:pPr>
            <a:r>
              <a:rPr lang="en-GB"/>
              <a:t>or</a:t>
            </a:r>
            <a:endParaRPr/>
          </a:p>
          <a:p>
            <a:pPr marL="0" lvl="0" indent="0" algn="l" rtl="0">
              <a:spcBef>
                <a:spcPts val="1000"/>
              </a:spcBef>
              <a:spcAft>
                <a:spcPts val="0"/>
              </a:spcAft>
              <a:buClr>
                <a:schemeClr val="dk1"/>
              </a:buClr>
              <a:buSzPct val="39286"/>
              <a:buFont typeface="Arial"/>
              <a:buNone/>
            </a:pPr>
            <a:r>
              <a:rPr lang="en-GB"/>
              <a:t>How did we find the key people; what was the content of discussions; what do we plan to do next</a:t>
            </a:r>
            <a:endParaRPr/>
          </a:p>
          <a:p>
            <a:pPr marL="0" lvl="0" indent="0" algn="l" rtl="0">
              <a:spcBef>
                <a:spcPts val="1000"/>
              </a:spcBef>
              <a:spcAft>
                <a:spcPts val="0"/>
              </a:spcAft>
              <a:buClr>
                <a:schemeClr val="dk1"/>
              </a:buClr>
              <a:buSzPct val="39286"/>
              <a:buFont typeface="Arial"/>
              <a:buNone/>
            </a:pPr>
            <a:r>
              <a:rPr lang="en-GB"/>
              <a:t>or</a:t>
            </a:r>
            <a:endParaRPr/>
          </a:p>
          <a:p>
            <a:pPr marL="0" lvl="0" indent="0" algn="l" rtl="0">
              <a:spcBef>
                <a:spcPts val="1000"/>
              </a:spcBef>
              <a:spcAft>
                <a:spcPts val="0"/>
              </a:spcAft>
              <a:buClr>
                <a:schemeClr val="dk1"/>
              </a:buClr>
              <a:buSzPct val="39286"/>
              <a:buFont typeface="Arial"/>
              <a:buNone/>
            </a:pPr>
            <a:r>
              <a:rPr lang="en-GB"/>
              <a:t>How did we share what we have done; what worked well about this; what might we do better next time</a:t>
            </a:r>
            <a:endParaRPr/>
          </a:p>
          <a:p>
            <a:pPr marL="0" lvl="0" indent="0" algn="l" rtl="0">
              <a:spcBef>
                <a:spcPts val="100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h3fde1acd67fc8715_0_32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t>Examples</a:t>
            </a:r>
            <a:endParaRPr b="1" dirty="0"/>
          </a:p>
        </p:txBody>
      </p:sp>
      <p:sp>
        <p:nvSpPr>
          <p:cNvPr id="178" name="Google Shape;178;h3fde1acd67fc8715_0_325"/>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GB"/>
              <a:t>The following are short versions to give you an idea</a:t>
            </a:r>
            <a:endParaRPr/>
          </a:p>
          <a:p>
            <a:pPr marL="457200" lvl="0" indent="-342900" algn="l" rtl="0">
              <a:spcBef>
                <a:spcPts val="0"/>
              </a:spcBef>
              <a:spcAft>
                <a:spcPts val="0"/>
              </a:spcAft>
              <a:buSzPts val="1800"/>
              <a:buChar char="-"/>
            </a:pPr>
            <a:r>
              <a:rPr lang="en-GB"/>
              <a:t>More detail is great- you can use names but please give us roles</a:t>
            </a:r>
            <a:endParaRPr/>
          </a:p>
          <a:p>
            <a:pPr marL="457200" lvl="0" indent="-342900" algn="l" rtl="0">
              <a:spcBef>
                <a:spcPts val="0"/>
              </a:spcBef>
              <a:spcAft>
                <a:spcPts val="0"/>
              </a:spcAft>
              <a:buSzPts val="1800"/>
              <a:buChar char="-"/>
            </a:pPr>
            <a:r>
              <a:rPr lang="en-GB"/>
              <a:t>If there is evidence you’re proud of and you’d love us to see, please mention this</a:t>
            </a:r>
            <a:endParaRPr/>
          </a:p>
          <a:p>
            <a:pPr marL="457200" lvl="0" indent="-342900" algn="l" rtl="0">
              <a:spcBef>
                <a:spcPts val="0"/>
              </a:spcBef>
              <a:spcAft>
                <a:spcPts val="0"/>
              </a:spcAft>
              <a:buSzPts val="1800"/>
              <a:buChar char="-"/>
            </a:pPr>
            <a:r>
              <a:rPr lang="en-GB"/>
              <a:t>Bullet points are OK!</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h3fde1acd67fc8715_0_283"/>
          <p:cNvSpPr txBox="1">
            <a:spLocks noGrp="1"/>
          </p:cNvSpPr>
          <p:nvPr>
            <p:ph type="title"/>
          </p:nvPr>
        </p:nvSpPr>
        <p:spPr>
          <a:xfrm>
            <a:off x="76656" y="458200"/>
            <a:ext cx="11277144" cy="13257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GB" sz="4289" b="1" dirty="0"/>
              <a:t>1.3a Demonstrate organisational commitment and buy-in through sustainability being referenced during staff induction and organisational commitment referenced in job adverts</a:t>
            </a:r>
            <a:r>
              <a:rPr lang="en-GB" dirty="0"/>
              <a:t> </a:t>
            </a:r>
            <a:endParaRPr dirty="0"/>
          </a:p>
        </p:txBody>
      </p:sp>
      <p:sp>
        <p:nvSpPr>
          <p:cNvPr id="184" name="Google Shape;184;h3fde1acd67fc8715_0_283"/>
          <p:cNvSpPr txBox="1">
            <a:spLocks noGrp="1"/>
          </p:cNvSpPr>
          <p:nvPr>
            <p:ph type="body" idx="1"/>
          </p:nvPr>
        </p:nvSpPr>
        <p:spPr>
          <a:xfrm>
            <a:off x="838200" y="2217325"/>
            <a:ext cx="10515600" cy="3959400"/>
          </a:xfrm>
          <a:prstGeom prst="rect">
            <a:avLst/>
          </a:prstGeom>
        </p:spPr>
        <p:txBody>
          <a:bodyPr spcFirstLastPara="1" wrap="square" lIns="91425" tIns="45700" rIns="91425" bIns="45700" anchor="t" anchorCtr="0">
            <a:normAutofit fontScale="70000" lnSpcReduction="20000"/>
          </a:bodyPr>
          <a:lstStyle/>
          <a:p>
            <a:pPr marL="0" lvl="0" indent="0" algn="l" rtl="0">
              <a:spcBef>
                <a:spcPts val="1000"/>
              </a:spcBef>
              <a:spcAft>
                <a:spcPts val="0"/>
              </a:spcAft>
              <a:buNone/>
            </a:pPr>
            <a:r>
              <a:rPr lang="en-GB" i="1"/>
              <a:t>What we did; why we chose to do it this way; how this changed things; planned next steps</a:t>
            </a:r>
            <a:endParaRPr i="1"/>
          </a:p>
          <a:p>
            <a:pPr marL="0" lvl="0" indent="0" algn="l" rtl="0">
              <a:spcBef>
                <a:spcPts val="1000"/>
              </a:spcBef>
              <a:spcAft>
                <a:spcPts val="0"/>
              </a:spcAft>
              <a:buNone/>
            </a:pPr>
            <a:r>
              <a:rPr lang="en-GB"/>
              <a:t>“Three member of the Green team met with HR to talk though what currently happens in staff induction and job adverts. We explained the Award and also why we feel it aligns with organisational values to make these changes. </a:t>
            </a:r>
            <a:endParaRPr/>
          </a:p>
          <a:p>
            <a:pPr marL="0" lvl="0" indent="0" algn="l" rtl="0">
              <a:spcBef>
                <a:spcPts val="1000"/>
              </a:spcBef>
              <a:spcAft>
                <a:spcPts val="0"/>
              </a:spcAft>
              <a:buNone/>
            </a:pPr>
            <a:r>
              <a:rPr lang="en-GB"/>
              <a:t>We felt approaching HR directly was the most appropriate step so that we could understand any current issues/barriers. We could have chosen to go via SMT we decided to work out a plan first so that we could present this. </a:t>
            </a:r>
            <a:endParaRPr/>
          </a:p>
          <a:p>
            <a:pPr marL="0" lvl="0" indent="0" algn="l" rtl="0">
              <a:spcBef>
                <a:spcPts val="1000"/>
              </a:spcBef>
              <a:spcAft>
                <a:spcPts val="0"/>
              </a:spcAft>
              <a:buNone/>
            </a:pPr>
            <a:r>
              <a:rPr lang="en-GB"/>
              <a:t>HR were supportive but felt they needed SMT approval to change induction. We then took this to the appropriate meeting and a change to include sustainability during health and safety induction was approved. </a:t>
            </a:r>
            <a:endParaRPr/>
          </a:p>
          <a:p>
            <a:pPr marL="0" lvl="0" indent="0" algn="l" rtl="0">
              <a:spcBef>
                <a:spcPts val="1000"/>
              </a:spcBef>
              <a:spcAft>
                <a:spcPts val="0"/>
              </a:spcAft>
              <a:buNone/>
            </a:pPr>
            <a:r>
              <a:rPr lang="en-GB"/>
              <a:t>Job advert wording was suggested by us to HR; this went through the appropriate approval process. </a:t>
            </a:r>
            <a:endParaRPr/>
          </a:p>
          <a:p>
            <a:pPr marL="0" lvl="0" indent="0" algn="l" rtl="0">
              <a:spcBef>
                <a:spcPts val="1000"/>
              </a:spcBef>
              <a:spcAft>
                <a:spcPts val="0"/>
              </a:spcAft>
              <a:buClr>
                <a:schemeClr val="dk1"/>
              </a:buClr>
              <a:buSzPct val="39286"/>
              <a:buFont typeface="Arial"/>
              <a:buNone/>
            </a:pPr>
            <a:r>
              <a:rPr lang="en-GB"/>
              <a:t>We feel these changes shows up-front that as an organisation sustainability is important to us, and makes it clear it’s part of staff role. We plan to survey those who have done the new induction to ask their views.”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h3fde1acd67fc8715_0_28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GB" b="1"/>
              <a:t>2.2a Begin discussions around environmental impact of decisions at relevant meeting [supply]</a:t>
            </a:r>
            <a:endParaRPr b="1"/>
          </a:p>
        </p:txBody>
      </p:sp>
      <p:sp>
        <p:nvSpPr>
          <p:cNvPr id="190" name="Google Shape;190;h3fde1acd67fc8715_0_289"/>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lnSpcReduction="10000"/>
          </a:bodyPr>
          <a:lstStyle/>
          <a:p>
            <a:pPr marL="0" lvl="0" indent="0" algn="l" rtl="0">
              <a:spcBef>
                <a:spcPts val="1000"/>
              </a:spcBef>
              <a:spcAft>
                <a:spcPts val="0"/>
              </a:spcAft>
              <a:buNone/>
            </a:pPr>
            <a:r>
              <a:rPr lang="en-GB" i="1"/>
              <a:t>How did we find the key people; what was the content of discussions; what do we plan to do next</a:t>
            </a:r>
            <a:endParaRPr i="1"/>
          </a:p>
          <a:p>
            <a:pPr marL="0" lvl="0" indent="0" algn="l" rtl="0">
              <a:spcBef>
                <a:spcPts val="1000"/>
              </a:spcBef>
              <a:spcAft>
                <a:spcPts val="0"/>
              </a:spcAft>
              <a:buNone/>
            </a:pPr>
            <a:r>
              <a:rPr lang="en-GB"/>
              <a:t>“Key people: more than we thought! We needed to talk to all the people involved in ordering equipment. This was clinical staff; admin staff; retail; facilities. We made a list during Green Group and invited staff to a meeting. </a:t>
            </a:r>
            <a:endParaRPr/>
          </a:p>
          <a:p>
            <a:pPr marL="0" lvl="0" indent="0" algn="l" rtl="0">
              <a:spcBef>
                <a:spcPts val="1000"/>
              </a:spcBef>
              <a:spcAft>
                <a:spcPts val="0"/>
              </a:spcAft>
              <a:buNone/>
            </a:pPr>
            <a:r>
              <a:rPr lang="en-GB"/>
              <a:t>Content of discussions: what’s currently happening (good and bad); what policy exists; what we would all like to achieve</a:t>
            </a:r>
            <a:endParaRPr/>
          </a:p>
          <a:p>
            <a:pPr marL="0" lvl="0" indent="0" algn="l" rtl="0">
              <a:spcBef>
                <a:spcPts val="1000"/>
              </a:spcBef>
              <a:spcAft>
                <a:spcPts val="0"/>
              </a:spcAft>
              <a:buClr>
                <a:schemeClr val="dk1"/>
              </a:buClr>
              <a:buSzPts val="1100"/>
              <a:buFont typeface="Arial"/>
              <a:buNone/>
            </a:pPr>
            <a:r>
              <a:rPr lang="en-GB"/>
              <a:t>What we plan to do next: we have formed a working group to draft a sustainable procurement policy”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h3fde1acd67fc8715_0_29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SzPts val="990"/>
              <a:buNone/>
            </a:pPr>
            <a:r>
              <a:rPr lang="en-GB" sz="3460" b="1"/>
              <a:t>3.3a Begin to reduce waste from prescribed medication by identifying current policy on using patients' own drugs or repurposing drugs back into stock, and start organisational discussion on practical changes </a:t>
            </a:r>
            <a:endParaRPr sz="3460" b="1"/>
          </a:p>
        </p:txBody>
      </p:sp>
      <p:sp>
        <p:nvSpPr>
          <p:cNvPr id="196" name="Google Shape;196;h3fde1acd67fc8715_0_295"/>
          <p:cNvSpPr txBox="1">
            <a:spLocks noGrp="1"/>
          </p:cNvSpPr>
          <p:nvPr>
            <p:ph type="body" idx="1"/>
          </p:nvPr>
        </p:nvSpPr>
        <p:spPr>
          <a:xfrm>
            <a:off x="838200" y="2071650"/>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GB" i="1"/>
              <a:t>Who was involved; what we did; why we did it this way</a:t>
            </a:r>
            <a:endParaRPr i="1"/>
          </a:p>
          <a:p>
            <a:pPr marL="0" lvl="0" indent="0" algn="l" rtl="0">
              <a:spcBef>
                <a:spcPts val="1000"/>
              </a:spcBef>
              <a:spcAft>
                <a:spcPts val="0"/>
              </a:spcAft>
              <a:buClr>
                <a:schemeClr val="dk1"/>
              </a:buClr>
              <a:buSzPts val="1100"/>
              <a:buFont typeface="Arial"/>
              <a:buNone/>
            </a:pPr>
            <a:r>
              <a:rPr lang="en-GB"/>
              <a:t>“We have submitted a case study report related to this work to the CSH website. Briefly, we met with our pharmacist to discuss what happens at the moment. They were in agreement that we could review the current policy on using patients’ own drugs. We obtained sample policies from other organisations and have used this to draft a new policy. This is being discussed at clinical governance. The meetings with pharmacy also highlighted a number of other areas were we could improve on medicines use and waste which the Green Group is looking at.”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h3fde1acd67fc8715_0_30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GB" b="1"/>
              <a:t>4.4a Create initial proposal for transition to EV/hybrid vehicles and ensure this is discussed at appropriate organisational level</a:t>
            </a:r>
            <a:r>
              <a:rPr lang="en-GB"/>
              <a:t> </a:t>
            </a:r>
            <a:endParaRPr/>
          </a:p>
        </p:txBody>
      </p:sp>
      <p:sp>
        <p:nvSpPr>
          <p:cNvPr id="202" name="Google Shape;202;h3fde1acd67fc8715_0_301"/>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fontScale="92500" lnSpcReduction="10000"/>
          </a:bodyPr>
          <a:lstStyle/>
          <a:p>
            <a:pPr marL="457200" lvl="0" indent="-342900" algn="l" rtl="0">
              <a:spcBef>
                <a:spcPts val="1000"/>
              </a:spcBef>
              <a:spcAft>
                <a:spcPts val="0"/>
              </a:spcAft>
              <a:buSzPts val="1800"/>
              <a:buChar char="-"/>
            </a:pPr>
            <a:r>
              <a:rPr lang="en-GB"/>
              <a:t>Email sent to senior admin staff to request details of all company vehicles</a:t>
            </a:r>
            <a:endParaRPr/>
          </a:p>
          <a:p>
            <a:pPr marL="457200" lvl="0" indent="-342900" algn="l" rtl="0">
              <a:spcBef>
                <a:spcPts val="0"/>
              </a:spcBef>
              <a:spcAft>
                <a:spcPts val="0"/>
              </a:spcAft>
              <a:buSzPts val="1800"/>
              <a:buChar char="-"/>
            </a:pPr>
            <a:r>
              <a:rPr lang="en-GB"/>
              <a:t>Teams call held to talk about which vehicles we have and which are already EV/hybrid. We also discussed the current barriers to change.</a:t>
            </a:r>
            <a:endParaRPr/>
          </a:p>
          <a:p>
            <a:pPr marL="457200" lvl="0" indent="-342900" algn="l" rtl="0">
              <a:spcBef>
                <a:spcPts val="0"/>
              </a:spcBef>
              <a:spcAft>
                <a:spcPts val="0"/>
              </a:spcAft>
              <a:buSzPts val="1800"/>
              <a:buChar char="-"/>
            </a:pPr>
            <a:r>
              <a:rPr lang="en-GB"/>
              <a:t>Identified closest EV charging points to hospice currently through using EV app </a:t>
            </a:r>
            <a:endParaRPr/>
          </a:p>
          <a:p>
            <a:pPr marL="457200" lvl="0" indent="-342900" algn="l" rtl="0">
              <a:spcBef>
                <a:spcPts val="0"/>
              </a:spcBef>
              <a:spcAft>
                <a:spcPts val="0"/>
              </a:spcAft>
              <a:buSzPts val="1800"/>
              <a:buChar char="-"/>
            </a:pPr>
            <a:r>
              <a:rPr lang="en-GB"/>
              <a:t>Survey sent to organisational staff to ask of those who drive who uses EV or hybrid and for their experiences</a:t>
            </a:r>
            <a:endParaRPr/>
          </a:p>
          <a:p>
            <a:pPr marL="457200" lvl="0" indent="-342900" algn="l" rtl="0">
              <a:spcBef>
                <a:spcPts val="0"/>
              </a:spcBef>
              <a:spcAft>
                <a:spcPts val="0"/>
              </a:spcAft>
              <a:buSzPts val="1800"/>
              <a:buChar char="-"/>
            </a:pPr>
            <a:r>
              <a:rPr lang="en-GB"/>
              <a:t>One page report created for SMT with numbers of current hospice vehicles (including retail) and types; key comments and experiences from staff</a:t>
            </a:r>
            <a:endParaRPr/>
          </a:p>
          <a:p>
            <a:pPr marL="457200" lvl="0" indent="-342900" algn="l" rtl="0">
              <a:spcBef>
                <a:spcPts val="0"/>
              </a:spcBef>
              <a:spcAft>
                <a:spcPts val="0"/>
              </a:spcAft>
              <a:buSzPts val="1800"/>
              <a:buChar char="-"/>
            </a:pPr>
            <a:r>
              <a:rPr lang="en-GB"/>
              <a:t>Presented current carbon emissions for these using data from mileage and presented how this would change with EV use</a:t>
            </a:r>
            <a:endParaRPr/>
          </a:p>
          <a:p>
            <a:pPr marL="457200" lvl="0" indent="-342900" algn="l" rtl="0">
              <a:spcBef>
                <a:spcPts val="0"/>
              </a:spcBef>
              <a:spcAft>
                <a:spcPts val="0"/>
              </a:spcAft>
              <a:buSzPts val="1800"/>
              <a:buChar char="-"/>
            </a:pPr>
            <a:r>
              <a:rPr lang="en-GB"/>
              <a:t>Attended meeting to hear how SMT will consider change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h3fde1acd67fc8715_0_30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SzPts val="990"/>
              <a:buNone/>
            </a:pPr>
            <a:r>
              <a:rPr lang="en-GB" sz="3860" b="1"/>
              <a:t>5.2a Ensure your Green Group has reviewed, is following, and contributes to reviews of your organisation's Green Plan. If no Green Plan exists, raise this with appropriate senior management </a:t>
            </a:r>
            <a:endParaRPr sz="3860" b="1"/>
          </a:p>
        </p:txBody>
      </p:sp>
      <p:sp>
        <p:nvSpPr>
          <p:cNvPr id="208" name="Google Shape;208;h3fde1acd67fc8715_0_307"/>
          <p:cNvSpPr txBox="1">
            <a:spLocks noGrp="1"/>
          </p:cNvSpPr>
          <p:nvPr>
            <p:ph type="body" idx="1"/>
          </p:nvPr>
        </p:nvSpPr>
        <p:spPr>
          <a:xfrm>
            <a:off x="838200" y="2248075"/>
            <a:ext cx="10515600" cy="3928800"/>
          </a:xfrm>
          <a:prstGeom prst="rect">
            <a:avLst/>
          </a:prstGeom>
        </p:spPr>
        <p:txBody>
          <a:bodyPr spcFirstLastPara="1" wrap="square" lIns="91425" tIns="45700" rIns="91425" bIns="45700" anchor="t" anchorCtr="0">
            <a:normAutofit fontScale="55000" lnSpcReduction="20000"/>
          </a:bodyPr>
          <a:lstStyle/>
          <a:p>
            <a:pPr marL="0" lvl="0" indent="0" algn="l" rtl="0">
              <a:spcBef>
                <a:spcPts val="1000"/>
              </a:spcBef>
              <a:spcAft>
                <a:spcPts val="0"/>
              </a:spcAft>
              <a:buNone/>
            </a:pPr>
            <a:r>
              <a:rPr lang="en-GB" i="1"/>
              <a:t>What we did; why we chose to do it this way; how this changed things; planned next steps</a:t>
            </a:r>
            <a:endParaRPr i="1"/>
          </a:p>
          <a:p>
            <a:pPr marL="0" lvl="0" indent="0" algn="l" rtl="0">
              <a:spcBef>
                <a:spcPts val="1000"/>
              </a:spcBef>
              <a:spcAft>
                <a:spcPts val="0"/>
              </a:spcAft>
              <a:buNone/>
            </a:pPr>
            <a:r>
              <a:rPr lang="en-GB"/>
              <a:t>“What we did: </a:t>
            </a:r>
            <a:endParaRPr/>
          </a:p>
          <a:p>
            <a:pPr marL="0" lvl="0" indent="0" algn="l" rtl="0">
              <a:spcBef>
                <a:spcPts val="1000"/>
              </a:spcBef>
              <a:spcAft>
                <a:spcPts val="0"/>
              </a:spcAft>
              <a:buNone/>
            </a:pPr>
            <a:r>
              <a:rPr lang="en-GB"/>
              <a:t>Our NHS Trust has a published green plan for 2025-2030. We decided to review this together during our palliative care Green Group meeting. We decided to split the report up and each member fed back on a specific area and how this could relate to our team. We then had a discussion (recorded in the meeting minutes) about areas we could contribute to and where we felt there might be gaps. </a:t>
            </a:r>
            <a:endParaRPr/>
          </a:p>
          <a:p>
            <a:pPr marL="0" lvl="0" indent="0" algn="l" rtl="0">
              <a:spcBef>
                <a:spcPts val="1000"/>
              </a:spcBef>
              <a:spcAft>
                <a:spcPts val="0"/>
              </a:spcAft>
              <a:buNone/>
            </a:pPr>
            <a:r>
              <a:rPr lang="en-GB"/>
              <a:t>Why we chose to do it this way:</a:t>
            </a:r>
            <a:endParaRPr/>
          </a:p>
          <a:p>
            <a:pPr marL="0" lvl="0" indent="0" algn="l" rtl="0">
              <a:spcBef>
                <a:spcPts val="1000"/>
              </a:spcBef>
              <a:spcAft>
                <a:spcPts val="0"/>
              </a:spcAft>
              <a:buNone/>
            </a:pPr>
            <a:r>
              <a:rPr lang="en-GB"/>
              <a:t>The report is very long, and we knew it would be unrealistic to all read it. This way we could each develop an interest in one area. </a:t>
            </a:r>
            <a:endParaRPr/>
          </a:p>
          <a:p>
            <a:pPr marL="0" lvl="0" indent="0" algn="l" rtl="0">
              <a:spcBef>
                <a:spcPts val="1000"/>
              </a:spcBef>
              <a:spcAft>
                <a:spcPts val="0"/>
              </a:spcAft>
              <a:buNone/>
            </a:pPr>
            <a:r>
              <a:rPr lang="en-GB"/>
              <a:t>How this changed things:</a:t>
            </a:r>
            <a:endParaRPr/>
          </a:p>
          <a:p>
            <a:pPr marL="0" lvl="0" indent="0" algn="l" rtl="0">
              <a:spcBef>
                <a:spcPts val="1000"/>
              </a:spcBef>
              <a:spcAft>
                <a:spcPts val="0"/>
              </a:spcAft>
              <a:buNone/>
            </a:pPr>
            <a:r>
              <a:rPr lang="en-GB"/>
              <a:t>This has really helped us to keep connected to the Trust’s work and we plan to review the Green Plan in our Green Group regularly and to keep attending Trust meetings</a:t>
            </a:r>
            <a:endParaRPr/>
          </a:p>
          <a:p>
            <a:pPr marL="0" lvl="0" indent="0" algn="l" rtl="0">
              <a:spcBef>
                <a:spcPts val="1000"/>
              </a:spcBef>
              <a:spcAft>
                <a:spcPts val="0"/>
              </a:spcAft>
              <a:buNone/>
            </a:pPr>
            <a:r>
              <a:rPr lang="en-GB"/>
              <a:t>Planned next steps:</a:t>
            </a:r>
            <a:endParaRPr/>
          </a:p>
          <a:p>
            <a:pPr marL="0" lvl="0" indent="0" algn="l" rtl="0">
              <a:spcBef>
                <a:spcPts val="1000"/>
              </a:spcBef>
              <a:spcAft>
                <a:spcPts val="0"/>
              </a:spcAft>
              <a:buClr>
                <a:schemeClr val="dk1"/>
              </a:buClr>
              <a:buSzPct val="39286"/>
              <a:buFont typeface="Arial"/>
              <a:buNone/>
            </a:pPr>
            <a:r>
              <a:rPr lang="en-GB"/>
              <a:t>We asked to attend the next Trust sustainability group to talk about the Greener Palliative Care Award and to highlight 3 key ways we could support the trust in it’s Green Plan.”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h3fde1acd67fc8715_0_31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SzPts val="990"/>
              <a:buNone/>
            </a:pPr>
            <a:r>
              <a:rPr lang="en-GB" sz="2960" b="1"/>
              <a:t>6.2a Generate support for reduction in environmental impact by publicising the work of the Green Group and ongoing efforts towards environmental sustainability in existing communication channels, both internally (e.g. staff newsletter/bulletin) and externally (e.g.website/donor communications) </a:t>
            </a:r>
            <a:endParaRPr sz="2960" b="1"/>
          </a:p>
        </p:txBody>
      </p:sp>
      <p:sp>
        <p:nvSpPr>
          <p:cNvPr id="214" name="Google Shape;214;h3fde1acd67fc8715_0_313"/>
          <p:cNvSpPr txBox="1">
            <a:spLocks noGrp="1"/>
          </p:cNvSpPr>
          <p:nvPr>
            <p:ph type="body" idx="1"/>
          </p:nvPr>
        </p:nvSpPr>
        <p:spPr>
          <a:xfrm>
            <a:off x="838200" y="2217325"/>
            <a:ext cx="10515600" cy="3959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GB" i="1"/>
              <a:t>How did we share what we have done; what worked well about this; what might we do better next time</a:t>
            </a:r>
            <a:endParaRPr i="1"/>
          </a:p>
          <a:p>
            <a:pPr marL="0" lvl="0" indent="0" algn="l" rtl="0">
              <a:spcBef>
                <a:spcPts val="1000"/>
              </a:spcBef>
              <a:spcAft>
                <a:spcPts val="0"/>
              </a:spcAft>
              <a:buClr>
                <a:schemeClr val="dk1"/>
              </a:buClr>
              <a:buSzPts val="1100"/>
              <a:buFont typeface="Arial"/>
              <a:buNone/>
            </a:pPr>
            <a:r>
              <a:rPr lang="en-GB"/>
              <a:t>“We shared the work of our Green Group and publicised our meat-free Monday event in our staff newsletter. We also added a section on sustainability to our website. The staff newsletter did generate some emails with people asking to join the group. Although this was initially a one off to keep the moment going we’re discussed with our comms team if we can have a regular slot. We’d like to share more externally but are working with our fundraising team on the best way to do this.”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h3fde1acd67fc8715_0_31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SzPts val="990"/>
              <a:buNone/>
            </a:pPr>
            <a:r>
              <a:rPr lang="en-GB" sz="2960" b="1"/>
              <a:t>7.1a Raise awareness of the environmental impact of food by holding one education session/event, highlighting the link between food, food waste, and climate change</a:t>
            </a:r>
            <a:r>
              <a:rPr lang="en-GB" sz="2960"/>
              <a:t> </a:t>
            </a:r>
            <a:endParaRPr sz="2960"/>
          </a:p>
        </p:txBody>
      </p:sp>
      <p:sp>
        <p:nvSpPr>
          <p:cNvPr id="220" name="Google Shape;220;h3fde1acd67fc8715_0_319"/>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fontScale="92500" lnSpcReduction="10000"/>
          </a:bodyPr>
          <a:lstStyle/>
          <a:p>
            <a:pPr marL="0" lvl="0" indent="0" algn="l" rtl="0">
              <a:spcBef>
                <a:spcPts val="1000"/>
              </a:spcBef>
              <a:spcAft>
                <a:spcPts val="0"/>
              </a:spcAft>
              <a:buNone/>
            </a:pPr>
            <a:r>
              <a:rPr lang="en-GB" i="1"/>
              <a:t>who organised the session; what was covered; who and how many attended; what was the feedback; next steps</a:t>
            </a:r>
            <a:endParaRPr i="1"/>
          </a:p>
          <a:p>
            <a:pPr marL="0" lvl="0" indent="0" algn="l" rtl="0">
              <a:spcBef>
                <a:spcPts val="1000"/>
              </a:spcBef>
              <a:spcAft>
                <a:spcPts val="0"/>
              </a:spcAft>
              <a:buNone/>
            </a:pPr>
            <a:r>
              <a:rPr lang="en-GB"/>
              <a:t>“Our Green Group decided to organise a stall in our canteen. We felt this was the best way to reach as many people as possible. We did this for three days. We covered how food production and food waste affects climate by having a poster and asking people to guess carbon emissions of various foods. We had about twenty people each day, from across the organisation. The feedback was really positive with lots of comments that people would welcome food waste recycling. We’ve reviewed the event at our Green Group and have suggested to the facilities teams we try to introduce food waste bins across the organisation. We have pictures from the event we’d love to share!”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t>Assessment meeting</a:t>
            </a:r>
            <a:endParaRPr b="1"/>
          </a:p>
        </p:txBody>
      </p:sp>
      <p:sp>
        <p:nvSpPr>
          <p:cNvPr id="226" name="Google Shape;226;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GB"/>
              <a:t>If completed form and uploaded project to CSH</a:t>
            </a:r>
            <a:endParaRPr/>
          </a:p>
          <a:p>
            <a:pPr marL="228600" lvl="0" indent="-228600" algn="l" rtl="0">
              <a:lnSpc>
                <a:spcPct val="90000"/>
              </a:lnSpc>
              <a:spcBef>
                <a:spcPts val="1000"/>
              </a:spcBef>
              <a:spcAft>
                <a:spcPts val="0"/>
              </a:spcAft>
              <a:buClr>
                <a:schemeClr val="dk1"/>
              </a:buClr>
              <a:buSzPts val="2800"/>
              <a:buChar char="•"/>
            </a:pPr>
            <a:r>
              <a:rPr lang="en-GB"/>
              <a:t>Invited to meeting</a:t>
            </a:r>
            <a:endParaRPr/>
          </a:p>
          <a:p>
            <a:pPr marL="228600" lvl="0" indent="-228600" algn="l" rtl="0">
              <a:lnSpc>
                <a:spcPct val="90000"/>
              </a:lnSpc>
              <a:spcBef>
                <a:spcPts val="1000"/>
              </a:spcBef>
              <a:spcAft>
                <a:spcPts val="0"/>
              </a:spcAft>
              <a:buClr>
                <a:schemeClr val="dk1"/>
              </a:buClr>
              <a:buSzPts val="2800"/>
              <a:buChar char="•"/>
            </a:pPr>
            <a:r>
              <a:rPr lang="en-GB"/>
              <a:t>Around an hour, at least 2 of our assessment team</a:t>
            </a:r>
            <a:endParaRPr/>
          </a:p>
          <a:p>
            <a:pPr marL="228600" lvl="0" indent="-228600" algn="l" rtl="0">
              <a:lnSpc>
                <a:spcPct val="90000"/>
              </a:lnSpc>
              <a:spcBef>
                <a:spcPts val="1000"/>
              </a:spcBef>
              <a:spcAft>
                <a:spcPts val="0"/>
              </a:spcAft>
              <a:buClr>
                <a:schemeClr val="dk1"/>
              </a:buClr>
              <a:buSzPts val="2800"/>
              <a:buChar char="•"/>
            </a:pPr>
            <a:r>
              <a:rPr lang="en-GB"/>
              <a:t>No presentation needed- but have your evidence to hand</a:t>
            </a:r>
            <a:endParaRPr/>
          </a:p>
          <a:p>
            <a:pPr marL="228600" lvl="0" indent="-228600" algn="l" rtl="0">
              <a:lnSpc>
                <a:spcPct val="90000"/>
              </a:lnSpc>
              <a:spcBef>
                <a:spcPts val="1000"/>
              </a:spcBef>
              <a:spcAft>
                <a:spcPts val="0"/>
              </a:spcAft>
              <a:buClr>
                <a:schemeClr val="dk1"/>
              </a:buClr>
              <a:buSzPts val="2800"/>
              <a:buChar char="•"/>
            </a:pPr>
            <a:r>
              <a:rPr lang="en-GB" b="1"/>
              <a:t>We won’t tell you in advance what evidence we want to see</a:t>
            </a:r>
            <a:endParaRPr/>
          </a:p>
          <a:p>
            <a:pPr marL="228600" lvl="0" indent="-228600" algn="l" rtl="0">
              <a:lnSpc>
                <a:spcPct val="90000"/>
              </a:lnSpc>
              <a:spcBef>
                <a:spcPts val="1000"/>
              </a:spcBef>
              <a:spcAft>
                <a:spcPts val="0"/>
              </a:spcAft>
              <a:buClr>
                <a:schemeClr val="dk1"/>
              </a:buClr>
              <a:buSzPts val="2800"/>
              <a:buChar char="•"/>
            </a:pPr>
            <a:r>
              <a:rPr lang="en-GB"/>
              <a:t>A chance for us to meet you and hear about your successes and challenges</a:t>
            </a:r>
            <a:endParaRPr/>
          </a:p>
          <a:p>
            <a:pPr marL="228600" lvl="0" indent="-228600" algn="l" rtl="0">
              <a:lnSpc>
                <a:spcPct val="90000"/>
              </a:lnSpc>
              <a:spcBef>
                <a:spcPts val="1000"/>
              </a:spcBef>
              <a:spcAft>
                <a:spcPts val="0"/>
              </a:spcAft>
              <a:buClr>
                <a:schemeClr val="dk1"/>
              </a:buClr>
              <a:buSzPts val="2800"/>
              <a:buChar char="•"/>
            </a:pPr>
            <a:r>
              <a:rPr lang="en-GB"/>
              <a:t>Ensuring credibility/validity</a:t>
            </a:r>
            <a:endParaRPr/>
          </a:p>
          <a:p>
            <a:pPr marL="0" lvl="0" indent="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solidFill>
                  <a:srgbClr val="00B050"/>
                </a:solidFill>
              </a:rPr>
              <a:t>Key dates for Winter 2026/7</a:t>
            </a:r>
            <a:endParaRPr b="1">
              <a:solidFill>
                <a:srgbClr val="00B050"/>
              </a:solidFill>
            </a:endParaRPr>
          </a:p>
        </p:txBody>
      </p:sp>
      <p:sp>
        <p:nvSpPr>
          <p:cNvPr id="232" name="Google Shape;232;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32886" algn="l" rtl="0">
              <a:lnSpc>
                <a:spcPct val="90000"/>
              </a:lnSpc>
              <a:spcBef>
                <a:spcPts val="0"/>
              </a:spcBef>
              <a:spcAft>
                <a:spcPts val="0"/>
              </a:spcAft>
              <a:buClr>
                <a:schemeClr val="dk1"/>
              </a:buClr>
              <a:buSzPct val="100000"/>
              <a:buChar char="●"/>
            </a:pPr>
            <a:r>
              <a:rPr lang="en-GB" sz="3700" b="1" dirty="0"/>
              <a:t>Monday 9th November 9am- </a:t>
            </a:r>
            <a:r>
              <a:rPr lang="en-GB" sz="3700" dirty="0"/>
              <a:t>form live</a:t>
            </a:r>
            <a:endParaRPr sz="3700" dirty="0"/>
          </a:p>
          <a:p>
            <a:pPr marL="685800" lvl="1" indent="-247174" algn="l" rtl="0">
              <a:lnSpc>
                <a:spcPct val="90000"/>
              </a:lnSpc>
              <a:spcBef>
                <a:spcPts val="0"/>
              </a:spcBef>
              <a:spcAft>
                <a:spcPts val="0"/>
              </a:spcAft>
              <a:buSzPct val="72973"/>
              <a:buChar char="○"/>
            </a:pPr>
            <a:r>
              <a:rPr lang="en-GB" sz="3700" dirty="0"/>
              <a:t>Monday 16th November 9am- form closes</a:t>
            </a:r>
          </a:p>
          <a:p>
            <a:pPr marL="438626" lvl="1" indent="0" algn="l" rtl="0">
              <a:lnSpc>
                <a:spcPct val="90000"/>
              </a:lnSpc>
              <a:spcBef>
                <a:spcPts val="0"/>
              </a:spcBef>
              <a:spcAft>
                <a:spcPts val="0"/>
              </a:spcAft>
              <a:buSzPct val="72973"/>
              <a:buNone/>
            </a:pPr>
            <a:endParaRPr sz="3700" dirty="0"/>
          </a:p>
          <a:p>
            <a:pPr marL="228600" lvl="0" indent="-232886" algn="l" rtl="0">
              <a:lnSpc>
                <a:spcPct val="90000"/>
              </a:lnSpc>
              <a:spcBef>
                <a:spcPts val="1000"/>
              </a:spcBef>
              <a:spcAft>
                <a:spcPts val="0"/>
              </a:spcAft>
              <a:buClr>
                <a:schemeClr val="dk1"/>
              </a:buClr>
              <a:buSzPct val="100000"/>
              <a:buChar char="●"/>
            </a:pPr>
            <a:r>
              <a:rPr lang="en-GB" sz="3700" dirty="0"/>
              <a:t>Maximum 30 applications- first come first served</a:t>
            </a:r>
            <a:endParaRPr sz="3700" dirty="0"/>
          </a:p>
          <a:p>
            <a:pPr marL="0" lvl="0" indent="0" algn="l" rtl="0">
              <a:lnSpc>
                <a:spcPct val="90000"/>
              </a:lnSpc>
              <a:spcBef>
                <a:spcPts val="1000"/>
              </a:spcBef>
              <a:spcAft>
                <a:spcPts val="0"/>
              </a:spcAft>
              <a:buNone/>
            </a:pPr>
            <a:endParaRPr sz="37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8FA849DD-75FF-2071-CA73-188453212BB4}"/>
            </a:ext>
          </a:extLst>
        </p:cNvPr>
        <p:cNvGrpSpPr/>
        <p:nvPr/>
      </p:nvGrpSpPr>
      <p:grpSpPr>
        <a:xfrm>
          <a:off x="0" y="0"/>
          <a:ext cx="0" cy="0"/>
          <a:chOff x="0" y="0"/>
          <a:chExt cx="0" cy="0"/>
        </a:xfrm>
      </p:grpSpPr>
      <p:sp>
        <p:nvSpPr>
          <p:cNvPr id="231" name="Google Shape;231;p9">
            <a:extLst>
              <a:ext uri="{FF2B5EF4-FFF2-40B4-BE49-F238E27FC236}">
                <a16:creationId xmlns:a16="http://schemas.microsoft.com/office/drawing/2014/main" id="{FD12C63A-B0D8-6C47-DF28-B254A3C5E9B9}"/>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solidFill>
                  <a:srgbClr val="00B050"/>
                </a:solidFill>
              </a:rPr>
              <a:t>Key dates for Winter 2026/7</a:t>
            </a:r>
            <a:endParaRPr b="1">
              <a:solidFill>
                <a:srgbClr val="00B050"/>
              </a:solidFill>
            </a:endParaRPr>
          </a:p>
        </p:txBody>
      </p:sp>
      <p:sp>
        <p:nvSpPr>
          <p:cNvPr id="232" name="Google Shape;232;p9">
            <a:extLst>
              <a:ext uri="{FF2B5EF4-FFF2-40B4-BE49-F238E27FC236}">
                <a16:creationId xmlns:a16="http://schemas.microsoft.com/office/drawing/2014/main" id="{DB9FAA5C-B5B5-2909-BD52-2AF2D6EF4CE5}"/>
              </a:ext>
            </a:extLst>
          </p:cNvPr>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77500" lnSpcReduction="20000"/>
          </a:bodyPr>
          <a:lstStyle/>
          <a:p>
            <a:pPr marL="228600" lvl="0" indent="-232886" algn="l" rtl="0">
              <a:lnSpc>
                <a:spcPct val="90000"/>
              </a:lnSpc>
              <a:spcBef>
                <a:spcPts val="0"/>
              </a:spcBef>
              <a:spcAft>
                <a:spcPts val="0"/>
              </a:spcAft>
              <a:buClr>
                <a:schemeClr val="dk1"/>
              </a:buClr>
              <a:buSzPct val="100000"/>
              <a:buChar char="●"/>
            </a:pPr>
            <a:r>
              <a:rPr lang="en-GB" sz="3700" b="1" dirty="0"/>
              <a:t>Monday 9th November 9am- </a:t>
            </a:r>
            <a:r>
              <a:rPr lang="en-GB" sz="3700" dirty="0"/>
              <a:t>form live</a:t>
            </a:r>
            <a:endParaRPr sz="3700" dirty="0"/>
          </a:p>
          <a:p>
            <a:pPr marL="685800" lvl="1" indent="-247174" algn="l" rtl="0">
              <a:lnSpc>
                <a:spcPct val="90000"/>
              </a:lnSpc>
              <a:spcBef>
                <a:spcPts val="0"/>
              </a:spcBef>
              <a:spcAft>
                <a:spcPts val="0"/>
              </a:spcAft>
              <a:buSzPct val="72973"/>
              <a:buChar char="○"/>
            </a:pPr>
            <a:r>
              <a:rPr lang="en-GB" sz="3700" dirty="0"/>
              <a:t>Monday 16th November 9am- form closes</a:t>
            </a:r>
            <a:endParaRPr sz="3700" dirty="0"/>
          </a:p>
          <a:p>
            <a:pPr marL="228600" lvl="0" indent="-232886" algn="l" rtl="0">
              <a:lnSpc>
                <a:spcPct val="90000"/>
              </a:lnSpc>
              <a:spcBef>
                <a:spcPts val="1000"/>
              </a:spcBef>
              <a:spcAft>
                <a:spcPts val="0"/>
              </a:spcAft>
              <a:buClr>
                <a:schemeClr val="dk1"/>
              </a:buClr>
              <a:buSzPct val="100000"/>
              <a:buChar char="●"/>
            </a:pPr>
            <a:r>
              <a:rPr lang="en-GB" sz="3700" dirty="0"/>
              <a:t>Maximum 30 applications- first come first served</a:t>
            </a:r>
            <a:endParaRPr sz="3700" dirty="0"/>
          </a:p>
          <a:p>
            <a:pPr marL="0" lvl="0" indent="0" algn="l" rtl="0">
              <a:lnSpc>
                <a:spcPct val="90000"/>
              </a:lnSpc>
              <a:spcBef>
                <a:spcPts val="1000"/>
              </a:spcBef>
              <a:spcAft>
                <a:spcPts val="0"/>
              </a:spcAft>
              <a:buNone/>
            </a:pPr>
            <a:endParaRPr sz="3700" dirty="0"/>
          </a:p>
          <a:p>
            <a:pPr marL="0" lvl="0" indent="0" algn="l" rtl="0">
              <a:lnSpc>
                <a:spcPct val="90000"/>
              </a:lnSpc>
              <a:spcBef>
                <a:spcPts val="1000"/>
              </a:spcBef>
              <a:spcAft>
                <a:spcPts val="0"/>
              </a:spcAft>
              <a:buNone/>
            </a:pPr>
            <a:r>
              <a:rPr lang="en-GB" sz="3700" i="1" dirty="0"/>
              <a:t>(assessment group meets)</a:t>
            </a:r>
            <a:endParaRPr sz="3700" i="1" dirty="0"/>
          </a:p>
          <a:p>
            <a:pPr marL="0" lvl="0" indent="0" algn="l" rtl="0">
              <a:lnSpc>
                <a:spcPct val="90000"/>
              </a:lnSpc>
              <a:spcBef>
                <a:spcPts val="1000"/>
              </a:spcBef>
              <a:spcAft>
                <a:spcPts val="0"/>
              </a:spcAft>
              <a:buNone/>
            </a:pPr>
            <a:endParaRPr sz="3700" dirty="0"/>
          </a:p>
          <a:p>
            <a:pPr marL="0" lvl="0" indent="0" algn="l" rtl="0">
              <a:lnSpc>
                <a:spcPct val="90000"/>
              </a:lnSpc>
              <a:spcBef>
                <a:spcPts val="1000"/>
              </a:spcBef>
              <a:spcAft>
                <a:spcPts val="0"/>
              </a:spcAft>
              <a:buNone/>
            </a:pPr>
            <a:r>
              <a:rPr lang="en-GB" sz="3700" b="1" dirty="0"/>
              <a:t>Early December- </a:t>
            </a:r>
            <a:r>
              <a:rPr lang="en-GB" sz="3700" dirty="0"/>
              <a:t>feedback from application</a:t>
            </a:r>
            <a:endParaRPr sz="3700" dirty="0"/>
          </a:p>
          <a:p>
            <a:pPr marL="0" lvl="0" indent="0" algn="l" rtl="0">
              <a:lnSpc>
                <a:spcPct val="90000"/>
              </a:lnSpc>
              <a:spcBef>
                <a:spcPts val="1000"/>
              </a:spcBef>
              <a:spcAft>
                <a:spcPts val="0"/>
              </a:spcAft>
              <a:buNone/>
            </a:pPr>
            <a:r>
              <a:rPr lang="en-GB" sz="3700" dirty="0"/>
              <a:t>Meetings- </a:t>
            </a:r>
            <a:r>
              <a:rPr lang="en-GB" sz="3700" b="1" dirty="0"/>
              <a:t>5-12th January 2027</a:t>
            </a:r>
            <a:endParaRPr sz="3700" b="1" dirty="0"/>
          </a:p>
          <a:p>
            <a:pPr marL="0" lvl="0" indent="0" algn="l" rtl="0">
              <a:lnSpc>
                <a:spcPct val="90000"/>
              </a:lnSpc>
              <a:spcBef>
                <a:spcPts val="1000"/>
              </a:spcBef>
              <a:spcAft>
                <a:spcPts val="0"/>
              </a:spcAft>
              <a:buNone/>
            </a:pPr>
            <a:endParaRPr sz="3700" dirty="0"/>
          </a:p>
          <a:p>
            <a:pPr marL="0" lvl="0" indent="0" algn="l" rtl="0">
              <a:lnSpc>
                <a:spcPct val="90000"/>
              </a:lnSpc>
              <a:spcBef>
                <a:spcPts val="1000"/>
              </a:spcBef>
              <a:spcAft>
                <a:spcPts val="0"/>
              </a:spcAft>
              <a:buNone/>
            </a:pPr>
            <a:r>
              <a:rPr lang="en-GB" sz="3700" dirty="0"/>
              <a:t>Next round likely May/June but tbc</a:t>
            </a:r>
            <a:endParaRPr sz="3700" dirty="0"/>
          </a:p>
        </p:txBody>
      </p:sp>
    </p:spTree>
    <p:extLst>
      <p:ext uri="{BB962C8B-B14F-4D97-AF65-F5344CB8AC3E}">
        <p14:creationId xmlns:p14="http://schemas.microsoft.com/office/powerpoint/2010/main" val="4195612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h3fde1acd67fc8715_0_254"/>
          <p:cNvSpPr txBox="1">
            <a:spLocks noGrp="1"/>
          </p:cNvSpPr>
          <p:nvPr>
            <p:ph type="body" idx="1"/>
          </p:nvPr>
        </p:nvSpPr>
        <p:spPr>
          <a:xfrm>
            <a:off x="838200" y="2201950"/>
            <a:ext cx="10515600" cy="39750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GB"/>
              <a:t>Being reviewed post pilot</a:t>
            </a:r>
            <a:endParaRPr/>
          </a:p>
          <a:p>
            <a:pPr marL="457200" lvl="0" indent="-342900" algn="l" rtl="0">
              <a:spcBef>
                <a:spcPts val="0"/>
              </a:spcBef>
              <a:spcAft>
                <a:spcPts val="0"/>
              </a:spcAft>
              <a:buSzPts val="1800"/>
              <a:buChar char="●"/>
            </a:pPr>
            <a:r>
              <a:rPr lang="en-GB"/>
              <a:t>Likely launch January 2027</a:t>
            </a:r>
            <a:endParaRPr/>
          </a:p>
          <a:p>
            <a:pPr marL="457200" lvl="0" indent="-342900" algn="l" rtl="0">
              <a:spcBef>
                <a:spcPts val="0"/>
              </a:spcBef>
              <a:spcAft>
                <a:spcPts val="0"/>
              </a:spcAft>
              <a:buSzPts val="1800"/>
              <a:buChar char="●"/>
            </a:pPr>
            <a:r>
              <a:rPr lang="en-GB"/>
              <a:t>Similar process for silver with more case studies</a:t>
            </a:r>
            <a:endParaRPr/>
          </a:p>
          <a:p>
            <a:pPr marL="457200" lvl="0" indent="-342900" algn="l" rtl="0">
              <a:spcBef>
                <a:spcPts val="0"/>
              </a:spcBef>
              <a:spcAft>
                <a:spcPts val="0"/>
              </a:spcAft>
              <a:buSzPts val="1800"/>
              <a:buChar char="●"/>
            </a:pPr>
            <a:r>
              <a:rPr lang="en-GB"/>
              <a:t>Gold will meet with our team first</a:t>
            </a:r>
            <a:endParaRPr/>
          </a:p>
        </p:txBody>
      </p:sp>
      <p:pic>
        <p:nvPicPr>
          <p:cNvPr id="238" name="Google Shape;238;h3fde1acd67fc8715_0_254"/>
          <p:cNvPicPr preferRelativeResize="0"/>
          <p:nvPr/>
        </p:nvPicPr>
        <p:blipFill rotWithShape="1">
          <a:blip r:embed="rId3">
            <a:alphaModFix/>
          </a:blip>
          <a:srcRect t="31257" b="33228"/>
          <a:stretch/>
        </p:blipFill>
        <p:spPr>
          <a:xfrm>
            <a:off x="838200" y="242111"/>
            <a:ext cx="4762050" cy="1599175"/>
          </a:xfrm>
          <a:prstGeom prst="rect">
            <a:avLst/>
          </a:prstGeom>
          <a:noFill/>
          <a:ln>
            <a:noFill/>
          </a:ln>
        </p:spPr>
      </p:pic>
      <p:pic>
        <p:nvPicPr>
          <p:cNvPr id="239" name="Google Shape;239;h3fde1acd67fc8715_0_254"/>
          <p:cNvPicPr preferRelativeResize="0"/>
          <p:nvPr/>
        </p:nvPicPr>
        <p:blipFill rotWithShape="1">
          <a:blip r:embed="rId3">
            <a:alphaModFix/>
          </a:blip>
          <a:srcRect b="67563"/>
          <a:stretch/>
        </p:blipFill>
        <p:spPr>
          <a:xfrm>
            <a:off x="6591750" y="365124"/>
            <a:ext cx="4762050" cy="1460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0"/>
          <p:cNvSpPr txBox="1">
            <a:spLocks noGrp="1"/>
          </p:cNvSpPr>
          <p:nvPr>
            <p:ph type="body" idx="1"/>
          </p:nvPr>
        </p:nvSpPr>
        <p:spPr>
          <a:xfrm>
            <a:off x="838200" y="664278"/>
            <a:ext cx="10515600" cy="5512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GB"/>
              <a:t>New assessment team members wanted!</a:t>
            </a:r>
            <a:endParaRPr/>
          </a:p>
          <a:p>
            <a:pPr marL="228600" lvl="0" indent="-228600" algn="l" rtl="0">
              <a:lnSpc>
                <a:spcPct val="90000"/>
              </a:lnSpc>
              <a:spcBef>
                <a:spcPts val="1000"/>
              </a:spcBef>
              <a:spcAft>
                <a:spcPts val="0"/>
              </a:spcAft>
              <a:buClr>
                <a:schemeClr val="dk1"/>
              </a:buClr>
              <a:buSzPts val="2800"/>
              <a:buChar char="•"/>
            </a:pPr>
            <a:r>
              <a:rPr lang="en-GB"/>
              <a:t>Chance to meet other interested organisations and people, and be inspired</a:t>
            </a:r>
            <a:endParaRPr/>
          </a:p>
          <a:p>
            <a:pPr marL="228600" lvl="0" indent="0" algn="ctr" rtl="0">
              <a:lnSpc>
                <a:spcPct val="90000"/>
              </a:lnSpc>
              <a:spcBef>
                <a:spcPts val="1000"/>
              </a:spcBef>
              <a:spcAft>
                <a:spcPts val="0"/>
              </a:spcAft>
              <a:buNone/>
            </a:pPr>
            <a:r>
              <a:rPr lang="en-GB" b="1">
                <a:solidFill>
                  <a:srgbClr val="00B050"/>
                </a:solidFill>
              </a:rPr>
              <a:t>Email pallcaresusnet@gmail.com</a:t>
            </a:r>
            <a:endParaRPr b="1">
              <a:solidFill>
                <a:srgbClr val="00B050"/>
              </a:solidFill>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0" algn="l" rtl="0">
              <a:lnSpc>
                <a:spcPct val="90000"/>
              </a:lnSpc>
              <a:spcBef>
                <a:spcPts val="1000"/>
              </a:spcBef>
              <a:spcAft>
                <a:spcPts val="0"/>
              </a:spcAft>
              <a:buNone/>
            </a:pPr>
            <a:r>
              <a:rPr lang="en-GB" sz="6700"/>
              <a:t>Questions?</a:t>
            </a:r>
            <a:endParaRPr sz="67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1776</Words>
  <Application>Microsoft Office PowerPoint</Application>
  <PresentationFormat>Widescreen</PresentationFormat>
  <Paragraphs>133</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PowerPoint Presentation</vt:lpstr>
      <vt:lpstr>PowerPoint Presentation</vt:lpstr>
      <vt:lpstr>Full bronze criteria</vt:lpstr>
      <vt:lpstr>How to apply to be assessed for Award……</vt:lpstr>
      <vt:lpstr>3 stages</vt:lpstr>
      <vt:lpstr>PowerPoint Presentation</vt:lpstr>
      <vt:lpstr>Case study/report</vt:lpstr>
      <vt:lpstr>Standards</vt:lpstr>
      <vt:lpstr>PowerPoint Presentation</vt:lpstr>
      <vt:lpstr>Suggested formats for answers</vt:lpstr>
      <vt:lpstr>Standards</vt:lpstr>
      <vt:lpstr>Practical need to knows</vt:lpstr>
      <vt:lpstr>Practical need to knows</vt:lpstr>
      <vt:lpstr>Some suggested possible formats for answers: </vt:lpstr>
      <vt:lpstr>Examples</vt:lpstr>
      <vt:lpstr>1.3a Demonstrate organisational commitment and buy-in through sustainability being referenced during staff induction and organisational commitment referenced in job adverts </vt:lpstr>
      <vt:lpstr>2.2a Begin discussions around environmental impact of decisions at relevant meeting [supply]</vt:lpstr>
      <vt:lpstr>3.3a Begin to reduce waste from prescribed medication by identifying current policy on using patients' own drugs or repurposing drugs back into stock, and start organisational discussion on practical changes </vt:lpstr>
      <vt:lpstr>4.4a Create initial proposal for transition to EV/hybrid vehicles and ensure this is discussed at appropriate organisational level </vt:lpstr>
      <vt:lpstr>5.2a Ensure your Green Group has reviewed, is following, and contributes to reviews of your organisation's Green Plan. If no Green Plan exists, raise this with appropriate senior management </vt:lpstr>
      <vt:lpstr>6.2a Generate support for reduction in environmental impact by publicising the work of the Green Group and ongoing efforts towards environmental sustainability in existing communication channels, both internally (e.g. staff newsletter/bulletin) and externally (e.g.website/donor communications) </vt:lpstr>
      <vt:lpstr>7.1a Raise awareness of the environmental impact of food by holding one education session/event, highlighting the link between food, food waste, and climate change </vt:lpstr>
      <vt:lpstr>Assessment meeting</vt:lpstr>
      <vt:lpstr>Key dates for Winter 2026/7</vt:lpstr>
      <vt:lpstr>Key dates for Winter 2026/7</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Kate Crossland</dc:creator>
  <cp:lastModifiedBy>Kate Crossland</cp:lastModifiedBy>
  <cp:revision>1</cp:revision>
  <dcterms:created xsi:type="dcterms:W3CDTF">2026-09-11T09:12:25Z</dcterms:created>
  <dcterms:modified xsi:type="dcterms:W3CDTF">2026-10-19T13:24:42Z</dcterms:modified>
</cp:coreProperties>
</file>